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sldIdLst>
    <p:sldId id="267" r:id="rId3"/>
    <p:sldId id="278" r:id="rId4"/>
    <p:sldId id="261" r:id="rId5"/>
    <p:sldId id="313" r:id="rId6"/>
    <p:sldId id="276" r:id="rId7"/>
    <p:sldId id="279" r:id="rId8"/>
    <p:sldId id="305" r:id="rId9"/>
    <p:sldId id="314" r:id="rId10"/>
    <p:sldId id="315" r:id="rId11"/>
    <p:sldId id="330" r:id="rId12"/>
    <p:sldId id="317" r:id="rId13"/>
    <p:sldId id="319" r:id="rId14"/>
    <p:sldId id="318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06" r:id="rId23"/>
    <p:sldId id="328" r:id="rId24"/>
    <p:sldId id="331" r:id="rId25"/>
    <p:sldId id="332" r:id="rId26"/>
    <p:sldId id="273" r:id="rId27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386"/>
    <a:srgbClr val="1958D7"/>
    <a:srgbClr val="F66054"/>
    <a:srgbClr val="F87E3A"/>
    <a:srgbClr val="0043C8"/>
    <a:srgbClr val="BDEB4B"/>
    <a:srgbClr val="5F8EEB"/>
    <a:srgbClr val="F7AB7D"/>
    <a:srgbClr val="8FB0F1"/>
    <a:srgbClr val="69A12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5" autoAdjust="0"/>
    <p:restoredTop sz="94682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>
        <c:manualLayout>
          <c:layoutTarget val="inner"/>
          <c:xMode val="edge"/>
          <c:yMode val="edge"/>
          <c:x val="8.3450349956255623E-2"/>
          <c:y val="4.2055359268292715E-2"/>
          <c:w val="0.7543852678137456"/>
          <c:h val="0.81574661569261653"/>
        </c:manualLayout>
      </c:layout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Públicas</c:v>
                </c:pt>
              </c:strCache>
            </c:strRef>
          </c:tx>
          <c:spPr>
            <a:solidFill>
              <a:srgbClr val="F87E3A"/>
            </a:solidFill>
          </c:spPr>
          <c:cat>
            <c:strRef>
              <c:f>Plan1!$A$2:$A$3</c:f>
              <c:strCache>
                <c:ptCount val="2"/>
                <c:pt idx="0">
                  <c:v>Unidades de Saúde</c:v>
                </c:pt>
                <c:pt idx="1">
                  <c:v>Laboratórios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90.64</c:v>
                </c:pt>
                <c:pt idx="1">
                  <c:v>21.19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Privadas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Plan1!$A$2:$A$3</c:f>
              <c:strCache>
                <c:ptCount val="2"/>
                <c:pt idx="0">
                  <c:v>Unidades de Saúde</c:v>
                </c:pt>
                <c:pt idx="1">
                  <c:v>Laboratórios</c:v>
                </c:pt>
              </c:strCache>
            </c:strRef>
          </c:cat>
          <c:val>
            <c:numRef>
              <c:f>Plan1!$C$2:$C$3</c:f>
              <c:numCache>
                <c:formatCode>General</c:formatCode>
                <c:ptCount val="2"/>
                <c:pt idx="0">
                  <c:v>9.3600000000000048</c:v>
                </c:pt>
                <c:pt idx="1">
                  <c:v>78.81</c:v>
                </c:pt>
              </c:numCache>
            </c:numRef>
          </c:val>
        </c:ser>
        <c:axId val="89839488"/>
        <c:axId val="89841024"/>
      </c:barChart>
      <c:catAx>
        <c:axId val="89839488"/>
        <c:scaling>
          <c:orientation val="minMax"/>
        </c:scaling>
        <c:axPos val="b"/>
        <c:tickLblPos val="nextTo"/>
        <c:crossAx val="89841024"/>
        <c:crosses val="autoZero"/>
        <c:auto val="1"/>
        <c:lblAlgn val="ctr"/>
        <c:lblOffset val="100"/>
      </c:catAx>
      <c:valAx>
        <c:axId val="89841024"/>
        <c:scaling>
          <c:orientation val="minMax"/>
        </c:scaling>
        <c:axPos val="l"/>
        <c:majorGridlines/>
        <c:numFmt formatCode="General" sourceLinked="1"/>
        <c:tickLblPos val="nextTo"/>
        <c:crossAx val="89839488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Busca Ativa</c:v>
                </c:pt>
              </c:strCache>
            </c:strRef>
          </c:tx>
          <c:dPt>
            <c:idx val="0"/>
            <c:spPr>
              <a:solidFill>
                <a:srgbClr val="BDEB4B"/>
              </a:solidFill>
            </c:spPr>
          </c:dPt>
          <c:dPt>
            <c:idx val="1"/>
            <c:spPr>
              <a:solidFill>
                <a:srgbClr val="5F8EEB"/>
              </a:solidFill>
            </c:spPr>
          </c:dPt>
          <c:dLbls>
            <c:showVal val="1"/>
            <c:showPercent val="1"/>
            <c:showLeaderLines val="1"/>
          </c:dLbls>
          <c:cat>
            <c:strRef>
              <c:f>Plan1!$A$2:$A$3</c:f>
              <c:strCache>
                <c:ptCount val="2"/>
                <c:pt idx="0">
                  <c:v>Unidades de Saúde</c:v>
                </c:pt>
                <c:pt idx="1">
                  <c:v>Laboratórios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198</c:v>
                </c:pt>
                <c:pt idx="1">
                  <c:v>71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Plan1!$A$2:$A$9</c:f>
              <c:strCache>
                <c:ptCount val="8"/>
                <c:pt idx="0">
                  <c:v>Avaliação das Ações</c:v>
                </c:pt>
                <c:pt idx="1">
                  <c:v>Revisão Laudos e Exames</c:v>
                </c:pt>
                <c:pt idx="2">
                  <c:v>Acompanhamento da Ação nos Laboratórios</c:v>
                </c:pt>
                <c:pt idx="3">
                  <c:v>Planejamento Conjunto</c:v>
                </c:pt>
                <c:pt idx="4">
                  <c:v>Adequação Processo de Trabalho</c:v>
                </c:pt>
                <c:pt idx="5">
                  <c:v>Acompanhamento da Ação nas Unidades</c:v>
                </c:pt>
                <c:pt idx="6">
                  <c:v>Esclarecimento de Dúvidas</c:v>
                </c:pt>
                <c:pt idx="7">
                  <c:v>Revisão de Prontuários</c:v>
                </c:pt>
              </c:strCache>
            </c:strRef>
          </c:cat>
          <c:val>
            <c:numRef>
              <c:f>Plan1!$B$2:$B$9</c:f>
              <c:numCache>
                <c:formatCode>General</c:formatCode>
                <c:ptCount val="8"/>
                <c:pt idx="0">
                  <c:v>22.12</c:v>
                </c:pt>
                <c:pt idx="1">
                  <c:v>25</c:v>
                </c:pt>
                <c:pt idx="2">
                  <c:v>27.88</c:v>
                </c:pt>
                <c:pt idx="3">
                  <c:v>34.6</c:v>
                </c:pt>
                <c:pt idx="4">
                  <c:v>35.57</c:v>
                </c:pt>
                <c:pt idx="5">
                  <c:v>66.349999999999994</c:v>
                </c:pt>
                <c:pt idx="6">
                  <c:v>77.88</c:v>
                </c:pt>
                <c:pt idx="7">
                  <c:v>95.19</c:v>
                </c:pt>
              </c:numCache>
            </c:numRef>
          </c:val>
        </c:ser>
        <c:axId val="89748608"/>
        <c:axId val="89742720"/>
      </c:barChart>
      <c:valAx>
        <c:axId val="89742720"/>
        <c:scaling>
          <c:orientation val="minMax"/>
        </c:scaling>
        <c:axPos val="b"/>
        <c:majorGridlines/>
        <c:numFmt formatCode="General" sourceLinked="1"/>
        <c:tickLblPos val="nextTo"/>
        <c:crossAx val="89748608"/>
        <c:crosses val="autoZero"/>
        <c:crossBetween val="between"/>
      </c:valAx>
      <c:catAx>
        <c:axId val="8974860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89742720"/>
        <c:crosses val="autoZero"/>
        <c:auto val="1"/>
        <c:lblAlgn val="ctr"/>
        <c:lblOffset val="100"/>
      </c:catAx>
    </c:plotArea>
    <c:legend>
      <c:legendPos val="r"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6.5378268688636137E-2"/>
          <c:y val="8.7754142046676226E-2"/>
          <c:w val="0.71313623991445518"/>
          <c:h val="0.8188796505848599"/>
        </c:manualLayout>
      </c:layout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dPt>
            <c:idx val="0"/>
            <c:explosion val="9"/>
            <c:spPr>
              <a:solidFill>
                <a:srgbClr val="1958D7"/>
              </a:solidFill>
            </c:spPr>
          </c:dPt>
          <c:dPt>
            <c:idx val="1"/>
            <c:spPr>
              <a:solidFill>
                <a:srgbClr val="F66054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showVal val="1"/>
            <c:showLeaderLines val="1"/>
          </c:dLbls>
          <c:cat>
            <c:strRef>
              <c:f>Plan1!$A$2:$A$4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Em parte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0.78900000000000003</c:v>
                </c:pt>
                <c:pt idx="1">
                  <c:v>4.3999999999999997E-2</c:v>
                </c:pt>
                <c:pt idx="2">
                  <c:v>0.16700000000000001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Desempenho Municipal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showVal val="1"/>
            <c:showPercent val="1"/>
            <c:showLeaderLines val="1"/>
          </c:dLbls>
          <c:cat>
            <c:strRef>
              <c:f>Plan1!$A$2:$A$4</c:f>
              <c:strCache>
                <c:ptCount val="3"/>
                <c:pt idx="0">
                  <c:v>Satisfatório</c:v>
                </c:pt>
                <c:pt idx="1">
                  <c:v>Intermediário</c:v>
                </c:pt>
                <c:pt idx="2">
                  <c:v>Insatisfatório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36</c:v>
                </c:pt>
                <c:pt idx="1">
                  <c:v>28</c:v>
                </c:pt>
                <c:pt idx="2">
                  <c:v>40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0.28298</cdr:x>
      <cdr:y>0.78289</cdr:y>
    </cdr:from>
    <cdr:to>
      <cdr:x>0.36979</cdr:x>
      <cdr:y>0.86181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328850" y="3543312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pt-BR" sz="1800" dirty="0" smtClean="0"/>
            <a:t>71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0.55208</cdr:x>
      <cdr:y>0.75132</cdr:y>
    </cdr:from>
    <cdr:to>
      <cdr:x>0.63889</cdr:x>
      <cdr:y>0.83024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543428" y="3400436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pt-BR" sz="1800" dirty="0" smtClean="0"/>
            <a:t>32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0.67361</cdr:x>
      <cdr:y>0.4672</cdr:y>
    </cdr:from>
    <cdr:to>
      <cdr:x>0.75174</cdr:x>
      <cdr:y>0.56191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543560" y="2114552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119</a:t>
          </a:r>
          <a:endParaRPr lang="pt-BR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Modelo_Apresentacao_SESAB2012_Artboard-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813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Modelo_Apresentacao_SESAB2012_Artboard-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785786" y="2643182"/>
            <a:ext cx="7772400" cy="1470025"/>
          </a:xfrm>
        </p:spPr>
        <p:txBody>
          <a:bodyPr/>
          <a:lstStyle/>
          <a:p>
            <a:r>
              <a:rPr lang="pt-BR" dirty="0" smtClean="0"/>
              <a:t>Resultados da Força Tarefa  para Busca Ativa de Sarampo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175260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2600" dirty="0" smtClean="0"/>
              <a:t>Coordenação de Vigilância das Doenças </a:t>
            </a:r>
            <a:r>
              <a:rPr lang="pt-BR" sz="2600" dirty="0" err="1" smtClean="0"/>
              <a:t>Imunopreveníveis</a:t>
            </a:r>
            <a:r>
              <a:rPr lang="pt-BR" sz="2600" dirty="0" smtClean="0"/>
              <a:t> - COVEDI</a:t>
            </a:r>
            <a:endParaRPr lang="pt-BR" sz="2600" dirty="0"/>
          </a:p>
        </p:txBody>
      </p:sp>
      <p:sp>
        <p:nvSpPr>
          <p:cNvPr id="5" name="CaixaDeTexto 14"/>
          <p:cNvSpPr txBox="1">
            <a:spLocks noChangeArrowheads="1"/>
          </p:cNvSpPr>
          <p:nvPr/>
        </p:nvSpPr>
        <p:spPr bwMode="auto">
          <a:xfrm>
            <a:off x="1317595" y="574653"/>
            <a:ext cx="6900862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 b="1">
                <a:solidFill>
                  <a:srgbClr val="003300"/>
                </a:solidFill>
              </a:rPr>
              <a:t>SECRETARIA DE SAÚDE DO ESTADO DA BAHIA</a:t>
            </a:r>
          </a:p>
          <a:p>
            <a:pPr algn="ctr"/>
            <a:r>
              <a:rPr lang="pt-BR" sz="1600" b="1">
                <a:solidFill>
                  <a:srgbClr val="003300"/>
                </a:solidFill>
              </a:rPr>
              <a:t>SUPERINTENDÊNCIA DE VIGILÂNCIA E PROTEÇÃO DA SAÚDE</a:t>
            </a:r>
          </a:p>
          <a:p>
            <a:pPr algn="ctr"/>
            <a:r>
              <a:rPr lang="pt-BR" sz="1600" b="1">
                <a:solidFill>
                  <a:srgbClr val="003300"/>
                </a:solidFill>
              </a:rPr>
              <a:t>DIRETORIA DE VIGILÂNCIA EPIDEMIOLÓGICA </a:t>
            </a:r>
          </a:p>
          <a:p>
            <a:pPr algn="ctr"/>
            <a:r>
              <a:rPr lang="pt-BR" sz="1600" b="1">
                <a:solidFill>
                  <a:srgbClr val="003300"/>
                </a:solidFill>
              </a:rPr>
              <a:t>COORDENAÇÃO DE VIGILÂNCIA DAS DOENÇAS IMUNOPREVENÍVEIS</a:t>
            </a:r>
          </a:p>
        </p:txBody>
      </p:sp>
      <p:pic>
        <p:nvPicPr>
          <p:cNvPr id="6" name="Picture 8" descr="200px-Bras%C3%A3o_do_Estado_da_Bah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10699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747059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58016" y="-5"/>
          <a:ext cx="2285984" cy="6858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84"/>
              </a:tblGrid>
              <a:tr h="856764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REGIONAIS SELECIONADAS PARA BUSCA ATIVA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1ª SALVADOR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3ª ALAGOINHAS</a:t>
                      </a:r>
                      <a:endParaRPr lang="pt-BR" sz="900" dirty="0"/>
                    </a:p>
                  </a:txBody>
                  <a:tcPr/>
                </a:tc>
              </a:tr>
              <a:tr h="38078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4ª </a:t>
                      </a:r>
                      <a:r>
                        <a:rPr lang="pt-BR" sz="900" dirty="0" err="1" smtClean="0"/>
                        <a:t>STº</a:t>
                      </a:r>
                      <a:r>
                        <a:rPr lang="pt-BR" sz="900" baseline="0" dirty="0" smtClean="0"/>
                        <a:t> ANTÔNIO DE JESUS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5ª GANDU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6ª ILHÉUS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7ª</a:t>
                      </a:r>
                      <a:r>
                        <a:rPr lang="pt-BR" sz="900" baseline="0" dirty="0" smtClean="0"/>
                        <a:t> ITABUNA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8ª EUNÁPOLIS</a:t>
                      </a:r>
                      <a:endParaRPr lang="pt-BR" sz="900" dirty="0"/>
                    </a:p>
                  </a:txBody>
                  <a:tcPr/>
                </a:tc>
              </a:tr>
              <a:tr h="38078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9ª TEIXEIRA DE FREITAS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10ª PAULO AFONSO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11ª CÍCERO DANTAS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12ª SERRINHA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15ª  JUAZEIRO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16ª JACOBINA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25ª BARREIRAS</a:t>
                      </a:r>
                      <a:endParaRPr lang="pt-BR" sz="900" dirty="0"/>
                    </a:p>
                  </a:txBody>
                  <a:tcPr/>
                </a:tc>
              </a:tr>
              <a:tr h="38078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26ª SANTA MARIA DA VIT.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27ª SEABRA</a:t>
                      </a:r>
                      <a:endParaRPr lang="pt-BR" sz="900" dirty="0"/>
                    </a:p>
                  </a:txBody>
                  <a:tcPr/>
                </a:tc>
              </a:tr>
              <a:tr h="38078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28ª SENHOR</a:t>
                      </a:r>
                      <a:r>
                        <a:rPr lang="pt-BR" sz="900" baseline="0" dirty="0" smtClean="0"/>
                        <a:t> DO BONFIM</a:t>
                      </a:r>
                      <a:endParaRPr lang="pt-BR" sz="900" dirty="0"/>
                    </a:p>
                  </a:txBody>
                  <a:tcPr/>
                </a:tc>
              </a:tr>
              <a:tr h="319865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29ª</a:t>
                      </a:r>
                      <a:r>
                        <a:rPr lang="pt-BR" sz="900" baseline="0" dirty="0" smtClean="0"/>
                        <a:t> AMARGOSA</a:t>
                      </a:r>
                      <a:endParaRPr lang="pt-BR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4294967295"/>
          </p:nvPr>
        </p:nvSpPr>
        <p:spPr>
          <a:xfrm>
            <a:off x="500034" y="1500174"/>
            <a:ext cx="7772400" cy="435771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t-BR" sz="2400" dirty="0" smtClean="0"/>
              <a:t>Total de municípios visitados: 99 (99/417)=23,7%</a:t>
            </a:r>
          </a:p>
          <a:p>
            <a:endParaRPr lang="pt-BR" sz="2400" dirty="0" smtClean="0"/>
          </a:p>
          <a:p>
            <a:r>
              <a:rPr lang="pt-BR" sz="2400" dirty="0" smtClean="0"/>
              <a:t>Total de DIRES visitadas: 21 (21/31)= 67,74%</a:t>
            </a:r>
          </a:p>
          <a:p>
            <a:endParaRPr lang="pt-BR" sz="2400" dirty="0" smtClean="0"/>
          </a:p>
          <a:p>
            <a:r>
              <a:rPr lang="pt-BR" sz="2400" dirty="0" smtClean="0"/>
              <a:t>Distritos Sanitários (SSA) visitados: 08 (08/12) =66,6%</a:t>
            </a:r>
          </a:p>
          <a:p>
            <a:endParaRPr lang="pt-BR" sz="2400" dirty="0" smtClean="0"/>
          </a:p>
          <a:p>
            <a:r>
              <a:rPr lang="pt-BR" sz="2400" dirty="0" smtClean="0"/>
              <a:t>Municípios que iniciaram a busca ativa a partir da visita técnica da DIVEP/DIRES: 75 (75/104)=72,11%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Total de Unidades de Saúde Selecionadas pelos municípios para busca ativa: 758</a:t>
            </a:r>
          </a:p>
          <a:p>
            <a:endParaRPr lang="pt-BR" sz="2400" dirty="0" smtClean="0"/>
          </a:p>
          <a:p>
            <a:r>
              <a:rPr lang="pt-BR" sz="2400" dirty="0" smtClean="0"/>
              <a:t>Total de Laboratórios selecionados pelos municípios para busca ativa: 151</a:t>
            </a:r>
          </a:p>
          <a:p>
            <a:endParaRPr lang="pt-BR" sz="2400" dirty="0" smtClean="0"/>
          </a:p>
          <a:p>
            <a:r>
              <a:rPr lang="pt-BR" sz="2400" dirty="0" smtClean="0"/>
              <a:t>Até a data da visita da DIVEP/DIRES, quantas unidades/laboratórios haviam iniciado a busca ativa? 235 (235/909) = 25,85%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Seleção de unidades para busca ativa de doenças </a:t>
            </a:r>
            <a:r>
              <a:rPr lang="pt-BR" sz="2800" dirty="0" err="1" smtClean="0"/>
              <a:t>exantemáticas</a:t>
            </a:r>
            <a:r>
              <a:rPr lang="pt-BR" sz="2800" dirty="0" smtClean="0"/>
              <a:t>, segundo tipo de serviço.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5720" y="271462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%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928794" y="342900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687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Resultados  - Recursos Humanos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054485"/>
          </a:xfrm>
        </p:spPr>
        <p:txBody>
          <a:bodyPr/>
          <a:lstStyle/>
          <a:p>
            <a:r>
              <a:rPr lang="pt-BR" sz="2800" dirty="0" smtClean="0"/>
              <a:t>Total de Equipes Municipais envolvidas: 464</a:t>
            </a:r>
          </a:p>
          <a:p>
            <a:endParaRPr lang="pt-BR" sz="2800" dirty="0" smtClean="0"/>
          </a:p>
          <a:p>
            <a:r>
              <a:rPr lang="pt-BR" sz="2800" dirty="0" smtClean="0"/>
              <a:t>Total de RH municipais envolvidos: 712</a:t>
            </a:r>
          </a:p>
          <a:p>
            <a:endParaRPr lang="pt-BR" sz="2800" dirty="0" smtClean="0"/>
          </a:p>
          <a:p>
            <a:r>
              <a:rPr lang="pt-BR" sz="2800" dirty="0" smtClean="0"/>
              <a:t>Total de RH das </a:t>
            </a:r>
            <a:r>
              <a:rPr lang="pt-BR" sz="2800" dirty="0" err="1" smtClean="0"/>
              <a:t>Dires</a:t>
            </a:r>
            <a:r>
              <a:rPr lang="pt-BR" sz="2800" dirty="0" smtClean="0"/>
              <a:t>: 37</a:t>
            </a:r>
          </a:p>
          <a:p>
            <a:endParaRPr lang="pt-BR" sz="2800" dirty="0" smtClean="0"/>
          </a:p>
          <a:p>
            <a:r>
              <a:rPr lang="pt-BR" sz="2800" dirty="0" smtClean="0"/>
              <a:t>Total de RH da DIVEP:34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Resultados</a:t>
            </a:r>
            <a:br>
              <a:rPr lang="pt-BR" sz="2800" dirty="0" smtClean="0"/>
            </a:br>
            <a:r>
              <a:rPr lang="pt-BR" sz="2800" dirty="0" smtClean="0"/>
              <a:t> Busca Ativa Integrada DIVEP/DIRES/SMS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214414" y="1643050"/>
          <a:ext cx="657229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Resultados</a:t>
            </a:r>
            <a:br>
              <a:rPr lang="pt-BR" sz="3600" dirty="0" smtClean="0"/>
            </a:br>
            <a:r>
              <a:rPr lang="pt-BR" sz="3600" dirty="0" smtClean="0"/>
              <a:t>Ação Complementar do Estado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Busca Ativa Unidades de Saúde</a:t>
            </a:r>
            <a:endParaRPr lang="pt-BR" sz="4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4281" y="1600200"/>
          <a:ext cx="8786874" cy="235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7"/>
                <a:gridCol w="2143140"/>
                <a:gridCol w="1928826"/>
                <a:gridCol w="2428891"/>
              </a:tblGrid>
              <a:tr h="140950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Total de Diagnósticos</a:t>
                      </a:r>
                      <a:r>
                        <a:rPr lang="pt-BR" sz="2000" baseline="0" dirty="0" smtClean="0"/>
                        <a:t> </a:t>
                      </a:r>
                      <a:r>
                        <a:rPr lang="pt-BR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Revisados</a:t>
                      </a:r>
                      <a:endParaRPr lang="pt-BR" sz="20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7057" marR="87057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Suspeitas de Sarampo encontradas</a:t>
                      </a:r>
                      <a:endParaRPr lang="pt-BR" sz="2000" dirty="0"/>
                    </a:p>
                  </a:txBody>
                  <a:tcPr marL="87057" marR="87057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Suspeitas</a:t>
                      </a:r>
                      <a:r>
                        <a:rPr lang="pt-BR" sz="2000" baseline="0" dirty="0" smtClean="0"/>
                        <a:t> de Rubéola Encontradas</a:t>
                      </a:r>
                      <a:endParaRPr lang="pt-BR" sz="2000" dirty="0"/>
                    </a:p>
                  </a:txBody>
                  <a:tcPr marL="87057" marR="87057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Suspeitas de Virose </a:t>
                      </a:r>
                      <a:r>
                        <a:rPr lang="pt-BR" sz="2000" dirty="0" err="1" smtClean="0"/>
                        <a:t>Exantemática</a:t>
                      </a:r>
                      <a:r>
                        <a:rPr lang="pt-BR" sz="2000" dirty="0" smtClean="0"/>
                        <a:t> a Esclarecer</a:t>
                      </a:r>
                      <a:endParaRPr lang="pt-BR" sz="2000" dirty="0"/>
                    </a:p>
                  </a:txBody>
                  <a:tcPr marL="87057" marR="87057">
                    <a:solidFill>
                      <a:srgbClr val="002060"/>
                    </a:solidFill>
                  </a:tcPr>
                </a:tc>
              </a:tr>
              <a:tr h="94795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320.111</a:t>
                      </a:r>
                      <a:endParaRPr lang="pt-BR" sz="1800" dirty="0"/>
                    </a:p>
                  </a:txBody>
                  <a:tcPr marL="87057" marR="87057">
                    <a:solidFill>
                      <a:srgbClr val="0043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24</a:t>
                      </a:r>
                      <a:endParaRPr lang="pt-BR" sz="1800" dirty="0"/>
                    </a:p>
                  </a:txBody>
                  <a:tcPr marL="87057" marR="87057">
                    <a:solidFill>
                      <a:srgbClr val="0043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13</a:t>
                      </a:r>
                      <a:endParaRPr lang="pt-BR" sz="1800" dirty="0"/>
                    </a:p>
                  </a:txBody>
                  <a:tcPr marL="87057" marR="87057">
                    <a:solidFill>
                      <a:srgbClr val="0043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61</a:t>
                      </a:r>
                      <a:endParaRPr lang="pt-BR" sz="1800" dirty="0"/>
                    </a:p>
                  </a:txBody>
                  <a:tcPr marL="87057" marR="87057">
                    <a:solidFill>
                      <a:srgbClr val="0043C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Busca Ativa Laboratórios</a:t>
            </a:r>
            <a:endParaRPr lang="pt-BR" sz="4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8572559" cy="2121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011"/>
                <a:gridCol w="1832617"/>
                <a:gridCol w="1666016"/>
                <a:gridCol w="1666016"/>
                <a:gridCol w="1615899"/>
              </a:tblGrid>
              <a:tr h="1357321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 de Solicitações de Exames </a:t>
                      </a:r>
                      <a:r>
                        <a:rPr lang="pt-BR" sz="1600" baseline="0" dirty="0" smtClean="0"/>
                        <a:t> Revisadas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IgM</a:t>
                      </a:r>
                      <a:r>
                        <a:rPr lang="pt-BR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Sarampo Identificadas</a:t>
                      </a:r>
                      <a:endParaRPr lang="pt-BR" sz="1600" b="1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520" marR="8852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 smtClean="0"/>
                        <a:t>IgM</a:t>
                      </a:r>
                      <a:r>
                        <a:rPr lang="pt-BR" sz="1600" dirty="0" smtClean="0"/>
                        <a:t> </a:t>
                      </a:r>
                      <a:r>
                        <a:rPr lang="pt-BR" sz="1600" baseline="0" dirty="0" smtClean="0"/>
                        <a:t> Rubéola Encontradas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Total de Laudos Revisados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Laudo </a:t>
                      </a:r>
                    </a:p>
                    <a:p>
                      <a:pPr algn="ctr"/>
                      <a:r>
                        <a:rPr lang="pt-BR" sz="1600" dirty="0" err="1" smtClean="0"/>
                        <a:t>IgM</a:t>
                      </a:r>
                      <a:r>
                        <a:rPr lang="pt-BR" sz="1600" dirty="0" smtClean="0"/>
                        <a:t> Sarampo encontrados</a:t>
                      </a:r>
                      <a:r>
                        <a:rPr lang="pt-BR" sz="1600" baseline="0" dirty="0" smtClean="0"/>
                        <a:t> 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2060"/>
                    </a:solidFill>
                  </a:tcPr>
                </a:tc>
              </a:tr>
              <a:tr h="764138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294.495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43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26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43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1.684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43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150.563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43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6</a:t>
                      </a:r>
                      <a:endParaRPr lang="pt-BR" sz="1600" dirty="0"/>
                    </a:p>
                  </a:txBody>
                  <a:tcPr marL="88520" marR="88520">
                    <a:solidFill>
                      <a:srgbClr val="0043C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A equipe da DIVEP contou com o apoio das DIRES nas ações de busca ativa?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de cantos arredondados 8"/>
          <p:cNvSpPr/>
          <p:nvPr/>
        </p:nvSpPr>
        <p:spPr>
          <a:xfrm>
            <a:off x="857224" y="1357298"/>
            <a:ext cx="7560840" cy="4714908"/>
          </a:xfrm>
          <a:prstGeom prst="roundRect">
            <a:avLst/>
          </a:prstGeom>
          <a:solidFill>
            <a:srgbClr val="8FB0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Identificar casos suspeitos de doenças </a:t>
            </a:r>
            <a:r>
              <a:rPr lang="pt-BR" sz="20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exantemáticas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(sarampo e rubéola) que não foram notificados ou aqueles que não buscaram atenção médica;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Avaliar a sensibilidade do sistema de notificação de doenças </a:t>
            </a:r>
            <a:r>
              <a:rPr lang="pt-BR" sz="20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exantemáticas</a:t>
            </a: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Realizar capacitação em serviço para ações de busca ativa;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Manter o Estado livre da circulação do vírus do sarampo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42910" y="500042"/>
            <a:ext cx="7848872" cy="1551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-22669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Arial"/>
                <a:ea typeface="Calibri"/>
                <a:cs typeface="Times New Roman"/>
              </a:rPr>
              <a:t>Objetivos</a:t>
            </a:r>
          </a:p>
          <a:p>
            <a:pPr marL="270510" indent="-226695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t-BR" sz="2800" dirty="0" smtClean="0">
              <a:latin typeface="Arial"/>
              <a:ea typeface="Calibri"/>
              <a:cs typeface="Times New Roman"/>
            </a:endParaRPr>
          </a:p>
        </p:txBody>
      </p:sp>
      <p:grpSp>
        <p:nvGrpSpPr>
          <p:cNvPr id="3" name="Grupo 8"/>
          <p:cNvGrpSpPr/>
          <p:nvPr/>
        </p:nvGrpSpPr>
        <p:grpSpPr>
          <a:xfrm>
            <a:off x="251520" y="0"/>
            <a:ext cx="8640960" cy="6597352"/>
            <a:chOff x="251520" y="0"/>
            <a:chExt cx="8640960" cy="6597352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Arredondar Retângulo em um Canto Diagonal 6"/>
            <p:cNvSpPr/>
            <p:nvPr/>
          </p:nvSpPr>
          <p:spPr>
            <a:xfrm>
              <a:off x="539552" y="116632"/>
              <a:ext cx="4961142" cy="38341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571472" y="0"/>
              <a:ext cx="47300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 smtClean="0"/>
            </a:p>
            <a:p>
              <a:r>
                <a:rPr lang="pt-BR" sz="1400" dirty="0" smtClean="0"/>
                <a:t>INTENSIFICAÇÃO DAS AÇÕES DE  BUSCA ATIVA  DO SARAMPO</a:t>
              </a:r>
              <a:endParaRPr lang="pt-BR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Como a equipe da DIVEP avaliou o desempenho dos municípios e distritos nas ações de busca ativa?</a:t>
            </a:r>
            <a:endParaRPr lang="pt-BR" sz="32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17144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de cantos arredondados 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300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285720" y="928670"/>
            <a:ext cx="2143140" cy="5500726"/>
          </a:xfrm>
          <a:prstGeom prst="rect">
            <a:avLst/>
          </a:prstGeom>
          <a:solidFill>
            <a:srgbClr val="EED3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3390" indent="-226695" algn="ctr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>
                <a:solidFill>
                  <a:schemeClr val="tx1"/>
                </a:solidFill>
                <a:ea typeface="Calibri"/>
                <a:cs typeface="Times New Roman"/>
              </a:rPr>
              <a:t>BUSCA ATIVA</a:t>
            </a:r>
            <a:endParaRPr lang="pt-BR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571736" y="928670"/>
            <a:ext cx="6215106" cy="5500726"/>
          </a:xfrm>
          <a:prstGeom prst="rect">
            <a:avLst/>
          </a:prstGeom>
          <a:solidFill>
            <a:srgbClr val="EED3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Fragilidades na Comunicação:  desconhecimento sobre a força tarefa e da ação em si;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Falta de apoio da equipe municipal  em algumas situações;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Prontuários não foram separados previamente em algumas situações, resultando em atraso no início das atividades;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Letras ilegíveis e falta de informações nos prontuários e fichas de atendimento;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Unidades fechadas;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Déficit de pessoal nas DIRES;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Modalidade de arquivamento dos prontuários, dificultando a separação por período;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Resistência de laboratórios privados em disponibilizar acesso aos dados;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Falta de priorização de unidades da rede privada, por alguns municípios;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Cumprimento de solicitação burocrática (ação não incorporada na rotina);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Falta de entrosamento entre AB e VIEP;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Curto espaço de tempo para avaliar a ação.</a:t>
            </a:r>
          </a:p>
          <a:p>
            <a:endParaRPr lang="pt-B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7158" y="428604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/>
                <a:ea typeface="Calibri"/>
              </a:rPr>
              <a:t>Principais dificuldades encontradas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251520" y="116632"/>
            <a:ext cx="8640960" cy="6480720"/>
            <a:chOff x="251520" y="116632"/>
            <a:chExt cx="8640960" cy="6480720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611560" y="116632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/>
            </a:p>
          </p:txBody>
        </p:sp>
      </p:grpSp>
      <p:sp>
        <p:nvSpPr>
          <p:cNvPr id="10" name="Retângulo 9"/>
          <p:cNvSpPr/>
          <p:nvPr/>
        </p:nvSpPr>
        <p:spPr>
          <a:xfrm>
            <a:off x="214282" y="1214422"/>
            <a:ext cx="2143140" cy="4071966"/>
          </a:xfrm>
          <a:prstGeom prst="rect">
            <a:avLst/>
          </a:prstGeom>
          <a:solidFill>
            <a:srgbClr val="EED3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3390" indent="-226695" algn="ctr">
              <a:spcBef>
                <a:spcPts val="600"/>
              </a:spcBef>
              <a:spcAft>
                <a:spcPts val="600"/>
              </a:spcAft>
            </a:pPr>
            <a:r>
              <a:rPr lang="pt-BR" b="1" dirty="0" smtClean="0">
                <a:solidFill>
                  <a:schemeClr val="tx1"/>
                </a:solidFill>
                <a:ea typeface="Calibri"/>
                <a:cs typeface="Times New Roman"/>
              </a:rPr>
              <a:t>BUSCA ATIVA</a:t>
            </a:r>
            <a:endParaRPr lang="pt-BR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571736" y="1214422"/>
            <a:ext cx="6215106" cy="4071966"/>
          </a:xfrm>
          <a:prstGeom prst="rect">
            <a:avLst/>
          </a:prstGeom>
          <a:solidFill>
            <a:srgbClr val="EED3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Apoio da gestão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Apoio logístico (veículo, material impresso, diárias, espaço físico para o desenvolvimento da  ação);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Interesse de técnicos de outras coordenações (DIVEP) na capacitação e colaboração com a atividade 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Organização/planejamento; capacitação das equipes de campo;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Equipes municipais solícitas, com interesse e compromisso para dar continuidade à ação;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Alguns municípios e distritos bem organizados, viabilizando a ação;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Municípios que já tinham iniciado a busca ativa;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Participação das  equipes municipais e regionais</a:t>
            </a: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28596" y="428604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/>
                <a:ea typeface="Calibri"/>
              </a:rPr>
              <a:t>Principais facilidades encontradas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Geral do Estado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sz="2800" dirty="0" smtClean="0"/>
              <a:t>272 municípios informaram os dados de busca ativa de sarampo:</a:t>
            </a:r>
          </a:p>
          <a:p>
            <a:pPr algn="ctr">
              <a:buNone/>
            </a:pPr>
            <a:endParaRPr lang="pt-BR" sz="2800" dirty="0" smtClean="0"/>
          </a:p>
          <a:p>
            <a:r>
              <a:rPr lang="pt-BR" sz="2800" dirty="0" smtClean="0"/>
              <a:t>Unidades de saúde: 2.603 (2.516 públicas e 87 privadas);</a:t>
            </a:r>
          </a:p>
          <a:p>
            <a:r>
              <a:rPr lang="pt-BR" sz="2800" dirty="0" smtClean="0"/>
              <a:t>Laboratórios: 220 (83 públicos e 137 privados) </a:t>
            </a:r>
          </a:p>
          <a:p>
            <a:r>
              <a:rPr lang="pt-BR" sz="2800" dirty="0" smtClean="0"/>
              <a:t>1.602.299 diagnósticos revisados</a:t>
            </a:r>
          </a:p>
          <a:p>
            <a:r>
              <a:rPr lang="pt-BR" sz="2800" dirty="0" smtClean="0"/>
              <a:t>329.314 solicitações de sorologia revisadas</a:t>
            </a:r>
          </a:p>
          <a:p>
            <a:r>
              <a:rPr lang="pt-BR" sz="2800" dirty="0" smtClean="0"/>
              <a:t>629.512 laudos laboratoriais revisados </a:t>
            </a:r>
          </a:p>
          <a:p>
            <a:r>
              <a:rPr lang="pt-BR" sz="2800" dirty="0" smtClean="0"/>
              <a:t>15.088 entrevistas realizadas</a:t>
            </a:r>
          </a:p>
          <a:p>
            <a:r>
              <a:rPr lang="pt-BR" sz="2800" dirty="0" smtClean="0"/>
              <a:t>44.851 visitas domiciliares realizadas</a:t>
            </a:r>
            <a:endParaRPr lang="pt-B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Validação do Sistema de Notificação de Doenças </a:t>
            </a:r>
            <a:r>
              <a:rPr lang="pt-BR" sz="3600" dirty="0" err="1" smtClean="0"/>
              <a:t>Exantemáticas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525963"/>
          </a:xfrm>
        </p:spPr>
        <p:txBody>
          <a:bodyPr/>
          <a:lstStyle/>
          <a:p>
            <a:r>
              <a:rPr lang="pt-BR" dirty="0" smtClean="0"/>
              <a:t>SENSIBILIDADE = 23,58%</a:t>
            </a:r>
            <a:endParaRPr lang="pt-BR" dirty="0"/>
          </a:p>
        </p:txBody>
      </p:sp>
      <p:sp>
        <p:nvSpPr>
          <p:cNvPr id="4" name="Seta para baixo 3"/>
          <p:cNvSpPr/>
          <p:nvPr/>
        </p:nvSpPr>
        <p:spPr>
          <a:xfrm>
            <a:off x="2786050" y="3286124"/>
            <a:ext cx="78581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642910" y="4572008"/>
            <a:ext cx="5572164" cy="142876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DO TOTAL DE 106 CASOS IDENTIFICADOS ATRAVÉS DA BUSCA ATIVA, APENAS 25 TINHAM SIDO NOTIFICADOS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251520" y="116632"/>
            <a:ext cx="8640960" cy="6480720"/>
            <a:chOff x="251520" y="116632"/>
            <a:chExt cx="8640960" cy="6480720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Arredondar Retângulo em um Canto Diagonal 6"/>
            <p:cNvSpPr/>
            <p:nvPr/>
          </p:nvSpPr>
          <p:spPr>
            <a:xfrm>
              <a:off x="539552" y="116632"/>
              <a:ext cx="5104018" cy="36004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611560" y="116632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/>
            </a:p>
          </p:txBody>
        </p:sp>
      </p:grpSp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785786" y="3571876"/>
            <a:ext cx="7772400" cy="1362075"/>
          </a:xfrm>
        </p:spPr>
        <p:txBody>
          <a:bodyPr/>
          <a:lstStyle/>
          <a:p>
            <a:pPr algn="ctr"/>
            <a:r>
              <a:rPr lang="pt-BR" sz="1400" dirty="0" smtClean="0"/>
              <a:t>Adriana Dourado</a:t>
            </a:r>
            <a:br>
              <a:rPr lang="pt-BR" sz="1400" dirty="0" smtClean="0"/>
            </a:br>
            <a:r>
              <a:rPr lang="pt-BR" sz="1400" dirty="0" smtClean="0"/>
              <a:t>Referência Técnica da COVEDI/DIVEP</a:t>
            </a:r>
            <a:br>
              <a:rPr lang="pt-BR" sz="1400" dirty="0" smtClean="0"/>
            </a:br>
            <a:r>
              <a:rPr lang="pt-BR" sz="1400" dirty="0" smtClean="0"/>
              <a:t/>
            </a:r>
            <a:br>
              <a:rPr lang="pt-BR" sz="1400" dirty="0" smtClean="0"/>
            </a:br>
            <a:r>
              <a:rPr lang="pt-BR" sz="1400" dirty="0" smtClean="0"/>
              <a:t> (71) 3116 - 0036</a:t>
            </a:r>
            <a:br>
              <a:rPr lang="pt-BR" sz="1400" dirty="0" smtClean="0"/>
            </a:br>
            <a:endParaRPr lang="pt-BR" sz="1400" dirty="0"/>
          </a:p>
        </p:txBody>
      </p:sp>
      <p:sp>
        <p:nvSpPr>
          <p:cNvPr id="11" name="Subtítulo 10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/>
              <a:t>Obrigada!</a:t>
            </a:r>
            <a:br>
              <a:rPr lang="pt-BR" sz="4000" dirty="0" smtClean="0"/>
            </a:br>
            <a:endParaRPr lang="pt-BR" sz="40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71472" y="-142900"/>
            <a:ext cx="47300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 smtClean="0"/>
          </a:p>
          <a:p>
            <a:r>
              <a:rPr lang="pt-BR" sz="1400" dirty="0" smtClean="0"/>
              <a:t>INTENSIFICAÇÃO DAS AÇÕES DE  BUSCA ATIVA  DO SARAMPO NA BAHIA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324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>
                <a:latin typeface="Arial"/>
                <a:ea typeface="Calibri"/>
              </a:rPr>
              <a:t>O que justificou a realização da força tarefa para intensificação da busca ativa de</a:t>
            </a:r>
          </a:p>
          <a:p>
            <a:pPr algn="ctr"/>
            <a:r>
              <a:rPr lang="pt-BR" sz="2400" dirty="0" smtClean="0">
                <a:latin typeface="Arial"/>
                <a:ea typeface="Calibri"/>
              </a:rPr>
              <a:t> sarampo na Bahia?</a:t>
            </a:r>
            <a:endParaRPr lang="pt-BR" sz="2400" dirty="0"/>
          </a:p>
        </p:txBody>
      </p:sp>
      <p:grpSp>
        <p:nvGrpSpPr>
          <p:cNvPr id="5" name="Grupo 4"/>
          <p:cNvGrpSpPr/>
          <p:nvPr/>
        </p:nvGrpSpPr>
        <p:grpSpPr>
          <a:xfrm>
            <a:off x="214282" y="116632"/>
            <a:ext cx="8640960" cy="6480720"/>
            <a:chOff x="251520" y="116632"/>
            <a:chExt cx="8640960" cy="648072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11560" y="116632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/>
            </a:p>
          </p:txBody>
        </p:sp>
      </p:grpSp>
      <p:sp>
        <p:nvSpPr>
          <p:cNvPr id="13" name="Retângulo de cantos arredondados 12"/>
          <p:cNvSpPr/>
          <p:nvPr/>
        </p:nvSpPr>
        <p:spPr>
          <a:xfrm>
            <a:off x="857224" y="1714488"/>
            <a:ext cx="7560840" cy="4500594"/>
          </a:xfrm>
          <a:prstGeom prst="roundRect">
            <a:avLst/>
          </a:prstGeom>
          <a:solidFill>
            <a:srgbClr val="8FB0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Ocorrência de surtos da doença em dois estados da região Nordeste do país (Pernambuco e Ceará) e cenário epidemiológico mundial;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Possibilidade de importação viral por ocasião do carnaval;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Existência de unidades silenciosas ou com notificação negativa por  4 semanas consecutivas ou mais;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Mais de 90% dos municípios silenciosos em 2014;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A manutenção das ações visando comprovar a não ocorrência do sarampo, como parte do processo de certificação da eliminação da doença no Brasil;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Ação complementar, preparatória para a Copa do Mundo.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032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/>
                <a:ea typeface="Calibri"/>
              </a:rPr>
              <a:t>Metodologia</a:t>
            </a:r>
            <a:endParaRPr lang="pt-BR" sz="2400" dirty="0"/>
          </a:p>
        </p:txBody>
      </p:sp>
      <p:grpSp>
        <p:nvGrpSpPr>
          <p:cNvPr id="3" name="Grupo 4"/>
          <p:cNvGrpSpPr/>
          <p:nvPr/>
        </p:nvGrpSpPr>
        <p:grpSpPr>
          <a:xfrm>
            <a:off x="214282" y="0"/>
            <a:ext cx="8640960" cy="6597352"/>
            <a:chOff x="251520" y="0"/>
            <a:chExt cx="8640960" cy="6597352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Arredondar Retângulo em um Canto Diagonal 8"/>
            <p:cNvSpPr/>
            <p:nvPr/>
          </p:nvSpPr>
          <p:spPr>
            <a:xfrm>
              <a:off x="571472" y="0"/>
              <a:ext cx="5032580" cy="36004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11560" y="116632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/>
            </a:p>
          </p:txBody>
        </p:sp>
      </p:grpSp>
      <p:sp>
        <p:nvSpPr>
          <p:cNvPr id="13" name="Retângulo de cantos arredondados 12"/>
          <p:cNvSpPr/>
          <p:nvPr/>
        </p:nvSpPr>
        <p:spPr>
          <a:xfrm>
            <a:off x="928662" y="1500174"/>
            <a:ext cx="7560840" cy="45005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71472" y="0"/>
            <a:ext cx="47300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INTENSIFICAÇÃO DAS AÇÕES DE  BUSCA ATIVA  DO SARAMPO</a:t>
            </a:r>
            <a:endParaRPr lang="pt-BR" sz="1400" dirty="0"/>
          </a:p>
        </p:txBody>
      </p:sp>
      <p:sp>
        <p:nvSpPr>
          <p:cNvPr id="12" name="Retângulo de cantos arredondados 11"/>
          <p:cNvSpPr/>
          <p:nvPr/>
        </p:nvSpPr>
        <p:spPr>
          <a:xfrm>
            <a:off x="857224" y="1071546"/>
            <a:ext cx="7560840" cy="5143536"/>
          </a:xfrm>
          <a:prstGeom prst="roundRect">
            <a:avLst/>
          </a:prstGeom>
          <a:solidFill>
            <a:srgbClr val="8FB0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Critérios de  Seleção dos Municípios: ser turístico e/ou silencioso;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Elaboração e divulgação de documento norteador;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Definição e capacitação das equipes de campo;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Seleção das unidades de saúde e laboratórios – priorização municipal;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Logística para o trabalho de campo: integração DIVEP/DIRES/SMS;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Coleta de dados: formulários de busca ativa  e relatórios de visitas técnicas realizadas pela DIVEP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Consolidação e Análise dos dados: Excel e SPSS;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pt-BR" dirty="0" smtClean="0">
                <a:solidFill>
                  <a:schemeClr val="tx1"/>
                </a:solidFill>
                <a:latin typeface="Arial" pitchFamily="34" charset="0"/>
              </a:rPr>
              <a:t>Divulgação dos resultados – relatório final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0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endParaRPr lang="pt-BR" sz="2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142844" y="0"/>
            <a:ext cx="8640960" cy="6480720"/>
            <a:chOff x="251520" y="116632"/>
            <a:chExt cx="8640960" cy="6480720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611560" y="116632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/>
            </a:p>
          </p:txBody>
        </p:sp>
      </p:grpSp>
      <p:sp>
        <p:nvSpPr>
          <p:cNvPr id="16" name="Retângulo 15"/>
          <p:cNvSpPr/>
          <p:nvPr/>
        </p:nvSpPr>
        <p:spPr>
          <a:xfrm>
            <a:off x="714348" y="285728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/>
                <a:ea typeface="Calibri"/>
              </a:rPr>
              <a:t>Metodologia </a:t>
            </a:r>
            <a:endParaRPr lang="pt-BR" sz="2800" dirty="0"/>
          </a:p>
        </p:txBody>
      </p:sp>
      <p:grpSp>
        <p:nvGrpSpPr>
          <p:cNvPr id="25" name="Grupo 24"/>
          <p:cNvGrpSpPr/>
          <p:nvPr/>
        </p:nvGrpSpPr>
        <p:grpSpPr>
          <a:xfrm>
            <a:off x="642910" y="1285860"/>
            <a:ext cx="7903210" cy="4908038"/>
            <a:chOff x="642910" y="1285860"/>
            <a:chExt cx="7903210" cy="4908038"/>
          </a:xfrm>
        </p:grpSpPr>
        <p:sp>
          <p:nvSpPr>
            <p:cNvPr id="10" name="Retângulo 9"/>
            <p:cNvSpPr/>
            <p:nvPr/>
          </p:nvSpPr>
          <p:spPr>
            <a:xfrm>
              <a:off x="642910" y="1285860"/>
              <a:ext cx="2016224" cy="3286148"/>
            </a:xfrm>
            <a:prstGeom prst="rect">
              <a:avLst/>
            </a:prstGeom>
            <a:solidFill>
              <a:srgbClr val="EED38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chemeClr val="tx1"/>
                  </a:solidFill>
                  <a:latin typeface="Arial" pitchFamily="34" charset="0"/>
                  <a:ea typeface="Calibri"/>
                  <a:cs typeface="Arial" pitchFamily="34" charset="0"/>
                </a:rPr>
                <a:t>1º Passo</a:t>
              </a:r>
            </a:p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chemeClr val="tx1"/>
                  </a:solidFill>
                  <a:latin typeface="Arial" pitchFamily="34" charset="0"/>
                  <a:ea typeface="Calibri"/>
                  <a:cs typeface="Arial" pitchFamily="34" charset="0"/>
                </a:rPr>
                <a:t>Planejamento</a:t>
              </a:r>
              <a:endParaRPr lang="pt-BR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42910" y="4786322"/>
              <a:ext cx="2016224" cy="14075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chemeClr val="tx1"/>
                  </a:solidFill>
                  <a:latin typeface="Arial"/>
                  <a:ea typeface="Calibri"/>
                  <a:cs typeface="Times New Roman"/>
                </a:rPr>
                <a:t>2º  Passo</a:t>
              </a:r>
            </a:p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chemeClr val="tx1"/>
                  </a:solidFill>
                  <a:latin typeface="Arial"/>
                  <a:ea typeface="Calibri"/>
                  <a:cs typeface="Times New Roman"/>
                </a:rPr>
                <a:t>Operação de campo  </a:t>
              </a:r>
              <a:endParaRPr lang="pt-BR" b="1" dirty="0">
                <a:solidFill>
                  <a:schemeClr val="tx1"/>
                </a:solidFill>
                <a:ea typeface="Calibri"/>
                <a:cs typeface="Times New Roman"/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2857488" y="1928802"/>
              <a:ext cx="5688632" cy="110130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sz="16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Identificar os locais onde será realizada a busca: hospitais, centros de saúde, cartórios, comunidade, entre outros;</a:t>
              </a:r>
              <a:endParaRPr lang="pt-BR" sz="16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857488" y="3143248"/>
              <a:ext cx="5688632" cy="68407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lang="pt-BR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sz="16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Definir o período da busca e listar os diagnósticos diferenciais;</a:t>
              </a:r>
            </a:p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lang="pt-BR" sz="16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2857488" y="4786322"/>
              <a:ext cx="5688632" cy="571504"/>
            </a:xfrm>
            <a:prstGeom prst="rect">
              <a:avLst/>
            </a:prstGeom>
            <a:solidFill>
              <a:srgbClr val="69A12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sz="16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Pesquisa amostral – coleta de dados e preenchimento do formulário de registro;</a:t>
              </a:r>
              <a:endParaRPr lang="pt-BR" sz="16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2857488" y="5429264"/>
              <a:ext cx="5688632" cy="721220"/>
            </a:xfrm>
            <a:prstGeom prst="rect">
              <a:avLst/>
            </a:prstGeom>
            <a:solidFill>
              <a:srgbClr val="69A12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sz="16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Relacionar os casos suspeitos encontrados (lista de casos).</a:t>
              </a:r>
              <a:endParaRPr lang="pt-BR" sz="16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2857488" y="3929066"/>
              <a:ext cx="5688632" cy="64294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sz="16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Agendar previamente com a equipe e com as instituições;</a:t>
              </a:r>
            </a:p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lang="pt-BR" sz="105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>
              <a:off x="2857488" y="1285860"/>
              <a:ext cx="5688632" cy="571504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sz="16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Levantamento dos dados nos sistemas de informações (SIH/SUS, SIM, SIAB); </a:t>
              </a:r>
              <a:endParaRPr lang="pt-BR" sz="160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3"/>
          <p:cNvGrpSpPr/>
          <p:nvPr/>
        </p:nvGrpSpPr>
        <p:grpSpPr>
          <a:xfrm>
            <a:off x="214282" y="142852"/>
            <a:ext cx="8640960" cy="6480720"/>
            <a:chOff x="251520" y="116632"/>
            <a:chExt cx="8640960" cy="6480720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611560" y="116632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57158" y="1285860"/>
            <a:ext cx="8175282" cy="4857784"/>
            <a:chOff x="357158" y="1285860"/>
            <a:chExt cx="8175282" cy="4857784"/>
          </a:xfrm>
        </p:grpSpPr>
        <p:sp>
          <p:nvSpPr>
            <p:cNvPr id="10" name="Retângulo 9"/>
            <p:cNvSpPr/>
            <p:nvPr/>
          </p:nvSpPr>
          <p:spPr>
            <a:xfrm>
              <a:off x="428596" y="1285860"/>
              <a:ext cx="2230538" cy="2000264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chemeClr val="tx1"/>
                  </a:solidFill>
                  <a:latin typeface="Arial" pitchFamily="34" charset="0"/>
                  <a:ea typeface="Calibri"/>
                  <a:cs typeface="Arial" pitchFamily="34" charset="0"/>
                </a:rPr>
                <a:t>3º Passo</a:t>
              </a:r>
            </a:p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chemeClr val="tx1"/>
                  </a:solidFill>
                  <a:latin typeface="Arial" pitchFamily="34" charset="0"/>
                  <a:ea typeface="Calibri"/>
                  <a:cs typeface="Arial" pitchFamily="34" charset="0"/>
                </a:rPr>
                <a:t>Análise dos dados e Investigação</a:t>
              </a:r>
              <a:endParaRPr lang="pt-BR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357158" y="3571876"/>
              <a:ext cx="2342634" cy="2571768"/>
            </a:xfrm>
            <a:prstGeom prst="rect">
              <a:avLst/>
            </a:prstGeom>
            <a:solidFill>
              <a:srgbClr val="F87E3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chemeClr val="tx1"/>
                  </a:solidFill>
                  <a:latin typeface="Arial"/>
                  <a:ea typeface="Calibri"/>
                  <a:cs typeface="Times New Roman"/>
                </a:rPr>
                <a:t>4º  Passo </a:t>
              </a:r>
            </a:p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r>
                <a:rPr lang="pt-BR" b="1" dirty="0" smtClean="0">
                  <a:solidFill>
                    <a:schemeClr val="tx1"/>
                  </a:solidFill>
                  <a:latin typeface="Arial"/>
                  <a:ea typeface="Calibri"/>
                  <a:cs typeface="Times New Roman"/>
                </a:rPr>
                <a:t>Encaminhamento dos dados </a:t>
              </a:r>
            </a:p>
            <a:p>
              <a:pPr marL="453390" indent="-226695">
                <a:spcBef>
                  <a:spcPts val="600"/>
                </a:spcBef>
                <a:spcAft>
                  <a:spcPts val="600"/>
                </a:spcAft>
              </a:pPr>
              <a:endParaRPr lang="pt-BR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2786050" y="1285860"/>
              <a:ext cx="5688632" cy="1000132"/>
            </a:xfrm>
            <a:prstGeom prst="rect">
              <a:avLst/>
            </a:prstGeom>
            <a:solidFill>
              <a:srgbClr val="5F8EE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lang="pt-BR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É importante compatibilizar o resultado da busca ativa com os dados do sistema de informação</a:t>
              </a:r>
              <a:endParaRPr lang="pt-BR" dirty="0" smtClean="0">
                <a:solidFill>
                  <a:schemeClr val="tx1"/>
                </a:solidFill>
              </a:endParaRPr>
            </a:p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lang="pt-BR" sz="1050" dirty="0" smtClean="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786050" y="2500306"/>
              <a:ext cx="5715040" cy="785818"/>
            </a:xfrm>
            <a:prstGeom prst="rect">
              <a:avLst/>
            </a:prstGeom>
            <a:solidFill>
              <a:srgbClr val="5F8EE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Proceder à investigação dos casos suspeitos</a:t>
              </a: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2843808" y="3571876"/>
              <a:ext cx="5688632" cy="2571768"/>
            </a:xfrm>
            <a:prstGeom prst="rect">
              <a:avLst/>
            </a:prstGeom>
            <a:solidFill>
              <a:srgbClr val="F7AB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 consolidado Municipal deverá ser encaminhado às </a:t>
              </a:r>
              <a:r>
                <a:rPr lang="pt-BR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Dires</a:t>
              </a:r>
              <a:r>
                <a:rPr lang="pt-BR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até o dia 5 de maio</a:t>
              </a:r>
            </a:p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endPara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lvl="0" indent="450850" algn="just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</a:pPr>
              <a:r>
                <a:rPr lang="pt-BR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 consolidado Regional deverá ser  encaminhado à DIVEP até o dia 09 de maio</a:t>
              </a:r>
            </a:p>
          </p:txBody>
        </p:sp>
      </p:grpSp>
      <p:sp>
        <p:nvSpPr>
          <p:cNvPr id="19" name="Retângulo 18"/>
          <p:cNvSpPr/>
          <p:nvPr/>
        </p:nvSpPr>
        <p:spPr>
          <a:xfrm>
            <a:off x="714348" y="428604"/>
            <a:ext cx="7358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/>
                <a:ea typeface="Calibri"/>
              </a:rPr>
              <a:t>Metodologia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1714488"/>
            <a:ext cx="80324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>
                <a:latin typeface="Arial"/>
                <a:ea typeface="Calibri"/>
              </a:rPr>
              <a:t>Período avaliado na busca ativa</a:t>
            </a:r>
            <a:endParaRPr lang="pt-BR" sz="2400" dirty="0"/>
          </a:p>
        </p:txBody>
      </p:sp>
      <p:grpSp>
        <p:nvGrpSpPr>
          <p:cNvPr id="3" name="Grupo 4"/>
          <p:cNvGrpSpPr/>
          <p:nvPr/>
        </p:nvGrpSpPr>
        <p:grpSpPr>
          <a:xfrm>
            <a:off x="214282" y="0"/>
            <a:ext cx="8640960" cy="6597352"/>
            <a:chOff x="251520" y="0"/>
            <a:chExt cx="8640960" cy="6597352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Arredondar Retângulo em um Canto Diagonal 8"/>
            <p:cNvSpPr/>
            <p:nvPr/>
          </p:nvSpPr>
          <p:spPr>
            <a:xfrm>
              <a:off x="571472" y="0"/>
              <a:ext cx="5032580" cy="360040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11560" y="116632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/>
            </a:p>
          </p:txBody>
        </p:sp>
      </p:grpSp>
      <p:sp>
        <p:nvSpPr>
          <p:cNvPr id="13" name="Retângulo de cantos arredondados 12"/>
          <p:cNvSpPr/>
          <p:nvPr/>
        </p:nvSpPr>
        <p:spPr>
          <a:xfrm>
            <a:off x="571472" y="2643182"/>
            <a:ext cx="7560840" cy="135732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pt-B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Fevereiro a Maio de 2014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1472" y="-142900"/>
            <a:ext cx="4730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 smtClean="0"/>
          </a:p>
          <a:p>
            <a:r>
              <a:rPr lang="pt-BR" sz="1400" dirty="0" smtClean="0"/>
              <a:t>INTENSIFICAÇÃO DAS AÇÕES DE  BUSCA ATIVA  DO SARAMPO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4"/>
          <p:cNvGrpSpPr/>
          <p:nvPr/>
        </p:nvGrpSpPr>
        <p:grpSpPr>
          <a:xfrm>
            <a:off x="214282" y="108611"/>
            <a:ext cx="8640960" cy="6035033"/>
            <a:chOff x="251520" y="116632"/>
            <a:chExt cx="8640960" cy="648072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251520" y="260648"/>
              <a:ext cx="8640960" cy="6336704"/>
            </a:xfrm>
            <a:prstGeom prst="roundRect">
              <a:avLst>
                <a:gd name="adj" fmla="val 3008"/>
              </a:avLst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Arredondar Retângulo em um Canto Diagonal 8"/>
            <p:cNvSpPr/>
            <p:nvPr/>
          </p:nvSpPr>
          <p:spPr>
            <a:xfrm>
              <a:off x="571472" y="153402"/>
              <a:ext cx="5032580" cy="206639"/>
            </a:xfrm>
            <a:prstGeom prst="round2Diag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11560" y="116632"/>
              <a:ext cx="1847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pt-BR" sz="1400" dirty="0"/>
            </a:p>
          </p:txBody>
        </p:sp>
      </p:grpSp>
      <p:sp>
        <p:nvSpPr>
          <p:cNvPr id="13" name="Retângulo de cantos arredondados 12"/>
          <p:cNvSpPr/>
          <p:nvPr/>
        </p:nvSpPr>
        <p:spPr>
          <a:xfrm>
            <a:off x="714348" y="2285992"/>
            <a:ext cx="7560840" cy="13573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pt-BR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RESULTADOS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1472" y="0"/>
            <a:ext cx="5000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400" dirty="0" smtClean="0"/>
          </a:p>
          <a:p>
            <a:pPr algn="ctr"/>
            <a:r>
              <a:rPr lang="pt-BR" sz="1400" dirty="0" smtClean="0"/>
              <a:t>INTENSIFICAÇÃO DAS AÇÕES DE  BUSCA ATIVA  DO SARAMPO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41306"/>
          </a:xfrm>
        </p:spPr>
        <p:txBody>
          <a:bodyPr>
            <a:normAutofit/>
          </a:bodyPr>
          <a:lstStyle/>
          <a:p>
            <a:r>
              <a:rPr lang="pt-BR" dirty="0"/>
              <a:t>M</a:t>
            </a:r>
            <a:r>
              <a:rPr lang="pt-BR" dirty="0" smtClean="0"/>
              <a:t>unicípios Visitados </a:t>
            </a:r>
            <a:endParaRPr lang="pt-B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07430" y="857232"/>
            <a:ext cx="645081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214283" y="857232"/>
            <a:ext cx="2143139" cy="46910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286512" y="3214686"/>
            <a:ext cx="5715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4282" y="1500174"/>
            <a:ext cx="2000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99 Municípios</a:t>
            </a:r>
          </a:p>
          <a:p>
            <a:endParaRPr lang="pt-BR" dirty="0" smtClean="0"/>
          </a:p>
          <a:p>
            <a:r>
              <a:rPr lang="pt-BR" dirty="0" smtClean="0"/>
              <a:t>Centro Leste – 9</a:t>
            </a:r>
          </a:p>
          <a:p>
            <a:r>
              <a:rPr lang="pt-BR" dirty="0" smtClean="0"/>
              <a:t>Extremo Sul – 10</a:t>
            </a:r>
          </a:p>
          <a:p>
            <a:r>
              <a:rPr lang="pt-BR" dirty="0" smtClean="0"/>
              <a:t>Leste – 22</a:t>
            </a:r>
          </a:p>
          <a:p>
            <a:r>
              <a:rPr lang="pt-BR" dirty="0" smtClean="0"/>
              <a:t>Nordeste – 7</a:t>
            </a:r>
          </a:p>
          <a:p>
            <a:r>
              <a:rPr lang="pt-BR" dirty="0" smtClean="0"/>
              <a:t>Norte  - 16</a:t>
            </a:r>
          </a:p>
          <a:p>
            <a:r>
              <a:rPr lang="pt-BR" dirty="0" smtClean="0"/>
              <a:t>Oeste – 9</a:t>
            </a:r>
          </a:p>
          <a:p>
            <a:r>
              <a:rPr lang="pt-BR" dirty="0" smtClean="0"/>
              <a:t> Sul – 14</a:t>
            </a:r>
          </a:p>
          <a:p>
            <a:r>
              <a:rPr lang="pt-BR" dirty="0" smtClean="0"/>
              <a:t>Centro Norte - 10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Apresentacao_SESAB_2012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Slide_Apresentacao_SESAB_2012</Template>
  <TotalTime>1931</TotalTime>
  <Words>1136</Words>
  <Application>Microsoft Office PowerPoint</Application>
  <PresentationFormat>Apresentação na tela (4:3)</PresentationFormat>
  <Paragraphs>221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27" baseType="lpstr">
      <vt:lpstr>Slide_Apresentacao_SESAB_2012</vt:lpstr>
      <vt:lpstr>Personalizar design</vt:lpstr>
      <vt:lpstr>Resultados da Força Tarefa  para Busca Ativa de Sarampo</vt:lpstr>
      <vt:lpstr>Slide 2</vt:lpstr>
      <vt:lpstr>Slide 3</vt:lpstr>
      <vt:lpstr>Slide 4</vt:lpstr>
      <vt:lpstr>Slide 5</vt:lpstr>
      <vt:lpstr>Slide 6</vt:lpstr>
      <vt:lpstr>Slide 7</vt:lpstr>
      <vt:lpstr>Slide 8</vt:lpstr>
      <vt:lpstr>Municípios Visitados </vt:lpstr>
      <vt:lpstr>Slide 10</vt:lpstr>
      <vt:lpstr>Resultados </vt:lpstr>
      <vt:lpstr>Resultados </vt:lpstr>
      <vt:lpstr>Seleção de unidades para busca ativa de doenças exantemáticas, segundo tipo de serviço.</vt:lpstr>
      <vt:lpstr>Resultados  - Recursos Humanos</vt:lpstr>
      <vt:lpstr>Resultados  Busca Ativa Integrada DIVEP/DIRES/SMS</vt:lpstr>
      <vt:lpstr>Resultados Ação Complementar do Estado</vt:lpstr>
      <vt:lpstr>Busca Ativa Unidades de Saúde</vt:lpstr>
      <vt:lpstr>Busca Ativa Laboratórios</vt:lpstr>
      <vt:lpstr>A equipe da DIVEP contou com o apoio das DIRES nas ações de busca ativa?</vt:lpstr>
      <vt:lpstr>Como a equipe da DIVEP avaliou o desempenho dos municípios e distritos nas ações de busca ativa?</vt:lpstr>
      <vt:lpstr>Slide 21</vt:lpstr>
      <vt:lpstr>Slide 22</vt:lpstr>
      <vt:lpstr>Avaliação Geral do Estado</vt:lpstr>
      <vt:lpstr>Validação do Sistema de Notificação de Doenças Exantemáticas</vt:lpstr>
      <vt:lpstr>Adriana Dourado Referência Técnica da COVEDI/DIVEP   (71) 3116 - 0036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DOURADO</dc:creator>
  <cp:lastModifiedBy>ilana.souza</cp:lastModifiedBy>
  <cp:revision>214</cp:revision>
  <dcterms:created xsi:type="dcterms:W3CDTF">2013-09-17T13:43:51Z</dcterms:created>
  <dcterms:modified xsi:type="dcterms:W3CDTF">2014-07-17T14:30:42Z</dcterms:modified>
</cp:coreProperties>
</file>