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13.wmf" ContentType="image/x-wmf"/>
  <Override PartName="/ppt/media/image15.wmf" ContentType="image/x-wmf"/>
  <Override PartName="/ppt/media/image12.jpeg" ContentType="image/jpeg"/>
  <Override PartName="/ppt/media/image11.wmf" ContentType="image/x-wmf"/>
  <Override PartName="/ppt/media/image10.wmf" ContentType="image/x-wmf"/>
  <Override PartName="/ppt/media/image14.wmf" ContentType="image/x-wmf"/>
  <Override PartName="/ppt/media/image9.jpeg" ContentType="image/jpeg"/>
  <Override PartName="/ppt/media/image8.wmf" ContentType="image/x-wmf"/>
  <Override PartName="/ppt/media/image6.jpeg" ContentType="image/jpeg"/>
  <Override PartName="/ppt/media/image7.wmf" ContentType="image/x-wmf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887004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281400"/>
            <a:ext cx="887004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9000" y="32814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32814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887004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887004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593800" y="1326240"/>
            <a:ext cx="4690080" cy="374220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593800" y="1326240"/>
            <a:ext cx="4690080" cy="3742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8870040" cy="3742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887004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711468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32814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8870040" cy="3742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9000" y="32814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281400"/>
            <a:ext cx="887004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887004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3281400"/>
            <a:ext cx="887004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49000" y="32814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2814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887004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887004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593800" y="1326240"/>
            <a:ext cx="4690080" cy="374220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593800" y="1326240"/>
            <a:ext cx="4690080" cy="3742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887004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711468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32814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3742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9000" y="32814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9000" y="1326600"/>
            <a:ext cx="432828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281400"/>
            <a:ext cx="8870040" cy="1784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4360" cy="1205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7114680" cy="946440"/>
          </a:xfrm>
          <a:prstGeom prst="rect">
            <a:avLst/>
          </a:prstGeom>
        </p:spPr>
        <p:txBody>
          <a:bodyPr lIns="0" rIns="0" tIns="0" bIns="0" anchor="ctr"/>
          <a:p>
            <a:r>
              <a:rPr lang="pt-BR" sz="357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8870040" cy="37422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26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279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195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1629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1629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1629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1629">
                <a:latin typeface="Arial"/>
              </a:rPr>
              <a:t>7.º Nível da estrutura de tópicos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lang="pt-BR" sz="1400">
                <a:latin typeface="Times New Roman"/>
              </a:rPr>
              <a:t>&lt;data/hora&gt;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pt-BR" sz="1400">
                <a:latin typeface="Times New Roman"/>
              </a:rPr>
              <a:t>&lt;rodapé&gt;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9B19C830-3EF5-4811-8335-E2300CA3A2EA}" type="slidenum">
              <a:rPr lang="pt-BR" sz="1400">
                <a:latin typeface="Times New Roman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r>
              <a:rPr lang="pt-BR" sz="36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741840"/>
          </a:xfrm>
          <a:prstGeom prst="rect">
            <a:avLst/>
          </a:prstGeom>
        </p:spPr>
        <p:txBody>
          <a:bodyPr lIns="0" rIns="0" tIns="23040" bIns="0"/>
          <a:p>
            <a:pPr/>
            <a:r>
              <a:rPr lang="pt-BR" sz="26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Font typeface="Times New Roman"/>
              <a:buChar char="–"/>
            </a:pPr>
            <a:r>
              <a:rPr lang="pt-BR" sz="2300">
                <a:latin typeface="Arial"/>
              </a:rPr>
              <a:t>2.º Nível da estrutura de tópicos</a:t>
            </a:r>
            <a:endParaRPr/>
          </a:p>
          <a:p>
            <a:pPr lvl="2">
              <a:buFont typeface="Times New Roman"/>
              <a:buChar char="•"/>
            </a:pPr>
            <a:r>
              <a:rPr lang="pt-BR" sz="2000">
                <a:latin typeface="Arial"/>
              </a:rPr>
              <a:t>3.º Nível da estrutura de tópicos</a:t>
            </a:r>
            <a:endParaRPr/>
          </a:p>
          <a:p>
            <a:pPr lvl="3">
              <a:buFont typeface="Times New Roman"/>
              <a:buChar char="–"/>
            </a:pPr>
            <a:r>
              <a:rPr lang="pt-BR" sz="1600">
                <a:latin typeface="Arial"/>
              </a:rPr>
              <a:t>4.º Nível da estrutura de tópicos</a:t>
            </a:r>
            <a:endParaRPr/>
          </a:p>
          <a:p>
            <a:pPr lvl="4">
              <a:buFont typeface="Times New Roman"/>
              <a:buChar char="»"/>
            </a:pPr>
            <a:r>
              <a:rPr lang="pt-BR" sz="1600">
                <a:latin typeface="Arial"/>
              </a:rPr>
              <a:t>5.º Nível da estrutura de tópicos</a:t>
            </a:r>
            <a:endParaRPr/>
          </a:p>
          <a:p>
            <a:pPr lvl="5">
              <a:buFont typeface="Times New Roman"/>
              <a:buChar char="»"/>
            </a:pPr>
            <a:r>
              <a:rPr lang="pt-BR" sz="1600">
                <a:latin typeface="Arial"/>
              </a:rPr>
              <a:t>6.º Nível da estrutura de tópicos</a:t>
            </a:r>
            <a:endParaRPr/>
          </a:p>
          <a:p>
            <a:pPr lvl="6">
              <a:buFont typeface="Times New Roman"/>
              <a:buChar char="»"/>
            </a:pPr>
            <a:r>
              <a:rPr lang="pt-BR" sz="1600">
                <a:latin typeface="Arial"/>
              </a:rPr>
              <a:t>7.º Nível da estrutura de tópicos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lang="pt-BR">
                <a:latin typeface="Arial"/>
              </a:rPr>
              <a:t>&lt;data/hora&gt;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r>
              <a:rPr lang="pt-BR">
                <a:latin typeface="Arial"/>
              </a:rPr>
              <a:t>&lt;rodapé&gt;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fld id="{1EBC7041-A6B7-463E-8759-CD6203128F11}" type="slidenum">
              <a:rPr lang="pt-BR">
                <a:latin typeface="Arial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wmf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wmf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wmf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144000" y="1451520"/>
            <a:ext cx="3816000" cy="4020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50000"/>
              </a:lnSpc>
            </a:pPr>
            <a:r>
              <a:rPr lang="en-GB" sz="2200">
                <a:solidFill>
                  <a:srgbClr val="000000"/>
                </a:solidFill>
                <a:latin typeface="Arial"/>
              </a:rPr>
              <a:t>Compromisso Nacional pela Erradicação do Sub-registro Civil de Nascimento e Ampliação do Acesso à Documentação Básica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576000" y="360000"/>
            <a:ext cx="5256000" cy="581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2400">
                <a:solidFill>
                  <a:srgbClr val="ffffff"/>
                </a:solidFill>
                <a:latin typeface="Arial"/>
              </a:rPr>
              <a:t>PROJETO MINHA CERTIDÃO</a:t>
            </a:r>
            <a:endParaRPr/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4176000" y="1872000"/>
            <a:ext cx="5544000" cy="248940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8586720" y="4950000"/>
            <a:ext cx="1493280" cy="72000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063800" y="433440"/>
            <a:ext cx="5760000" cy="576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pt-BR" sz="3200">
                <a:solidFill>
                  <a:srgbClr val="ffffff"/>
                </a:solidFill>
                <a:latin typeface="Arial"/>
              </a:rPr>
              <a:t>OBJETIVO DO PROGRAMA</a:t>
            </a:r>
            <a:endParaRPr/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8514720" y="4896000"/>
            <a:ext cx="1493280" cy="720000"/>
          </a:xfrm>
          <a:prstGeom prst="rect">
            <a:avLst/>
          </a:prstGeom>
          <a:ln>
            <a:noFill/>
          </a:ln>
        </p:spPr>
      </p:pic>
      <p:sp>
        <p:nvSpPr>
          <p:cNvPr id="85" name="TextShape 2"/>
          <p:cNvSpPr txBox="1"/>
          <p:nvPr/>
        </p:nvSpPr>
        <p:spPr>
          <a:xfrm>
            <a:off x="576000" y="1695240"/>
            <a:ext cx="8208000" cy="3200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lang="pt-BR" sz="2200" strike="noStrike">
                <a:solidFill>
                  <a:srgbClr val="000000"/>
                </a:solidFill>
                <a:latin typeface="Arial"/>
                <a:ea typeface="Arial"/>
              </a:rPr>
              <a:t>Em 2009 o Governo do Estado aderiu ao programa objetivando contribuir para a garantia do acesso aos Direitos Humanos da população da Bahia, executando o que foi pactuado através do convênio que prevê a realização de 100 capacitações, 100 mutirões e  interligação de 154 unidades de saúde aos cartórios, visando assim estancar e erradicar o sub - registro civil no Estado da Bahia.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080000" y="216000"/>
            <a:ext cx="5760000" cy="100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pt-BR" sz="3200">
                <a:solidFill>
                  <a:srgbClr val="ffffff"/>
                </a:solidFill>
                <a:latin typeface="Arial"/>
              </a:rPr>
              <a:t>IMPORTÂNCIA DO PROGRAMA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116640" y="1328400"/>
            <a:ext cx="5688000" cy="4191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lang="pt-BR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pt-BR" strike="noStrike">
                <a:solidFill>
                  <a:srgbClr val="000000"/>
                </a:solidFill>
                <a:latin typeface="Arial"/>
                <a:ea typeface="Arial"/>
              </a:rPr>
              <a:t>As pessoas sem o registro civil são o emblema da exclusão social, elas não existem para cidadania, não são vistas pelo Estado e não podem ter acesso a diversos direitos, tais como: receber benefícios dos programas sociais e previdenciários, matricular-se na escola, obter os demais documentos civis, abrir conta em banco e obter crédito.</a:t>
            </a:r>
            <a:endParaRPr/>
          </a:p>
          <a:p>
            <a:pPr algn="just">
              <a:lnSpc>
                <a:spcPct val="150000"/>
              </a:lnSpc>
            </a:pPr>
            <a:r>
              <a:rPr lang="pt-BR" strike="noStrike">
                <a:solidFill>
                  <a:srgbClr val="000000"/>
                </a:solidFill>
                <a:latin typeface="Arial"/>
                <a:ea typeface="Arial"/>
              </a:rPr>
              <a:t>O ideal é que toda criança seja registrada logo após os primeiros dias de nascida, para evitar as dificuldades a serem enfrentadas com o registro tardio.</a:t>
            </a:r>
            <a:endParaRPr/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5976000" y="1440000"/>
            <a:ext cx="3960000" cy="381600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2"/>
          <a:stretch/>
        </p:blipFill>
        <p:spPr>
          <a:xfrm>
            <a:off x="8568000" y="0"/>
            <a:ext cx="1493280" cy="72000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8712000" y="5112000"/>
            <a:ext cx="1349280" cy="558000"/>
          </a:xfrm>
          <a:prstGeom prst="rect">
            <a:avLst/>
          </a:prstGeom>
          <a:ln>
            <a:noFill/>
          </a:ln>
        </p:spPr>
      </p:pic>
      <p:sp>
        <p:nvSpPr>
          <p:cNvPr id="91" name="TextShape 1"/>
          <p:cNvSpPr txBox="1"/>
          <p:nvPr/>
        </p:nvSpPr>
        <p:spPr>
          <a:xfrm>
            <a:off x="720000" y="432000"/>
            <a:ext cx="6408000" cy="408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pt-BR" sz="2200">
                <a:solidFill>
                  <a:srgbClr val="ffffff"/>
                </a:solidFill>
                <a:latin typeface="Arial"/>
              </a:rPr>
              <a:t>RESPONSABILIDADES: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216000" y="1512000"/>
            <a:ext cx="4464000" cy="3686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pt-BR">
                <a:latin typeface="Arial"/>
              </a:rPr>
              <a:t>CEDENTE (SJDHDS)</a:t>
            </a:r>
            <a:endParaRPr/>
          </a:p>
          <a:p>
            <a:pPr algn="ctr"/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Entrega do equipamento e mobiliário que compreende: computador, longarina, mesa, armário e cadeiras. </a:t>
            </a: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Certificação digital para 2 (dois) funcionários que atuarão na UI.</a:t>
            </a: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Capacitação dos servidores indicados para atuar nas unidades. Temas a serem abordados: Direitos Humanos, Legislação do RCN e sistema operacional do TJ.</a:t>
            </a:r>
            <a:endParaRPr/>
          </a:p>
        </p:txBody>
      </p:sp>
      <p:sp>
        <p:nvSpPr>
          <p:cNvPr id="93" name="TextShape 3"/>
          <p:cNvSpPr txBox="1"/>
          <p:nvPr/>
        </p:nvSpPr>
        <p:spPr>
          <a:xfrm>
            <a:off x="4896000" y="1512000"/>
            <a:ext cx="4896000" cy="3686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pt-BR">
                <a:latin typeface="Arial"/>
              </a:rPr>
              <a:t>CESSIONÁRIO (Maternidades)</a:t>
            </a:r>
            <a:endParaRPr/>
          </a:p>
          <a:p>
            <a:pPr algn="ctr"/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Arial"/>
              </a:rPr>
              <a:t>Disponibilizar local apropriado para instalação da unidade interligada com  internet de pelo menos 03 mb/s (de download) e 01( de upload).</a:t>
            </a:r>
            <a:r>
              <a:rPr lang="pt-BR">
                <a:solidFill>
                  <a:srgbClr val="000000"/>
                </a:solidFill>
                <a:latin typeface="Arial"/>
              </a:rPr>
              <a:t>      </a:t>
            </a: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Indicar dois funcionários com perfil adequado e habilidades especificas para operar o sistema e lidar com pessoas. </a:t>
            </a: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Fomentar Campanha interna de conscientização sobre a importância do Registro Civil. 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60000" y="288000"/>
            <a:ext cx="6912000" cy="7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pt-BR" sz="2200">
                <a:solidFill>
                  <a:srgbClr val="ffffff"/>
                </a:solidFill>
                <a:latin typeface="Arial"/>
              </a:rPr>
              <a:t>UNIDADE INTERLIGADA DO ESAÚ MATOS</a:t>
            </a:r>
            <a:endParaRPr/>
          </a:p>
          <a:p>
            <a:pPr algn="ctr"/>
            <a:r>
              <a:rPr b="1" lang="pt-BR" sz="2200">
                <a:solidFill>
                  <a:srgbClr val="ffffff"/>
                </a:solidFill>
                <a:latin typeface="Arial"/>
              </a:rPr>
              <a:t>VITÓRIA DA CONQUISTA</a:t>
            </a:r>
            <a:endParaRPr/>
          </a:p>
        </p:txBody>
      </p:sp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1262520" y="1372680"/>
            <a:ext cx="7344000" cy="4104000"/>
          </a:xfrm>
          <a:prstGeom prst="rect">
            <a:avLst/>
          </a:prstGeom>
          <a:ln>
            <a:noFill/>
          </a:ln>
        </p:spPr>
      </p:pic>
      <p:pic>
        <p:nvPicPr>
          <p:cNvPr id="96" name="" descr=""/>
          <p:cNvPicPr/>
          <p:nvPr/>
        </p:nvPicPr>
        <p:blipFill>
          <a:blip r:embed="rId2"/>
          <a:stretch/>
        </p:blipFill>
        <p:spPr>
          <a:xfrm>
            <a:off x="8586720" y="4950000"/>
            <a:ext cx="1493280" cy="72000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8712000" y="5112000"/>
            <a:ext cx="1349280" cy="558000"/>
          </a:xfrm>
          <a:prstGeom prst="rect">
            <a:avLst/>
          </a:prstGeom>
          <a:ln>
            <a:noFill/>
          </a:ln>
        </p:spPr>
      </p:pic>
      <p:sp>
        <p:nvSpPr>
          <p:cNvPr id="98" name="TextShape 1"/>
          <p:cNvSpPr txBox="1"/>
          <p:nvPr/>
        </p:nvSpPr>
        <p:spPr>
          <a:xfrm>
            <a:off x="72000" y="216000"/>
            <a:ext cx="7560000" cy="886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1" lang="pt-BR" sz="2200" strike="noStrike">
                <a:solidFill>
                  <a:srgbClr val="ffffff"/>
                </a:solidFill>
                <a:latin typeface="Arial"/>
                <a:ea typeface="Arial"/>
              </a:rPr>
              <a:t>2º Encontro de Mobilização Estadual para a Erradicação do Sub – Registro Civil de Nascimento.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32000" y="1656000"/>
            <a:ext cx="8784000" cy="324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lang="pt-BR">
                <a:latin typeface="Arial"/>
              </a:rPr>
              <a:t>Além da troca de experiências com as unidades de saúde cujos postos já estão em funcionamento, ocorrerá também:</a:t>
            </a:r>
            <a:endParaRPr/>
          </a:p>
          <a:p>
            <a:pPr algn="just"/>
            <a:endParaRPr/>
          </a:p>
          <a:p>
            <a:pPr algn="just"/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A repactuação do compromisso dos municípios e instituições de saúde com o programa, para tanto serão entregues os Termos de Adesão para assinatura.</a:t>
            </a:r>
            <a:endParaRPr/>
          </a:p>
          <a:p>
            <a:pPr algn="just"/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A entrega dos mobiliários e assinatura do Cessão de Uso.</a:t>
            </a:r>
            <a:endParaRPr/>
          </a:p>
          <a:p>
            <a:pPr algn="just"/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A capacitação dos servidores das unidades.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2088000" y="1512000"/>
            <a:ext cx="5400000" cy="3312000"/>
          </a:xfrm>
          <a:prstGeom prst="rect">
            <a:avLst/>
          </a:prstGeom>
          <a:ln>
            <a:noFill/>
          </a:ln>
        </p:spPr>
      </p:pic>
      <p:sp>
        <p:nvSpPr>
          <p:cNvPr id="101" name="TextShape 1"/>
          <p:cNvSpPr txBox="1"/>
          <p:nvPr/>
        </p:nvSpPr>
        <p:spPr>
          <a:xfrm>
            <a:off x="1296000" y="432000"/>
            <a:ext cx="5068080" cy="496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3000"/>
              </a:lnSpc>
            </a:pPr>
            <a:r>
              <a:rPr b="1" lang="pt-BR" sz="2800">
                <a:solidFill>
                  <a:srgbClr val="ffffff"/>
                </a:solidFill>
                <a:latin typeface="Arial"/>
              </a:rPr>
              <a:t>PROJETO MINHA CERTIDÃO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