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6" r:id="rId3"/>
    <p:sldId id="280" r:id="rId4"/>
    <p:sldId id="281" r:id="rId5"/>
    <p:sldId id="282" r:id="rId6"/>
    <p:sldId id="290" r:id="rId7"/>
    <p:sldId id="289" r:id="rId8"/>
    <p:sldId id="283" r:id="rId9"/>
    <p:sldId id="324" r:id="rId10"/>
    <p:sldId id="332" r:id="rId11"/>
    <p:sldId id="334" r:id="rId12"/>
    <p:sldId id="337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72D4"/>
    <a:srgbClr val="FFCC00"/>
    <a:srgbClr val="35B19D"/>
    <a:srgbClr val="DBE4F9"/>
    <a:srgbClr val="0654C6"/>
    <a:srgbClr val="075EDF"/>
    <a:srgbClr val="4D4D4D"/>
    <a:srgbClr val="FF9933"/>
    <a:srgbClr val="B92D14"/>
    <a:srgbClr val="3575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536" autoAdjust="0"/>
    <p:restoredTop sz="95596" autoAdjust="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.correa\Desktop\Pasta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Plan1!$B$30</c:f>
              <c:strCache>
                <c:ptCount val="1"/>
                <c:pt idx="0">
                  <c:v>RECEITA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numRef>
              <c:f>Plan1!$C$29:$F$29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Plan1!$C$30:$F$30</c:f>
              <c:numCache>
                <c:formatCode>#,##0.00</c:formatCode>
                <c:ptCount val="4"/>
                <c:pt idx="0">
                  <c:v>9000000</c:v>
                </c:pt>
                <c:pt idx="1">
                  <c:v>9640000</c:v>
                </c:pt>
                <c:pt idx="2">
                  <c:v>8160000</c:v>
                </c:pt>
                <c:pt idx="3">
                  <c:v>16370367.48</c:v>
                </c:pt>
              </c:numCache>
            </c:numRef>
          </c:val>
        </c:ser>
        <c:ser>
          <c:idx val="1"/>
          <c:order val="1"/>
          <c:tx>
            <c:strRef>
              <c:f>Plan1!$B$31</c:f>
              <c:strCache>
                <c:ptCount val="1"/>
                <c:pt idx="0">
                  <c:v>DESPESA - BAHIAFARMA SEDE</c:v>
                </c:pt>
              </c:strCache>
            </c:strRef>
          </c:tx>
          <c:spPr>
            <a:solidFill>
              <a:schemeClr val="tx1">
                <a:lumMod val="40000"/>
                <a:lumOff val="60000"/>
              </a:schemeClr>
            </a:solidFill>
          </c:spPr>
          <c:cat>
            <c:numRef>
              <c:f>Plan1!$C$29:$F$29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Plan1!$C$31:$F$31</c:f>
              <c:numCache>
                <c:formatCode>#,##0.00</c:formatCode>
                <c:ptCount val="4"/>
                <c:pt idx="0">
                  <c:v>478352.57</c:v>
                </c:pt>
                <c:pt idx="1">
                  <c:v>2636797.8899999997</c:v>
                </c:pt>
                <c:pt idx="2">
                  <c:v>2981811.65</c:v>
                </c:pt>
                <c:pt idx="3">
                  <c:v>2598804.3899999997</c:v>
                </c:pt>
              </c:numCache>
            </c:numRef>
          </c:val>
        </c:ser>
        <c:ser>
          <c:idx val="2"/>
          <c:order val="2"/>
          <c:tx>
            <c:strRef>
              <c:f>Plan1!$B$32</c:f>
              <c:strCache>
                <c:ptCount val="1"/>
                <c:pt idx="0">
                  <c:v>DESPESA - IMPLANTAÇÃO DA ATIVIDADE  INDUSTRIAL</c:v>
                </c:pt>
              </c:strCache>
            </c:strRef>
          </c:tx>
          <c:spPr>
            <a:solidFill>
              <a:srgbClr val="35B19D"/>
            </a:solidFill>
          </c:spPr>
          <c:cat>
            <c:numRef>
              <c:f>Plan1!$C$29:$F$29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Plan1!$C$32:$F$32</c:f>
              <c:numCache>
                <c:formatCode>#,##0.00</c:formatCode>
                <c:ptCount val="4"/>
                <c:pt idx="0" formatCode="General">
                  <c:v>0</c:v>
                </c:pt>
                <c:pt idx="1">
                  <c:v>836580.25</c:v>
                </c:pt>
                <c:pt idx="2">
                  <c:v>627808.65</c:v>
                </c:pt>
                <c:pt idx="3">
                  <c:v>850558.74</c:v>
                </c:pt>
              </c:numCache>
            </c:numRef>
          </c:val>
        </c:ser>
        <c:ser>
          <c:idx val="3"/>
          <c:order val="3"/>
          <c:tx>
            <c:strRef>
              <c:f>Plan1!$B$33</c:f>
              <c:strCache>
                <c:ptCount val="1"/>
                <c:pt idx="0">
                  <c:v>DESPESA - FARMÁCIA POPULAR DO BRASIL</c:v>
                </c:pt>
              </c:strCache>
            </c:strRef>
          </c:tx>
          <c:spPr>
            <a:solidFill>
              <a:srgbClr val="AA72D4"/>
            </a:solidFill>
          </c:spPr>
          <c:cat>
            <c:numRef>
              <c:f>Plan1!$C$29:$F$29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Plan1!$C$33:$F$33</c:f>
              <c:numCache>
                <c:formatCode>#,##0.00</c:formatCode>
                <c:ptCount val="4"/>
                <c:pt idx="0">
                  <c:v>1608592.5</c:v>
                </c:pt>
                <c:pt idx="1">
                  <c:v>9217004.4499999974</c:v>
                </c:pt>
                <c:pt idx="2">
                  <c:v>7326838.4900000002</c:v>
                </c:pt>
                <c:pt idx="3">
                  <c:v>9648003.4299999978</c:v>
                </c:pt>
              </c:numCache>
            </c:numRef>
          </c:val>
        </c:ser>
        <c:ser>
          <c:idx val="4"/>
          <c:order val="4"/>
          <c:tx>
            <c:strRef>
              <c:f>Plan1!$B$34</c:f>
              <c:strCache>
                <c:ptCount val="1"/>
                <c:pt idx="0">
                  <c:v>DESPESA - FARMÁCIA DA BAHIA</c:v>
                </c:pt>
              </c:strCache>
            </c:strRef>
          </c:tx>
          <c:spPr>
            <a:solidFill>
              <a:srgbClr val="FFCC00"/>
            </a:solidFill>
          </c:spPr>
          <c:cat>
            <c:numRef>
              <c:f>Plan1!$C$29:$F$29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Plan1!$C$34:$F$34</c:f>
              <c:numCache>
                <c:formatCode>#,##0.00</c:formatCode>
                <c:ptCount val="4"/>
                <c:pt idx="0">
                  <c:v>0</c:v>
                </c:pt>
                <c:pt idx="1">
                  <c:v>1465000</c:v>
                </c:pt>
                <c:pt idx="2">
                  <c:v>1210357</c:v>
                </c:pt>
                <c:pt idx="3">
                  <c:v>1532563.46</c:v>
                </c:pt>
              </c:numCache>
            </c:numRef>
          </c:val>
        </c:ser>
        <c:ser>
          <c:idx val="5"/>
          <c:order val="5"/>
          <c:tx>
            <c:strRef>
              <c:f>Plan1!$B$35</c:f>
              <c:strCache>
                <c:ptCount val="1"/>
                <c:pt idx="0">
                  <c:v>TOTAL DESPESA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Plan1!$C$29:$F$29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Plan1!$C$35:$F$35</c:f>
              <c:numCache>
                <c:formatCode>#,##0.00</c:formatCode>
                <c:ptCount val="4"/>
                <c:pt idx="0">
                  <c:v>2086945.07</c:v>
                </c:pt>
                <c:pt idx="1">
                  <c:v>14155382.59</c:v>
                </c:pt>
                <c:pt idx="2">
                  <c:v>12146815.789999997</c:v>
                </c:pt>
                <c:pt idx="3">
                  <c:v>14629930.02</c:v>
                </c:pt>
              </c:numCache>
            </c:numRef>
          </c:val>
        </c:ser>
        <c:dLbls/>
        <c:shape val="box"/>
        <c:axId val="46951040"/>
        <c:axId val="46961024"/>
        <c:axId val="0"/>
      </c:bar3DChart>
      <c:catAx>
        <c:axId val="46951040"/>
        <c:scaling>
          <c:orientation val="minMax"/>
        </c:scaling>
        <c:axPos val="b"/>
        <c:numFmt formatCode="General" sourceLinked="1"/>
        <c:tickLblPos val="nextTo"/>
        <c:crossAx val="46961024"/>
        <c:crosses val="autoZero"/>
        <c:auto val="1"/>
        <c:lblAlgn val="ctr"/>
        <c:lblOffset val="100"/>
      </c:catAx>
      <c:valAx>
        <c:axId val="46961024"/>
        <c:scaling>
          <c:orientation val="minMax"/>
        </c:scaling>
        <c:axPos val="l"/>
        <c:majorGridlines/>
        <c:numFmt formatCode="#,##0.00" sourceLinked="1"/>
        <c:tickLblPos val="nextTo"/>
        <c:crossAx val="46951040"/>
        <c:crosses val="autoZero"/>
        <c:crossBetween val="between"/>
      </c:valAx>
      <c:spPr>
        <a:noFill/>
        <a:ln w="25400">
          <a:noFill/>
        </a:ln>
      </c:spPr>
    </c:plotArea>
    <c:legend>
      <c:legendPos val="b"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CF908-DB9E-49DD-90A1-615CB3B716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81556C8-62D5-44A8-8949-7A54ABFAAA58}">
      <dgm:prSet phldrT="[Texto]"/>
      <dgm:spPr/>
      <dgm:t>
        <a:bodyPr/>
        <a:lstStyle/>
        <a:p>
          <a:r>
            <a:rPr lang="pt-BR" dirty="0" smtClean="0"/>
            <a:t>Diretoria Geral</a:t>
          </a:r>
          <a:endParaRPr lang="pt-BR" dirty="0"/>
        </a:p>
      </dgm:t>
    </dgm:pt>
    <dgm:pt modelId="{3F46125A-7876-4D00-BB5E-5410498B0786}" type="parTrans" cxnId="{C500BEE9-8006-471A-B4C3-C616D7512CAB}">
      <dgm:prSet/>
      <dgm:spPr/>
      <dgm:t>
        <a:bodyPr/>
        <a:lstStyle/>
        <a:p>
          <a:endParaRPr lang="pt-BR"/>
        </a:p>
      </dgm:t>
    </dgm:pt>
    <dgm:pt modelId="{C1B02C51-0ACF-42DA-9884-484ACD527A83}" type="sibTrans" cxnId="{C500BEE9-8006-471A-B4C3-C616D7512CAB}">
      <dgm:prSet/>
      <dgm:spPr/>
      <dgm:t>
        <a:bodyPr/>
        <a:lstStyle/>
        <a:p>
          <a:endParaRPr lang="pt-BR"/>
        </a:p>
      </dgm:t>
    </dgm:pt>
    <dgm:pt modelId="{860C12E1-706F-45AD-B011-37DE52026795}">
      <dgm:prSet phldrT="[Texto]"/>
      <dgm:spPr/>
      <dgm:t>
        <a:bodyPr/>
        <a:lstStyle/>
        <a:p>
          <a:r>
            <a:rPr lang="pt-BR" dirty="0" smtClean="0"/>
            <a:t>Diretoria de Operações</a:t>
          </a:r>
          <a:endParaRPr lang="pt-BR" dirty="0"/>
        </a:p>
      </dgm:t>
    </dgm:pt>
    <dgm:pt modelId="{DFBC1C78-FF58-4E38-ACC8-5303AA5FA40E}" type="parTrans" cxnId="{73812490-7C71-4B73-9BEC-9A3D9D6896EE}">
      <dgm:prSet/>
      <dgm:spPr/>
      <dgm:t>
        <a:bodyPr/>
        <a:lstStyle/>
        <a:p>
          <a:endParaRPr lang="pt-BR"/>
        </a:p>
      </dgm:t>
    </dgm:pt>
    <dgm:pt modelId="{50B63147-B80A-477D-A5F1-FFCDCE5AF642}" type="sibTrans" cxnId="{73812490-7C71-4B73-9BEC-9A3D9D6896EE}">
      <dgm:prSet/>
      <dgm:spPr/>
      <dgm:t>
        <a:bodyPr/>
        <a:lstStyle/>
        <a:p>
          <a:endParaRPr lang="pt-BR"/>
        </a:p>
      </dgm:t>
    </dgm:pt>
    <dgm:pt modelId="{90B3D202-9644-4944-B5E3-6188EE369FF1}">
      <dgm:prSet phldrT="[Texto]"/>
      <dgm:spPr/>
      <dgm:t>
        <a:bodyPr/>
        <a:lstStyle/>
        <a:p>
          <a:r>
            <a:rPr lang="pt-BR" dirty="0" smtClean="0"/>
            <a:t>Diretoria Administrativa Financeira</a:t>
          </a:r>
          <a:endParaRPr lang="pt-BR" dirty="0"/>
        </a:p>
      </dgm:t>
    </dgm:pt>
    <dgm:pt modelId="{8F225CEA-F1CF-4310-BAE0-07832412E14E}" type="parTrans" cxnId="{77C9E469-5856-454B-9FB4-F4CF330D8247}">
      <dgm:prSet/>
      <dgm:spPr/>
      <dgm:t>
        <a:bodyPr/>
        <a:lstStyle/>
        <a:p>
          <a:endParaRPr lang="pt-BR"/>
        </a:p>
      </dgm:t>
    </dgm:pt>
    <dgm:pt modelId="{6BA98F8B-75F4-48A4-9149-0999F54685EC}" type="sibTrans" cxnId="{77C9E469-5856-454B-9FB4-F4CF330D8247}">
      <dgm:prSet/>
      <dgm:spPr/>
      <dgm:t>
        <a:bodyPr/>
        <a:lstStyle/>
        <a:p>
          <a:endParaRPr lang="pt-BR"/>
        </a:p>
      </dgm:t>
    </dgm:pt>
    <dgm:pt modelId="{87429D57-F80E-4F8E-84BE-B3C7574F22B7}">
      <dgm:prSet phldrT="[Texto]"/>
      <dgm:spPr/>
      <dgm:t>
        <a:bodyPr/>
        <a:lstStyle/>
        <a:p>
          <a:r>
            <a:rPr lang="pt-BR" dirty="0" smtClean="0"/>
            <a:t>Diretoria de Pesquisa e Desenvolvimento</a:t>
          </a:r>
          <a:endParaRPr lang="pt-BR" dirty="0"/>
        </a:p>
      </dgm:t>
    </dgm:pt>
    <dgm:pt modelId="{568C401D-C55B-4FE1-B67F-94C21D5EFA38}" type="parTrans" cxnId="{AAD98663-E8F6-4756-8126-F4C95DA170DB}">
      <dgm:prSet/>
      <dgm:spPr/>
      <dgm:t>
        <a:bodyPr/>
        <a:lstStyle/>
        <a:p>
          <a:endParaRPr lang="pt-BR"/>
        </a:p>
      </dgm:t>
    </dgm:pt>
    <dgm:pt modelId="{EA15EB41-9EEA-4688-982F-9F866E8BDAFE}" type="sibTrans" cxnId="{AAD98663-E8F6-4756-8126-F4C95DA170DB}">
      <dgm:prSet/>
      <dgm:spPr/>
      <dgm:t>
        <a:bodyPr/>
        <a:lstStyle/>
        <a:p>
          <a:endParaRPr lang="pt-BR"/>
        </a:p>
      </dgm:t>
    </dgm:pt>
    <dgm:pt modelId="{E991F791-FB57-40BA-A211-5B3EAEAC4AB8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Reestruturação do Conselho Curador e do Conselho Fiscal; </a:t>
          </a:r>
          <a:endParaRPr lang="pt-BR" b="0" dirty="0"/>
        </a:p>
      </dgm:t>
    </dgm:pt>
    <dgm:pt modelId="{F823E7C4-8FF4-43B7-94C6-B7BB56E127AC}" type="parTrans" cxnId="{625ABE4E-B106-435A-AE3F-AE47F4C94988}">
      <dgm:prSet/>
      <dgm:spPr/>
      <dgm:t>
        <a:bodyPr/>
        <a:lstStyle/>
        <a:p>
          <a:endParaRPr lang="pt-BR"/>
        </a:p>
      </dgm:t>
    </dgm:pt>
    <dgm:pt modelId="{EF8AA57D-5230-4DFA-8CF0-086A1B4E326D}" type="sibTrans" cxnId="{625ABE4E-B106-435A-AE3F-AE47F4C94988}">
      <dgm:prSet/>
      <dgm:spPr/>
      <dgm:t>
        <a:bodyPr/>
        <a:lstStyle/>
        <a:p>
          <a:endParaRPr lang="pt-BR"/>
        </a:p>
      </dgm:t>
    </dgm:pt>
    <dgm:pt modelId="{E358288B-153B-4826-8C48-721E480EB9A6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Planejamento Estratégico da Bahiafarma;</a:t>
          </a:r>
        </a:p>
      </dgm:t>
    </dgm:pt>
    <dgm:pt modelId="{7E00E1C7-7549-4D65-867B-B8494E4D6BB9}" type="parTrans" cxnId="{47721A22-78D7-4245-8E6E-7AE1628A334F}">
      <dgm:prSet/>
      <dgm:spPr/>
      <dgm:t>
        <a:bodyPr/>
        <a:lstStyle/>
        <a:p>
          <a:endParaRPr lang="pt-BR"/>
        </a:p>
      </dgm:t>
    </dgm:pt>
    <dgm:pt modelId="{1F9542F4-5B84-499C-BA8A-E9A649148DF8}" type="sibTrans" cxnId="{47721A22-78D7-4245-8E6E-7AE1628A334F}">
      <dgm:prSet/>
      <dgm:spPr/>
      <dgm:t>
        <a:bodyPr/>
        <a:lstStyle/>
        <a:p>
          <a:endParaRPr lang="pt-BR"/>
        </a:p>
      </dgm:t>
    </dgm:pt>
    <dgm:pt modelId="{27AF882C-B45B-4AB3-BAC0-D0F364FC4984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Prestação de Contas 2014: TCE, CES e MP e Relatórios Quadrimestrais PDP’s;</a:t>
          </a:r>
          <a:endParaRPr lang="pt-BR" b="0" dirty="0">
            <a:solidFill>
              <a:schemeClr val="bg2"/>
            </a:solidFill>
          </a:endParaRPr>
        </a:p>
      </dgm:t>
    </dgm:pt>
    <dgm:pt modelId="{1A20ED1D-9115-469A-A13A-DDE477EF1317}" type="parTrans" cxnId="{DEFBFD3B-9262-43FA-9961-799D7BD3DB85}">
      <dgm:prSet/>
      <dgm:spPr/>
      <dgm:t>
        <a:bodyPr/>
        <a:lstStyle/>
        <a:p>
          <a:endParaRPr lang="pt-BR"/>
        </a:p>
      </dgm:t>
    </dgm:pt>
    <dgm:pt modelId="{2EB3AE09-6F35-4638-A3CA-81AB956280D6}" type="sibTrans" cxnId="{DEFBFD3B-9262-43FA-9961-799D7BD3DB85}">
      <dgm:prSet/>
      <dgm:spPr/>
      <dgm:t>
        <a:bodyPr/>
        <a:lstStyle/>
        <a:p>
          <a:endParaRPr lang="pt-BR"/>
        </a:p>
      </dgm:t>
    </dgm:pt>
    <dgm:pt modelId="{B24094C6-AFEA-4693-BD49-DA13F7179BC2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Reformulação e execução de 02 convênios MS/SESAB; </a:t>
          </a:r>
          <a:endParaRPr lang="pt-BR" b="0" dirty="0">
            <a:solidFill>
              <a:schemeClr val="bg2"/>
            </a:solidFill>
          </a:endParaRPr>
        </a:p>
      </dgm:t>
    </dgm:pt>
    <dgm:pt modelId="{801DF428-0E4E-492F-8CC4-5DC6BA65044A}" type="parTrans" cxnId="{60827F2C-24BF-4D13-9D72-A6091032B73D}">
      <dgm:prSet/>
      <dgm:spPr/>
      <dgm:t>
        <a:bodyPr/>
        <a:lstStyle/>
        <a:p>
          <a:endParaRPr lang="pt-BR"/>
        </a:p>
      </dgm:t>
    </dgm:pt>
    <dgm:pt modelId="{452FD03B-3798-41C7-A4A8-79D5D27DBFA4}" type="sibTrans" cxnId="{60827F2C-24BF-4D13-9D72-A6091032B73D}">
      <dgm:prSet/>
      <dgm:spPr/>
      <dgm:t>
        <a:bodyPr/>
        <a:lstStyle/>
        <a:p>
          <a:endParaRPr lang="pt-BR"/>
        </a:p>
      </dgm:t>
    </dgm:pt>
    <dgm:pt modelId="{A34636B8-140F-4835-ADC4-112E78C0C0E1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Adequação do Estatuto relativa aos aspectos independentes da Lei;</a:t>
          </a:r>
          <a:endParaRPr lang="pt-BR" b="0" dirty="0">
            <a:solidFill>
              <a:schemeClr val="bg2"/>
            </a:solidFill>
          </a:endParaRPr>
        </a:p>
      </dgm:t>
    </dgm:pt>
    <dgm:pt modelId="{459F243A-2FF2-4898-AE8D-1161131037D4}" type="parTrans" cxnId="{5A4CF424-64F0-4A17-8403-5590C4FCC796}">
      <dgm:prSet/>
      <dgm:spPr/>
      <dgm:t>
        <a:bodyPr/>
        <a:lstStyle/>
        <a:p>
          <a:endParaRPr lang="pt-BR"/>
        </a:p>
      </dgm:t>
    </dgm:pt>
    <dgm:pt modelId="{C6B64F3D-DAF4-4B58-8917-0F9A19104DD6}" type="sibTrans" cxnId="{5A4CF424-64F0-4A17-8403-5590C4FCC796}">
      <dgm:prSet/>
      <dgm:spPr/>
      <dgm:t>
        <a:bodyPr/>
        <a:lstStyle/>
        <a:p>
          <a:endParaRPr lang="pt-BR"/>
        </a:p>
      </dgm:t>
    </dgm:pt>
    <dgm:pt modelId="{2B1BA0FF-FAB1-4F4C-AA36-4A3B99B5A960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Resposta aos Ofícios do MS, outros órgãos e entidades.</a:t>
          </a:r>
        </a:p>
      </dgm:t>
    </dgm:pt>
    <dgm:pt modelId="{66581D3E-A339-460C-AB9E-2F80EAF05737}" type="parTrans" cxnId="{BB6D57F5-9732-4DD3-906B-6D8F89563E05}">
      <dgm:prSet/>
      <dgm:spPr/>
      <dgm:t>
        <a:bodyPr/>
        <a:lstStyle/>
        <a:p>
          <a:endParaRPr lang="pt-BR"/>
        </a:p>
      </dgm:t>
    </dgm:pt>
    <dgm:pt modelId="{3E026D9C-5EBF-4D09-B7D9-2B6F839FF1DB}" type="sibTrans" cxnId="{BB6D57F5-9732-4DD3-906B-6D8F89563E05}">
      <dgm:prSet/>
      <dgm:spPr/>
      <dgm:t>
        <a:bodyPr/>
        <a:lstStyle/>
        <a:p>
          <a:endParaRPr lang="pt-BR"/>
        </a:p>
      </dgm:t>
    </dgm:pt>
    <dgm:pt modelId="{8EF98037-33D2-438A-B81C-3452870AC5E3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Adequação e estruturação da Linha de Sólidos Orais;</a:t>
          </a:r>
          <a:endParaRPr lang="pt-BR" b="0" dirty="0"/>
        </a:p>
      </dgm:t>
    </dgm:pt>
    <dgm:pt modelId="{58A5AB22-3D30-4F64-8AD6-EF750A6DFFF3}" type="parTrans" cxnId="{8EBC88CD-0680-4D2D-92BC-A1D41A059275}">
      <dgm:prSet/>
      <dgm:spPr/>
      <dgm:t>
        <a:bodyPr/>
        <a:lstStyle/>
        <a:p>
          <a:endParaRPr lang="pt-BR"/>
        </a:p>
      </dgm:t>
    </dgm:pt>
    <dgm:pt modelId="{0DC44B12-1019-48DB-B86C-FE06EFEAE2A8}" type="sibTrans" cxnId="{8EBC88CD-0680-4D2D-92BC-A1D41A059275}">
      <dgm:prSet/>
      <dgm:spPr/>
      <dgm:t>
        <a:bodyPr/>
        <a:lstStyle/>
        <a:p>
          <a:endParaRPr lang="pt-BR"/>
        </a:p>
      </dgm:t>
    </dgm:pt>
    <dgm:pt modelId="{7DCD1330-DCCC-458B-A7E6-5ED577DACF4F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Pendências regulatórias com a ANVISA e com parceiros;</a:t>
          </a:r>
          <a:endParaRPr lang="pt-BR" b="0" dirty="0">
            <a:solidFill>
              <a:schemeClr val="bg2"/>
            </a:solidFill>
          </a:endParaRPr>
        </a:p>
      </dgm:t>
    </dgm:pt>
    <dgm:pt modelId="{49CBAF61-B3B6-442C-A686-95E44F752248}" type="parTrans" cxnId="{03D0CC8D-D440-409D-9878-2E7EC28BBA1A}">
      <dgm:prSet/>
      <dgm:spPr/>
      <dgm:t>
        <a:bodyPr/>
        <a:lstStyle/>
        <a:p>
          <a:endParaRPr lang="pt-BR"/>
        </a:p>
      </dgm:t>
    </dgm:pt>
    <dgm:pt modelId="{6A0C7420-52D7-4CB3-8A6F-48EDA4E502C6}" type="sibTrans" cxnId="{03D0CC8D-D440-409D-9878-2E7EC28BBA1A}">
      <dgm:prSet/>
      <dgm:spPr/>
      <dgm:t>
        <a:bodyPr/>
        <a:lstStyle/>
        <a:p>
          <a:endParaRPr lang="pt-BR"/>
        </a:p>
      </dgm:t>
    </dgm:pt>
    <dgm:pt modelId="{34362D74-A8A7-44A6-8B53-E45F8FF98E36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Estruturação do Setor de Controle de Qualidade.</a:t>
          </a:r>
        </a:p>
      </dgm:t>
    </dgm:pt>
    <dgm:pt modelId="{987A8BB1-DCFA-4554-9358-52EC5EC10B45}" type="parTrans" cxnId="{E26D4F9F-E141-4E25-8FB7-7BB31B97E27A}">
      <dgm:prSet/>
      <dgm:spPr/>
      <dgm:t>
        <a:bodyPr/>
        <a:lstStyle/>
        <a:p>
          <a:endParaRPr lang="pt-BR"/>
        </a:p>
      </dgm:t>
    </dgm:pt>
    <dgm:pt modelId="{38450007-1210-4922-BA4E-F293166290CA}" type="sibTrans" cxnId="{E26D4F9F-E141-4E25-8FB7-7BB31B97E27A}">
      <dgm:prSet/>
      <dgm:spPr/>
      <dgm:t>
        <a:bodyPr/>
        <a:lstStyle/>
        <a:p>
          <a:endParaRPr lang="pt-BR"/>
        </a:p>
      </dgm:t>
    </dgm:pt>
    <dgm:pt modelId="{01E8B0FE-3DA5-425B-8122-B7BB9E891267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Atualização cadastral junto ao Banco do Brasil;</a:t>
          </a:r>
          <a:endParaRPr lang="pt-BR" b="0" dirty="0"/>
        </a:p>
      </dgm:t>
    </dgm:pt>
    <dgm:pt modelId="{D5E0BF92-E03C-43CF-810B-56069D795E86}" type="parTrans" cxnId="{2B08F39B-2DA7-4C9E-821D-21B04BA8AC9A}">
      <dgm:prSet/>
      <dgm:spPr/>
      <dgm:t>
        <a:bodyPr/>
        <a:lstStyle/>
        <a:p>
          <a:endParaRPr lang="pt-BR"/>
        </a:p>
      </dgm:t>
    </dgm:pt>
    <dgm:pt modelId="{A061EF08-0752-407B-8CAB-109C175C4A23}" type="sibTrans" cxnId="{2B08F39B-2DA7-4C9E-821D-21B04BA8AC9A}">
      <dgm:prSet/>
      <dgm:spPr/>
      <dgm:t>
        <a:bodyPr/>
        <a:lstStyle/>
        <a:p>
          <a:endParaRPr lang="pt-BR"/>
        </a:p>
      </dgm:t>
    </dgm:pt>
    <dgm:pt modelId="{D7B1B56C-6BB6-4DE5-8FC7-523AEE3047BB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Fechamento das Demonstrações Contábeis de 2014;</a:t>
          </a:r>
        </a:p>
      </dgm:t>
    </dgm:pt>
    <dgm:pt modelId="{FB92A12A-7ABB-4208-9D1F-8B2029244672}" type="parTrans" cxnId="{F4F80642-1E55-4D40-ACE6-D817CF3048A6}">
      <dgm:prSet/>
      <dgm:spPr/>
      <dgm:t>
        <a:bodyPr/>
        <a:lstStyle/>
        <a:p>
          <a:endParaRPr lang="pt-BR"/>
        </a:p>
      </dgm:t>
    </dgm:pt>
    <dgm:pt modelId="{A4DE32B4-64E0-46F2-BF29-EEA7F6444260}" type="sibTrans" cxnId="{F4F80642-1E55-4D40-ACE6-D817CF3048A6}">
      <dgm:prSet/>
      <dgm:spPr/>
      <dgm:t>
        <a:bodyPr/>
        <a:lstStyle/>
        <a:p>
          <a:endParaRPr lang="pt-BR"/>
        </a:p>
      </dgm:t>
    </dgm:pt>
    <dgm:pt modelId="{FA8E185B-86D5-4540-AE0B-EEA46D55AE5C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Registro dos Livros Diários de 2012 e 2013;</a:t>
          </a:r>
        </a:p>
      </dgm:t>
    </dgm:pt>
    <dgm:pt modelId="{5566576D-0204-4353-BF07-0CCBCF36788F}" type="parTrans" cxnId="{A2EDB335-A53F-42E2-837D-CE130E861443}">
      <dgm:prSet/>
      <dgm:spPr/>
      <dgm:t>
        <a:bodyPr/>
        <a:lstStyle/>
        <a:p>
          <a:endParaRPr lang="pt-BR"/>
        </a:p>
      </dgm:t>
    </dgm:pt>
    <dgm:pt modelId="{4CDF315D-7117-45CA-88B3-3029A180EA71}" type="sibTrans" cxnId="{A2EDB335-A53F-42E2-837D-CE130E861443}">
      <dgm:prSet/>
      <dgm:spPr/>
      <dgm:t>
        <a:bodyPr/>
        <a:lstStyle/>
        <a:p>
          <a:endParaRPr lang="pt-BR"/>
        </a:p>
      </dgm:t>
    </dgm:pt>
    <dgm:pt modelId="{5D775CC0-5AB4-4F6E-8D87-ECBDE85881FC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Certidão dos Débitos Relativos aos Tributos Federais e Municipais; </a:t>
          </a:r>
        </a:p>
      </dgm:t>
    </dgm:pt>
    <dgm:pt modelId="{43DB1A28-2211-476F-A658-3FA66FB2E8D0}" type="parTrans" cxnId="{1AFDD3BA-3EAB-4A7D-A556-808E1226E3A0}">
      <dgm:prSet/>
      <dgm:spPr/>
      <dgm:t>
        <a:bodyPr/>
        <a:lstStyle/>
        <a:p>
          <a:endParaRPr lang="pt-BR"/>
        </a:p>
      </dgm:t>
    </dgm:pt>
    <dgm:pt modelId="{C96ECFF6-ECA2-4D88-BE4B-8C728BABB286}" type="sibTrans" cxnId="{1AFDD3BA-3EAB-4A7D-A556-808E1226E3A0}">
      <dgm:prSet/>
      <dgm:spPr/>
      <dgm:t>
        <a:bodyPr/>
        <a:lstStyle/>
        <a:p>
          <a:endParaRPr lang="pt-BR"/>
        </a:p>
      </dgm:t>
    </dgm:pt>
    <dgm:pt modelId="{93F32090-97F8-43E4-A39A-C06FDF1BBDBB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Pendências de pagamento, aguardando repasse da SESAB para quitação;</a:t>
          </a:r>
        </a:p>
      </dgm:t>
    </dgm:pt>
    <dgm:pt modelId="{F8BC6E0A-02C0-405B-B631-CBC17FEE8729}" type="parTrans" cxnId="{5CF5F961-1DDC-4B7E-B358-411D8D241D46}">
      <dgm:prSet/>
      <dgm:spPr/>
      <dgm:t>
        <a:bodyPr/>
        <a:lstStyle/>
        <a:p>
          <a:endParaRPr lang="pt-BR"/>
        </a:p>
      </dgm:t>
    </dgm:pt>
    <dgm:pt modelId="{9351835B-F715-4A7C-90AD-CC97D4D9E41B}" type="sibTrans" cxnId="{5CF5F961-1DDC-4B7E-B358-411D8D241D46}">
      <dgm:prSet/>
      <dgm:spPr/>
      <dgm:t>
        <a:bodyPr/>
        <a:lstStyle/>
        <a:p>
          <a:endParaRPr lang="pt-BR"/>
        </a:p>
      </dgm:t>
    </dgm:pt>
    <dgm:pt modelId="{56E965FE-7D3E-4527-8D76-7BD0D9E1B96F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Pendências processuais Farmácia Popular do Brasil;</a:t>
          </a:r>
        </a:p>
      </dgm:t>
    </dgm:pt>
    <dgm:pt modelId="{0BAE97FA-B2AC-42AA-866A-B496E7667427}" type="parTrans" cxnId="{2EB89513-75A3-4AB5-A4F1-A0913A677597}">
      <dgm:prSet/>
      <dgm:spPr/>
      <dgm:t>
        <a:bodyPr/>
        <a:lstStyle/>
        <a:p>
          <a:endParaRPr lang="pt-BR"/>
        </a:p>
      </dgm:t>
    </dgm:pt>
    <dgm:pt modelId="{BC23B031-24A9-4131-A77E-98BAFB79D5D4}" type="sibTrans" cxnId="{2EB89513-75A3-4AB5-A4F1-A0913A677597}">
      <dgm:prSet/>
      <dgm:spPr/>
      <dgm:t>
        <a:bodyPr/>
        <a:lstStyle/>
        <a:p>
          <a:endParaRPr lang="pt-BR"/>
        </a:p>
      </dgm:t>
    </dgm:pt>
    <dgm:pt modelId="{3512BDF3-29EC-4093-A5E0-CA75CEDFCD08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Implementação de um Sistema; </a:t>
          </a:r>
          <a:endParaRPr lang="pt-BR" b="0" dirty="0">
            <a:solidFill>
              <a:schemeClr val="bg2"/>
            </a:solidFill>
          </a:endParaRPr>
        </a:p>
      </dgm:t>
    </dgm:pt>
    <dgm:pt modelId="{D44FF54E-8DC2-4F6A-8A81-57DB357FE572}" type="parTrans" cxnId="{F304A13F-30FC-4B85-A274-B1D254F91251}">
      <dgm:prSet/>
      <dgm:spPr/>
      <dgm:t>
        <a:bodyPr/>
        <a:lstStyle/>
        <a:p>
          <a:endParaRPr lang="pt-BR"/>
        </a:p>
      </dgm:t>
    </dgm:pt>
    <dgm:pt modelId="{2C99FEFB-F68D-4428-B056-5CCC50DBA4DA}" type="sibTrans" cxnId="{F304A13F-30FC-4B85-A274-B1D254F91251}">
      <dgm:prSet/>
      <dgm:spPr/>
      <dgm:t>
        <a:bodyPr/>
        <a:lstStyle/>
        <a:p>
          <a:endParaRPr lang="pt-BR"/>
        </a:p>
      </dgm:t>
    </dgm:pt>
    <dgm:pt modelId="{BB9182E8-8404-4009-B4BA-BA1F49A7A8E7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Pendências de engenharia;</a:t>
          </a:r>
          <a:endParaRPr lang="pt-BR" b="0" dirty="0">
            <a:solidFill>
              <a:schemeClr val="bg2"/>
            </a:solidFill>
          </a:endParaRPr>
        </a:p>
      </dgm:t>
    </dgm:pt>
    <dgm:pt modelId="{53B45D01-EBF3-4C82-860B-9AEDBBCB28F3}" type="parTrans" cxnId="{B26FA66C-445B-4943-9AC7-14C8DEEC4E57}">
      <dgm:prSet/>
      <dgm:spPr/>
      <dgm:t>
        <a:bodyPr/>
        <a:lstStyle/>
        <a:p>
          <a:endParaRPr lang="pt-BR"/>
        </a:p>
      </dgm:t>
    </dgm:pt>
    <dgm:pt modelId="{C2DF8A6B-B0ED-4108-A7BB-4081EF320A0A}" type="sibTrans" cxnId="{B26FA66C-445B-4943-9AC7-14C8DEEC4E57}">
      <dgm:prSet/>
      <dgm:spPr/>
      <dgm:t>
        <a:bodyPr/>
        <a:lstStyle/>
        <a:p>
          <a:endParaRPr lang="pt-BR"/>
        </a:p>
      </dgm:t>
    </dgm:pt>
    <dgm:pt modelId="{4E3D1C5C-9468-4E03-B775-1945A7B40A93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Restruturação de organograma e condizente com unidade fabril;</a:t>
          </a:r>
          <a:endParaRPr lang="pt-BR" b="0" dirty="0">
            <a:solidFill>
              <a:schemeClr val="bg2"/>
            </a:solidFill>
          </a:endParaRPr>
        </a:p>
      </dgm:t>
    </dgm:pt>
    <dgm:pt modelId="{A837785B-0371-46D1-8426-4C16F80EEAF1}" type="parTrans" cxnId="{3D85B728-A8A7-400C-A949-AA182FE0A4FD}">
      <dgm:prSet/>
      <dgm:spPr/>
      <dgm:t>
        <a:bodyPr/>
        <a:lstStyle/>
        <a:p>
          <a:endParaRPr lang="pt-BR"/>
        </a:p>
      </dgm:t>
    </dgm:pt>
    <dgm:pt modelId="{A7E9419C-6723-4DD8-AFFC-74706AC26C73}" type="sibTrans" cxnId="{3D85B728-A8A7-400C-A949-AA182FE0A4FD}">
      <dgm:prSet/>
      <dgm:spPr/>
      <dgm:t>
        <a:bodyPr/>
        <a:lstStyle/>
        <a:p>
          <a:endParaRPr lang="pt-BR"/>
        </a:p>
      </dgm:t>
    </dgm:pt>
    <dgm:pt modelId="{97F05565-F47E-42EF-AC64-BAE5900748AA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Correção dos salários congelados desde junho de 2011.</a:t>
          </a:r>
        </a:p>
      </dgm:t>
    </dgm:pt>
    <dgm:pt modelId="{5BFD6FEA-6810-4083-8FC7-5E5A642DAE4C}" type="parTrans" cxnId="{3ED0F483-F3C5-4BAA-A58F-7F4A005E2449}">
      <dgm:prSet/>
      <dgm:spPr/>
      <dgm:t>
        <a:bodyPr/>
        <a:lstStyle/>
        <a:p>
          <a:endParaRPr lang="pt-BR"/>
        </a:p>
      </dgm:t>
    </dgm:pt>
    <dgm:pt modelId="{7D416A6A-6C42-4255-8882-70422DE76FFB}" type="sibTrans" cxnId="{3ED0F483-F3C5-4BAA-A58F-7F4A005E2449}">
      <dgm:prSet/>
      <dgm:spPr/>
      <dgm:t>
        <a:bodyPr/>
        <a:lstStyle/>
        <a:p>
          <a:endParaRPr lang="pt-BR"/>
        </a:p>
      </dgm:t>
    </dgm:pt>
    <dgm:pt modelId="{61034A9C-FA09-4724-89F7-C280A2FE9EE7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Diretoria até então executando a gestão de Projetos Especiais.</a:t>
          </a:r>
          <a:endParaRPr lang="pt-BR" b="0" dirty="0"/>
        </a:p>
      </dgm:t>
    </dgm:pt>
    <dgm:pt modelId="{EC3B41AC-C9EE-4C6D-84E2-26EFBB1AF897}" type="parTrans" cxnId="{9FDCD7ED-C6B2-41DF-AD31-BB9168931F2B}">
      <dgm:prSet/>
      <dgm:spPr/>
      <dgm:t>
        <a:bodyPr/>
        <a:lstStyle/>
        <a:p>
          <a:endParaRPr lang="pt-BR"/>
        </a:p>
      </dgm:t>
    </dgm:pt>
    <dgm:pt modelId="{78A79D0A-3EA1-47DD-9BB1-A2C1CE162A5F}" type="sibTrans" cxnId="{9FDCD7ED-C6B2-41DF-AD31-BB9168931F2B}">
      <dgm:prSet/>
      <dgm:spPr/>
      <dgm:t>
        <a:bodyPr/>
        <a:lstStyle/>
        <a:p>
          <a:endParaRPr lang="pt-BR"/>
        </a:p>
      </dgm:t>
    </dgm:pt>
    <dgm:pt modelId="{CA76391B-3F38-4A68-8C5C-CC34DE737E41}">
      <dgm:prSet/>
      <dgm:spPr/>
      <dgm:t>
        <a:bodyPr/>
        <a:lstStyle/>
        <a:p>
          <a:r>
            <a:rPr lang="pt-BR" b="0" dirty="0" smtClean="0">
              <a:solidFill>
                <a:schemeClr val="bg2"/>
              </a:solidFill>
            </a:rPr>
            <a:t>Participação da Bahiafarma no PPA 2016-2019;</a:t>
          </a:r>
          <a:endParaRPr lang="pt-BR" b="0" dirty="0">
            <a:solidFill>
              <a:schemeClr val="bg2"/>
            </a:solidFill>
          </a:endParaRPr>
        </a:p>
      </dgm:t>
    </dgm:pt>
    <dgm:pt modelId="{32EBAF2A-70DD-40FE-BD3D-E3BFEC33C532}" type="sibTrans" cxnId="{B45A75F7-8059-4098-B375-C0F5D20A7AC2}">
      <dgm:prSet/>
      <dgm:spPr/>
      <dgm:t>
        <a:bodyPr/>
        <a:lstStyle/>
        <a:p>
          <a:endParaRPr lang="pt-BR"/>
        </a:p>
      </dgm:t>
    </dgm:pt>
    <dgm:pt modelId="{E6E424D9-3190-44BC-85FE-2DF29C843341}" type="parTrans" cxnId="{B45A75F7-8059-4098-B375-C0F5D20A7AC2}">
      <dgm:prSet/>
      <dgm:spPr/>
      <dgm:t>
        <a:bodyPr/>
        <a:lstStyle/>
        <a:p>
          <a:endParaRPr lang="pt-BR"/>
        </a:p>
      </dgm:t>
    </dgm:pt>
    <dgm:pt modelId="{C9DD22A4-B836-4DDE-BBA7-72AB326EE48F}" type="pres">
      <dgm:prSet presAssocID="{0F9CF908-DB9E-49DD-90A1-615CB3B716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A7B6633-E699-478E-91B1-317DD057791B}" type="pres">
      <dgm:prSet presAssocID="{F81556C8-62D5-44A8-8949-7A54ABFAAA58}" presName="parentLin" presStyleCnt="0"/>
      <dgm:spPr/>
    </dgm:pt>
    <dgm:pt modelId="{440C16BD-763D-4059-A076-B0A75BF1C330}" type="pres">
      <dgm:prSet presAssocID="{F81556C8-62D5-44A8-8949-7A54ABFAAA58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A79E6F37-A6A9-43A2-87B9-0E83145C7559}" type="pres">
      <dgm:prSet presAssocID="{F81556C8-62D5-44A8-8949-7A54ABFAAA5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11D311-515C-4ECA-85E2-96987222FD2E}" type="pres">
      <dgm:prSet presAssocID="{F81556C8-62D5-44A8-8949-7A54ABFAAA58}" presName="negativeSpace" presStyleCnt="0"/>
      <dgm:spPr/>
    </dgm:pt>
    <dgm:pt modelId="{83233832-5DAE-4B58-9685-F5C7CF0B84E8}" type="pres">
      <dgm:prSet presAssocID="{F81556C8-62D5-44A8-8949-7A54ABFAAA5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A196E2-8B7E-4B09-9677-5CD51DA8DD06}" type="pres">
      <dgm:prSet presAssocID="{C1B02C51-0ACF-42DA-9884-484ACD527A83}" presName="spaceBetweenRectangles" presStyleCnt="0"/>
      <dgm:spPr/>
    </dgm:pt>
    <dgm:pt modelId="{BABBAB3D-F720-4849-8DC5-928EF3C13111}" type="pres">
      <dgm:prSet presAssocID="{860C12E1-706F-45AD-B011-37DE52026795}" presName="parentLin" presStyleCnt="0"/>
      <dgm:spPr/>
    </dgm:pt>
    <dgm:pt modelId="{D0EA1C28-42B0-446B-9574-91F6C7ADBECD}" type="pres">
      <dgm:prSet presAssocID="{860C12E1-706F-45AD-B011-37DE52026795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F0C311AC-7941-4F75-AA6B-CD84C02015B1}" type="pres">
      <dgm:prSet presAssocID="{860C12E1-706F-45AD-B011-37DE5202679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CE9278-AE96-4845-881A-ABF4140E87B9}" type="pres">
      <dgm:prSet presAssocID="{860C12E1-706F-45AD-B011-37DE52026795}" presName="negativeSpace" presStyleCnt="0"/>
      <dgm:spPr/>
    </dgm:pt>
    <dgm:pt modelId="{F461F101-8BE0-4883-B562-2AC330565F4A}" type="pres">
      <dgm:prSet presAssocID="{860C12E1-706F-45AD-B011-37DE52026795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B225AED-496F-457D-94AA-8B8403D3B8D3}" type="pres">
      <dgm:prSet presAssocID="{50B63147-B80A-477D-A5F1-FFCDCE5AF642}" presName="spaceBetweenRectangles" presStyleCnt="0"/>
      <dgm:spPr/>
    </dgm:pt>
    <dgm:pt modelId="{CDF93E38-6EDE-44BE-8D1A-BFFA598EDA0B}" type="pres">
      <dgm:prSet presAssocID="{90B3D202-9644-4944-B5E3-6188EE369FF1}" presName="parentLin" presStyleCnt="0"/>
      <dgm:spPr/>
    </dgm:pt>
    <dgm:pt modelId="{BA88B949-E8F3-4B64-856B-7F789130B4FF}" type="pres">
      <dgm:prSet presAssocID="{90B3D202-9644-4944-B5E3-6188EE369FF1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9A67C499-231E-4660-A87C-350DB0357167}" type="pres">
      <dgm:prSet presAssocID="{90B3D202-9644-4944-B5E3-6188EE369FF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53C4EB-850F-4615-8C36-A5634C88DF83}" type="pres">
      <dgm:prSet presAssocID="{90B3D202-9644-4944-B5E3-6188EE369FF1}" presName="negativeSpace" presStyleCnt="0"/>
      <dgm:spPr/>
    </dgm:pt>
    <dgm:pt modelId="{87B558B7-C029-4F89-8B3D-9E03E9064648}" type="pres">
      <dgm:prSet presAssocID="{90B3D202-9644-4944-B5E3-6188EE369FF1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D132C8-8D68-45F8-B291-F4C3B5181568}" type="pres">
      <dgm:prSet presAssocID="{6BA98F8B-75F4-48A4-9149-0999F54685EC}" presName="spaceBetweenRectangles" presStyleCnt="0"/>
      <dgm:spPr/>
    </dgm:pt>
    <dgm:pt modelId="{0CDA5832-65BA-4FB7-9645-03A367667BC2}" type="pres">
      <dgm:prSet presAssocID="{87429D57-F80E-4F8E-84BE-B3C7574F22B7}" presName="parentLin" presStyleCnt="0"/>
      <dgm:spPr/>
    </dgm:pt>
    <dgm:pt modelId="{143F39B2-0FD8-4BA4-B69C-AACB1AD028EA}" type="pres">
      <dgm:prSet presAssocID="{87429D57-F80E-4F8E-84BE-B3C7574F22B7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75853F05-3143-485B-AD3F-FED0A3D7AFF8}" type="pres">
      <dgm:prSet presAssocID="{87429D57-F80E-4F8E-84BE-B3C7574F22B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BDD8E7-C5D7-4E75-882D-BAFA050BC273}" type="pres">
      <dgm:prSet presAssocID="{87429D57-F80E-4F8E-84BE-B3C7574F22B7}" presName="negativeSpace" presStyleCnt="0"/>
      <dgm:spPr/>
    </dgm:pt>
    <dgm:pt modelId="{C529969B-FAF4-464E-9BCA-29BFBA8DF3BF}" type="pres">
      <dgm:prSet presAssocID="{87429D57-F80E-4F8E-84BE-B3C7574F22B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E4B05B0-7B0E-43A3-B0B0-8B33E8CBD4E8}" type="presOf" srcId="{B24094C6-AFEA-4693-BD49-DA13F7179BC2}" destId="{83233832-5DAE-4B58-9685-F5C7CF0B84E8}" srcOrd="0" destOrd="4" presId="urn:microsoft.com/office/officeart/2005/8/layout/list1"/>
    <dgm:cxn modelId="{A2EDB335-A53F-42E2-837D-CE130E861443}" srcId="{90B3D202-9644-4944-B5E3-6188EE369FF1}" destId="{FA8E185B-86D5-4540-AE0B-EEA46D55AE5C}" srcOrd="2" destOrd="0" parTransId="{5566576D-0204-4353-BF07-0CCBCF36788F}" sibTransId="{4CDF315D-7117-45CA-88B3-3029A180EA71}"/>
    <dgm:cxn modelId="{47721A22-78D7-4245-8E6E-7AE1628A334F}" srcId="{F81556C8-62D5-44A8-8949-7A54ABFAAA58}" destId="{E358288B-153B-4826-8C48-721E480EB9A6}" srcOrd="2" destOrd="0" parTransId="{7E00E1C7-7549-4D65-867B-B8494E4D6BB9}" sibTransId="{1F9542F4-5B84-499C-BA8A-E9A649148DF8}"/>
    <dgm:cxn modelId="{AD6790BD-0F14-42FC-9AD4-4201D4856C8B}" type="presOf" srcId="{97F05565-F47E-42EF-AC64-BAE5900748AA}" destId="{87B558B7-C029-4F89-8B3D-9E03E9064648}" srcOrd="0" destOrd="9" presId="urn:microsoft.com/office/officeart/2005/8/layout/list1"/>
    <dgm:cxn modelId="{C9F30378-6568-4BEC-BAAF-0FFF108864B3}" type="presOf" srcId="{3512BDF3-29EC-4093-A5E0-CA75CEDFCD08}" destId="{87B558B7-C029-4F89-8B3D-9E03E9064648}" srcOrd="0" destOrd="6" presId="urn:microsoft.com/office/officeart/2005/8/layout/list1"/>
    <dgm:cxn modelId="{E26D4F9F-E141-4E25-8FB7-7BB31B97E27A}" srcId="{860C12E1-706F-45AD-B011-37DE52026795}" destId="{34362D74-A8A7-44A6-8B53-E45F8FF98E36}" srcOrd="2" destOrd="0" parTransId="{987A8BB1-DCFA-4554-9358-52EC5EC10B45}" sibTransId="{38450007-1210-4922-BA4E-F293166290CA}"/>
    <dgm:cxn modelId="{A79D3D2C-1BCC-437C-BCC8-EEAE7BB1D4CD}" type="presOf" srcId="{FA8E185B-86D5-4540-AE0B-EEA46D55AE5C}" destId="{87B558B7-C029-4F89-8B3D-9E03E9064648}" srcOrd="0" destOrd="2" presId="urn:microsoft.com/office/officeart/2005/8/layout/list1"/>
    <dgm:cxn modelId="{45A630B1-BA0E-4390-9E71-D3426D103AC9}" type="presOf" srcId="{A34636B8-140F-4835-ADC4-112E78C0C0E1}" destId="{83233832-5DAE-4B58-9685-F5C7CF0B84E8}" srcOrd="0" destOrd="5" presId="urn:microsoft.com/office/officeart/2005/8/layout/list1"/>
    <dgm:cxn modelId="{60827F2C-24BF-4D13-9D72-A6091032B73D}" srcId="{F81556C8-62D5-44A8-8949-7A54ABFAAA58}" destId="{B24094C6-AFEA-4693-BD49-DA13F7179BC2}" srcOrd="4" destOrd="0" parTransId="{801DF428-0E4E-492F-8CC4-5DC6BA65044A}" sibTransId="{452FD03B-3798-41C7-A4A8-79D5D27DBFA4}"/>
    <dgm:cxn modelId="{81EEBA38-B2AF-44F1-BFA4-6633A7C103B8}" type="presOf" srcId="{BB9182E8-8404-4009-B4BA-BA1F49A7A8E7}" destId="{87B558B7-C029-4F89-8B3D-9E03E9064648}" srcOrd="0" destOrd="7" presId="urn:microsoft.com/office/officeart/2005/8/layout/list1"/>
    <dgm:cxn modelId="{9103772B-2A52-474E-A5D8-A6C3003643A0}" type="presOf" srcId="{90B3D202-9644-4944-B5E3-6188EE369FF1}" destId="{BA88B949-E8F3-4B64-856B-7F789130B4FF}" srcOrd="0" destOrd="0" presId="urn:microsoft.com/office/officeart/2005/8/layout/list1"/>
    <dgm:cxn modelId="{57BD74A5-4153-4F54-AB86-777238677E33}" type="presOf" srcId="{87429D57-F80E-4F8E-84BE-B3C7574F22B7}" destId="{75853F05-3143-485B-AD3F-FED0A3D7AFF8}" srcOrd="1" destOrd="0" presId="urn:microsoft.com/office/officeart/2005/8/layout/list1"/>
    <dgm:cxn modelId="{971D0025-18A5-42B0-9664-E3FF2CACBCF2}" type="presOf" srcId="{27AF882C-B45B-4AB3-BAC0-D0F364FC4984}" destId="{83233832-5DAE-4B58-9685-F5C7CF0B84E8}" srcOrd="0" destOrd="3" presId="urn:microsoft.com/office/officeart/2005/8/layout/list1"/>
    <dgm:cxn modelId="{8EBC88CD-0680-4D2D-92BC-A1D41A059275}" srcId="{860C12E1-706F-45AD-B011-37DE52026795}" destId="{8EF98037-33D2-438A-B81C-3452870AC5E3}" srcOrd="0" destOrd="0" parTransId="{58A5AB22-3D30-4F64-8AD6-EF750A6DFFF3}" sibTransId="{0DC44B12-1019-48DB-B86C-FE06EFEAE2A8}"/>
    <dgm:cxn modelId="{DEFBFD3B-9262-43FA-9961-799D7BD3DB85}" srcId="{F81556C8-62D5-44A8-8949-7A54ABFAAA58}" destId="{27AF882C-B45B-4AB3-BAC0-D0F364FC4984}" srcOrd="3" destOrd="0" parTransId="{1A20ED1D-9115-469A-A13A-DDE477EF1317}" sibTransId="{2EB3AE09-6F35-4638-A3CA-81AB956280D6}"/>
    <dgm:cxn modelId="{5566786B-890A-4110-AD0D-0E118C4DBD5C}" type="presOf" srcId="{7DCD1330-DCCC-458B-A7E6-5ED577DACF4F}" destId="{F461F101-8BE0-4883-B562-2AC330565F4A}" srcOrd="0" destOrd="1" presId="urn:microsoft.com/office/officeart/2005/8/layout/list1"/>
    <dgm:cxn modelId="{F4F80642-1E55-4D40-ACE6-D817CF3048A6}" srcId="{90B3D202-9644-4944-B5E3-6188EE369FF1}" destId="{D7B1B56C-6BB6-4DE5-8FC7-523AEE3047BB}" srcOrd="1" destOrd="0" parTransId="{FB92A12A-7ABB-4208-9D1F-8B2029244672}" sibTransId="{A4DE32B4-64E0-46F2-BF29-EEA7F6444260}"/>
    <dgm:cxn modelId="{2B08F39B-2DA7-4C9E-821D-21B04BA8AC9A}" srcId="{90B3D202-9644-4944-B5E3-6188EE369FF1}" destId="{01E8B0FE-3DA5-425B-8122-B7BB9E891267}" srcOrd="0" destOrd="0" parTransId="{D5E0BF92-E03C-43CF-810B-56069D795E86}" sibTransId="{A061EF08-0752-407B-8CAB-109C175C4A23}"/>
    <dgm:cxn modelId="{27A3787A-C53F-4C52-8A45-25CE890901DE}" type="presOf" srcId="{4E3D1C5C-9468-4E03-B775-1945A7B40A93}" destId="{87B558B7-C029-4F89-8B3D-9E03E9064648}" srcOrd="0" destOrd="8" presId="urn:microsoft.com/office/officeart/2005/8/layout/list1"/>
    <dgm:cxn modelId="{F193D86D-3389-48A2-9EE6-77E04A1B57DA}" type="presOf" srcId="{CA76391B-3F38-4A68-8C5C-CC34DE737E41}" destId="{83233832-5DAE-4B58-9685-F5C7CF0B84E8}" srcOrd="0" destOrd="1" presId="urn:microsoft.com/office/officeart/2005/8/layout/list1"/>
    <dgm:cxn modelId="{5CF5F961-1DDC-4B7E-B358-411D8D241D46}" srcId="{90B3D202-9644-4944-B5E3-6188EE369FF1}" destId="{93F32090-97F8-43E4-A39A-C06FDF1BBDBB}" srcOrd="4" destOrd="0" parTransId="{F8BC6E0A-02C0-405B-B631-CBC17FEE8729}" sibTransId="{9351835B-F715-4A7C-90AD-CC97D4D9E41B}"/>
    <dgm:cxn modelId="{CAAB674F-6F22-423D-BFF3-4413D2A3A0EB}" type="presOf" srcId="{87429D57-F80E-4F8E-84BE-B3C7574F22B7}" destId="{143F39B2-0FD8-4BA4-B69C-AACB1AD028EA}" srcOrd="0" destOrd="0" presId="urn:microsoft.com/office/officeart/2005/8/layout/list1"/>
    <dgm:cxn modelId="{9AFCF565-B2E9-49CE-98DA-5D3B103A1F35}" type="presOf" srcId="{2B1BA0FF-FAB1-4F4C-AA36-4A3B99B5A960}" destId="{83233832-5DAE-4B58-9685-F5C7CF0B84E8}" srcOrd="0" destOrd="6" presId="urn:microsoft.com/office/officeart/2005/8/layout/list1"/>
    <dgm:cxn modelId="{3D85B728-A8A7-400C-A949-AA182FE0A4FD}" srcId="{90B3D202-9644-4944-B5E3-6188EE369FF1}" destId="{4E3D1C5C-9468-4E03-B775-1945A7B40A93}" srcOrd="8" destOrd="0" parTransId="{A837785B-0371-46D1-8426-4C16F80EEAF1}" sibTransId="{A7E9419C-6723-4DD8-AFFC-74706AC26C73}"/>
    <dgm:cxn modelId="{5A4CF424-64F0-4A17-8403-5590C4FCC796}" srcId="{F81556C8-62D5-44A8-8949-7A54ABFAAA58}" destId="{A34636B8-140F-4835-ADC4-112E78C0C0E1}" srcOrd="5" destOrd="0" parTransId="{459F243A-2FF2-4898-AE8D-1161131037D4}" sibTransId="{C6B64F3D-DAF4-4B58-8917-0F9A19104DD6}"/>
    <dgm:cxn modelId="{4E017CE8-B06F-4C30-8CD6-14CF3E1D0847}" type="presOf" srcId="{860C12E1-706F-45AD-B011-37DE52026795}" destId="{D0EA1C28-42B0-446B-9574-91F6C7ADBECD}" srcOrd="0" destOrd="0" presId="urn:microsoft.com/office/officeart/2005/8/layout/list1"/>
    <dgm:cxn modelId="{3F44CD32-5AFE-4480-9B74-0A5EED2EB737}" type="presOf" srcId="{0F9CF908-DB9E-49DD-90A1-615CB3B71645}" destId="{C9DD22A4-B836-4DDE-BBA7-72AB326EE48F}" srcOrd="0" destOrd="0" presId="urn:microsoft.com/office/officeart/2005/8/layout/list1"/>
    <dgm:cxn modelId="{4BF8EC8E-4093-44B2-9AF0-31BEA5980FB6}" type="presOf" srcId="{93F32090-97F8-43E4-A39A-C06FDF1BBDBB}" destId="{87B558B7-C029-4F89-8B3D-9E03E9064648}" srcOrd="0" destOrd="4" presId="urn:microsoft.com/office/officeart/2005/8/layout/list1"/>
    <dgm:cxn modelId="{77C9E469-5856-454B-9FB4-F4CF330D8247}" srcId="{0F9CF908-DB9E-49DD-90A1-615CB3B71645}" destId="{90B3D202-9644-4944-B5E3-6188EE369FF1}" srcOrd="2" destOrd="0" parTransId="{8F225CEA-F1CF-4310-BAE0-07832412E14E}" sibTransId="{6BA98F8B-75F4-48A4-9149-0999F54685EC}"/>
    <dgm:cxn modelId="{625ABE4E-B106-435A-AE3F-AE47F4C94988}" srcId="{F81556C8-62D5-44A8-8949-7A54ABFAAA58}" destId="{E991F791-FB57-40BA-A211-5B3EAEAC4AB8}" srcOrd="0" destOrd="0" parTransId="{F823E7C4-8FF4-43B7-94C6-B7BB56E127AC}" sibTransId="{EF8AA57D-5230-4DFA-8CF0-086A1B4E326D}"/>
    <dgm:cxn modelId="{662F3CC2-B538-4D5B-845C-7D63C8281619}" type="presOf" srcId="{F81556C8-62D5-44A8-8949-7A54ABFAAA58}" destId="{440C16BD-763D-4059-A076-B0A75BF1C330}" srcOrd="0" destOrd="0" presId="urn:microsoft.com/office/officeart/2005/8/layout/list1"/>
    <dgm:cxn modelId="{73812490-7C71-4B73-9BEC-9A3D9D6896EE}" srcId="{0F9CF908-DB9E-49DD-90A1-615CB3B71645}" destId="{860C12E1-706F-45AD-B011-37DE52026795}" srcOrd="1" destOrd="0" parTransId="{DFBC1C78-FF58-4E38-ACC8-5303AA5FA40E}" sibTransId="{50B63147-B80A-477D-A5F1-FFCDCE5AF642}"/>
    <dgm:cxn modelId="{1AFDD3BA-3EAB-4A7D-A556-808E1226E3A0}" srcId="{90B3D202-9644-4944-B5E3-6188EE369FF1}" destId="{5D775CC0-5AB4-4F6E-8D87-ECBDE85881FC}" srcOrd="3" destOrd="0" parTransId="{43DB1A28-2211-476F-A658-3FA66FB2E8D0}" sibTransId="{C96ECFF6-ECA2-4D88-BE4B-8C728BABB286}"/>
    <dgm:cxn modelId="{6FA8F84B-0E32-46C3-8977-05759E4D4337}" type="presOf" srcId="{90B3D202-9644-4944-B5E3-6188EE369FF1}" destId="{9A67C499-231E-4660-A87C-350DB0357167}" srcOrd="1" destOrd="0" presId="urn:microsoft.com/office/officeart/2005/8/layout/list1"/>
    <dgm:cxn modelId="{B45A75F7-8059-4098-B375-C0F5D20A7AC2}" srcId="{F81556C8-62D5-44A8-8949-7A54ABFAAA58}" destId="{CA76391B-3F38-4A68-8C5C-CC34DE737E41}" srcOrd="1" destOrd="0" parTransId="{E6E424D9-3190-44BC-85FE-2DF29C843341}" sibTransId="{32EBAF2A-70DD-40FE-BD3D-E3BFEC33C532}"/>
    <dgm:cxn modelId="{3F012AAB-6091-4DA0-AA56-B16726335668}" type="presOf" srcId="{F81556C8-62D5-44A8-8949-7A54ABFAAA58}" destId="{A79E6F37-A6A9-43A2-87B9-0E83145C7559}" srcOrd="1" destOrd="0" presId="urn:microsoft.com/office/officeart/2005/8/layout/list1"/>
    <dgm:cxn modelId="{8ECAF635-61CE-4EA7-9532-91936E444928}" type="presOf" srcId="{860C12E1-706F-45AD-B011-37DE52026795}" destId="{F0C311AC-7941-4F75-AA6B-CD84C02015B1}" srcOrd="1" destOrd="0" presId="urn:microsoft.com/office/officeart/2005/8/layout/list1"/>
    <dgm:cxn modelId="{F304A13F-30FC-4B85-A274-B1D254F91251}" srcId="{90B3D202-9644-4944-B5E3-6188EE369FF1}" destId="{3512BDF3-29EC-4093-A5E0-CA75CEDFCD08}" srcOrd="6" destOrd="0" parTransId="{D44FF54E-8DC2-4F6A-8A81-57DB357FE572}" sibTransId="{2C99FEFB-F68D-4428-B056-5CCC50DBA4DA}"/>
    <dgm:cxn modelId="{2EB89513-75A3-4AB5-A4F1-A0913A677597}" srcId="{90B3D202-9644-4944-B5E3-6188EE369FF1}" destId="{56E965FE-7D3E-4527-8D76-7BD0D9E1B96F}" srcOrd="5" destOrd="0" parTransId="{0BAE97FA-B2AC-42AA-866A-B496E7667427}" sibTransId="{BC23B031-24A9-4131-A77E-98BAFB79D5D4}"/>
    <dgm:cxn modelId="{C500BEE9-8006-471A-B4C3-C616D7512CAB}" srcId="{0F9CF908-DB9E-49DD-90A1-615CB3B71645}" destId="{F81556C8-62D5-44A8-8949-7A54ABFAAA58}" srcOrd="0" destOrd="0" parTransId="{3F46125A-7876-4D00-BB5E-5410498B0786}" sibTransId="{C1B02C51-0ACF-42DA-9884-484ACD527A83}"/>
    <dgm:cxn modelId="{03D0CC8D-D440-409D-9878-2E7EC28BBA1A}" srcId="{860C12E1-706F-45AD-B011-37DE52026795}" destId="{7DCD1330-DCCC-458B-A7E6-5ED577DACF4F}" srcOrd="1" destOrd="0" parTransId="{49CBAF61-B3B6-442C-A686-95E44F752248}" sibTransId="{6A0C7420-52D7-4CB3-8A6F-48EDA4E502C6}"/>
    <dgm:cxn modelId="{8A0CD2E7-4FF9-43CB-9103-BF7F50527CF7}" type="presOf" srcId="{8EF98037-33D2-438A-B81C-3452870AC5E3}" destId="{F461F101-8BE0-4883-B562-2AC330565F4A}" srcOrd="0" destOrd="0" presId="urn:microsoft.com/office/officeart/2005/8/layout/list1"/>
    <dgm:cxn modelId="{60D78257-FA9C-4C26-849B-879B0F9BF9BB}" type="presOf" srcId="{56E965FE-7D3E-4527-8D76-7BD0D9E1B96F}" destId="{87B558B7-C029-4F89-8B3D-9E03E9064648}" srcOrd="0" destOrd="5" presId="urn:microsoft.com/office/officeart/2005/8/layout/list1"/>
    <dgm:cxn modelId="{0C011830-8051-44D1-83AA-A0E5A57E66A6}" type="presOf" srcId="{E991F791-FB57-40BA-A211-5B3EAEAC4AB8}" destId="{83233832-5DAE-4B58-9685-F5C7CF0B84E8}" srcOrd="0" destOrd="0" presId="urn:microsoft.com/office/officeart/2005/8/layout/list1"/>
    <dgm:cxn modelId="{3ED0F483-F3C5-4BAA-A58F-7F4A005E2449}" srcId="{90B3D202-9644-4944-B5E3-6188EE369FF1}" destId="{97F05565-F47E-42EF-AC64-BAE5900748AA}" srcOrd="9" destOrd="0" parTransId="{5BFD6FEA-6810-4083-8FC7-5E5A642DAE4C}" sibTransId="{7D416A6A-6C42-4255-8882-70422DE76FFB}"/>
    <dgm:cxn modelId="{9FDCD7ED-C6B2-41DF-AD31-BB9168931F2B}" srcId="{87429D57-F80E-4F8E-84BE-B3C7574F22B7}" destId="{61034A9C-FA09-4724-89F7-C280A2FE9EE7}" srcOrd="0" destOrd="0" parTransId="{EC3B41AC-C9EE-4C6D-84E2-26EFBB1AF897}" sibTransId="{78A79D0A-3EA1-47DD-9BB1-A2C1CE162A5F}"/>
    <dgm:cxn modelId="{C115C98C-E3D9-42BF-9396-553DE199CA50}" type="presOf" srcId="{01E8B0FE-3DA5-425B-8122-B7BB9E891267}" destId="{87B558B7-C029-4F89-8B3D-9E03E9064648}" srcOrd="0" destOrd="0" presId="urn:microsoft.com/office/officeart/2005/8/layout/list1"/>
    <dgm:cxn modelId="{D570C88D-24FD-4198-B969-C44CAFE2006D}" type="presOf" srcId="{5D775CC0-5AB4-4F6E-8D87-ECBDE85881FC}" destId="{87B558B7-C029-4F89-8B3D-9E03E9064648}" srcOrd="0" destOrd="3" presId="urn:microsoft.com/office/officeart/2005/8/layout/list1"/>
    <dgm:cxn modelId="{88E8AB3D-00E5-443D-8296-9B61D7E89EE3}" type="presOf" srcId="{E358288B-153B-4826-8C48-721E480EB9A6}" destId="{83233832-5DAE-4B58-9685-F5C7CF0B84E8}" srcOrd="0" destOrd="2" presId="urn:microsoft.com/office/officeart/2005/8/layout/list1"/>
    <dgm:cxn modelId="{AAD98663-E8F6-4756-8126-F4C95DA170DB}" srcId="{0F9CF908-DB9E-49DD-90A1-615CB3B71645}" destId="{87429D57-F80E-4F8E-84BE-B3C7574F22B7}" srcOrd="3" destOrd="0" parTransId="{568C401D-C55B-4FE1-B67F-94C21D5EFA38}" sibTransId="{EA15EB41-9EEA-4688-982F-9F866E8BDAFE}"/>
    <dgm:cxn modelId="{B26FA66C-445B-4943-9AC7-14C8DEEC4E57}" srcId="{90B3D202-9644-4944-B5E3-6188EE369FF1}" destId="{BB9182E8-8404-4009-B4BA-BA1F49A7A8E7}" srcOrd="7" destOrd="0" parTransId="{53B45D01-EBF3-4C82-860B-9AEDBBCB28F3}" sibTransId="{C2DF8A6B-B0ED-4108-A7BB-4081EF320A0A}"/>
    <dgm:cxn modelId="{6CB13F5A-FB1D-48FD-82A3-A3860A11B8AE}" type="presOf" srcId="{D7B1B56C-6BB6-4DE5-8FC7-523AEE3047BB}" destId="{87B558B7-C029-4F89-8B3D-9E03E9064648}" srcOrd="0" destOrd="1" presId="urn:microsoft.com/office/officeart/2005/8/layout/list1"/>
    <dgm:cxn modelId="{BB6D57F5-9732-4DD3-906B-6D8F89563E05}" srcId="{F81556C8-62D5-44A8-8949-7A54ABFAAA58}" destId="{2B1BA0FF-FAB1-4F4C-AA36-4A3B99B5A960}" srcOrd="6" destOrd="0" parTransId="{66581D3E-A339-460C-AB9E-2F80EAF05737}" sibTransId="{3E026D9C-5EBF-4D09-B7D9-2B6F839FF1DB}"/>
    <dgm:cxn modelId="{58EACCFF-D129-45F7-8E67-067968B52597}" type="presOf" srcId="{34362D74-A8A7-44A6-8B53-E45F8FF98E36}" destId="{F461F101-8BE0-4883-B562-2AC330565F4A}" srcOrd="0" destOrd="2" presId="urn:microsoft.com/office/officeart/2005/8/layout/list1"/>
    <dgm:cxn modelId="{A7E5C716-19EA-490E-A6E7-30E73C844E2B}" type="presOf" srcId="{61034A9C-FA09-4724-89F7-C280A2FE9EE7}" destId="{C529969B-FAF4-464E-9BCA-29BFBA8DF3BF}" srcOrd="0" destOrd="0" presId="urn:microsoft.com/office/officeart/2005/8/layout/list1"/>
    <dgm:cxn modelId="{B063761E-5EEF-4E04-B161-ECA1EB8389F3}" type="presParOf" srcId="{C9DD22A4-B836-4DDE-BBA7-72AB326EE48F}" destId="{7A7B6633-E699-478E-91B1-317DD057791B}" srcOrd="0" destOrd="0" presId="urn:microsoft.com/office/officeart/2005/8/layout/list1"/>
    <dgm:cxn modelId="{7A05FF60-FE5F-427E-AF63-571A756A01DB}" type="presParOf" srcId="{7A7B6633-E699-478E-91B1-317DD057791B}" destId="{440C16BD-763D-4059-A076-B0A75BF1C330}" srcOrd="0" destOrd="0" presId="urn:microsoft.com/office/officeart/2005/8/layout/list1"/>
    <dgm:cxn modelId="{C0DFD4A5-2AC4-4BCA-8B00-B871278B0A27}" type="presParOf" srcId="{7A7B6633-E699-478E-91B1-317DD057791B}" destId="{A79E6F37-A6A9-43A2-87B9-0E83145C7559}" srcOrd="1" destOrd="0" presId="urn:microsoft.com/office/officeart/2005/8/layout/list1"/>
    <dgm:cxn modelId="{329B99C7-56BF-47F3-8601-7CAB20B8F320}" type="presParOf" srcId="{C9DD22A4-B836-4DDE-BBA7-72AB326EE48F}" destId="{FB11D311-515C-4ECA-85E2-96987222FD2E}" srcOrd="1" destOrd="0" presId="urn:microsoft.com/office/officeart/2005/8/layout/list1"/>
    <dgm:cxn modelId="{3BF363DE-122B-43BD-9447-16F24D163D1E}" type="presParOf" srcId="{C9DD22A4-B836-4DDE-BBA7-72AB326EE48F}" destId="{83233832-5DAE-4B58-9685-F5C7CF0B84E8}" srcOrd="2" destOrd="0" presId="urn:microsoft.com/office/officeart/2005/8/layout/list1"/>
    <dgm:cxn modelId="{5B1E392E-D9C3-4E8C-963E-EE5A10DB4491}" type="presParOf" srcId="{C9DD22A4-B836-4DDE-BBA7-72AB326EE48F}" destId="{D2A196E2-8B7E-4B09-9677-5CD51DA8DD06}" srcOrd="3" destOrd="0" presId="urn:microsoft.com/office/officeart/2005/8/layout/list1"/>
    <dgm:cxn modelId="{816C0034-766B-4F38-AEF5-3659E567216C}" type="presParOf" srcId="{C9DD22A4-B836-4DDE-BBA7-72AB326EE48F}" destId="{BABBAB3D-F720-4849-8DC5-928EF3C13111}" srcOrd="4" destOrd="0" presId="urn:microsoft.com/office/officeart/2005/8/layout/list1"/>
    <dgm:cxn modelId="{CB016EFA-5E00-44D3-BE16-52BA7F0A2D22}" type="presParOf" srcId="{BABBAB3D-F720-4849-8DC5-928EF3C13111}" destId="{D0EA1C28-42B0-446B-9574-91F6C7ADBECD}" srcOrd="0" destOrd="0" presId="urn:microsoft.com/office/officeart/2005/8/layout/list1"/>
    <dgm:cxn modelId="{6B0DA57A-704F-4B51-A231-B95BDF2FCC64}" type="presParOf" srcId="{BABBAB3D-F720-4849-8DC5-928EF3C13111}" destId="{F0C311AC-7941-4F75-AA6B-CD84C02015B1}" srcOrd="1" destOrd="0" presId="urn:microsoft.com/office/officeart/2005/8/layout/list1"/>
    <dgm:cxn modelId="{EFA5DD03-D1FD-43F5-B2DD-65D9FBEFCBEF}" type="presParOf" srcId="{C9DD22A4-B836-4DDE-BBA7-72AB326EE48F}" destId="{8ACE9278-AE96-4845-881A-ABF4140E87B9}" srcOrd="5" destOrd="0" presId="urn:microsoft.com/office/officeart/2005/8/layout/list1"/>
    <dgm:cxn modelId="{7CF1BA3E-18FC-4D8A-82FD-F7AED626776E}" type="presParOf" srcId="{C9DD22A4-B836-4DDE-BBA7-72AB326EE48F}" destId="{F461F101-8BE0-4883-B562-2AC330565F4A}" srcOrd="6" destOrd="0" presId="urn:microsoft.com/office/officeart/2005/8/layout/list1"/>
    <dgm:cxn modelId="{49660E4E-EB77-4F45-99E9-B578EBBB6654}" type="presParOf" srcId="{C9DD22A4-B836-4DDE-BBA7-72AB326EE48F}" destId="{7B225AED-496F-457D-94AA-8B8403D3B8D3}" srcOrd="7" destOrd="0" presId="urn:microsoft.com/office/officeart/2005/8/layout/list1"/>
    <dgm:cxn modelId="{4A2D0B0A-E030-43E3-9AEA-D23687E2C89B}" type="presParOf" srcId="{C9DD22A4-B836-4DDE-BBA7-72AB326EE48F}" destId="{CDF93E38-6EDE-44BE-8D1A-BFFA598EDA0B}" srcOrd="8" destOrd="0" presId="urn:microsoft.com/office/officeart/2005/8/layout/list1"/>
    <dgm:cxn modelId="{5AB456F5-554E-49B1-8B15-E451D92DCE7B}" type="presParOf" srcId="{CDF93E38-6EDE-44BE-8D1A-BFFA598EDA0B}" destId="{BA88B949-E8F3-4B64-856B-7F789130B4FF}" srcOrd="0" destOrd="0" presId="urn:microsoft.com/office/officeart/2005/8/layout/list1"/>
    <dgm:cxn modelId="{A6F7DF32-E6A9-481B-8915-B69A643C3D29}" type="presParOf" srcId="{CDF93E38-6EDE-44BE-8D1A-BFFA598EDA0B}" destId="{9A67C499-231E-4660-A87C-350DB0357167}" srcOrd="1" destOrd="0" presId="urn:microsoft.com/office/officeart/2005/8/layout/list1"/>
    <dgm:cxn modelId="{7110B9C9-3DFE-48FA-9663-A9B30E969C6E}" type="presParOf" srcId="{C9DD22A4-B836-4DDE-BBA7-72AB326EE48F}" destId="{CE53C4EB-850F-4615-8C36-A5634C88DF83}" srcOrd="9" destOrd="0" presId="urn:microsoft.com/office/officeart/2005/8/layout/list1"/>
    <dgm:cxn modelId="{82615A9A-9954-441C-A56F-24ADBBFC954D}" type="presParOf" srcId="{C9DD22A4-B836-4DDE-BBA7-72AB326EE48F}" destId="{87B558B7-C029-4F89-8B3D-9E03E9064648}" srcOrd="10" destOrd="0" presId="urn:microsoft.com/office/officeart/2005/8/layout/list1"/>
    <dgm:cxn modelId="{9DDD15F1-65C0-4100-B5B2-60715E8FC3E4}" type="presParOf" srcId="{C9DD22A4-B836-4DDE-BBA7-72AB326EE48F}" destId="{6CD132C8-8D68-45F8-B291-F4C3B5181568}" srcOrd="11" destOrd="0" presId="urn:microsoft.com/office/officeart/2005/8/layout/list1"/>
    <dgm:cxn modelId="{61522984-FBB9-4387-A4E4-B9B611FA7C6B}" type="presParOf" srcId="{C9DD22A4-B836-4DDE-BBA7-72AB326EE48F}" destId="{0CDA5832-65BA-4FB7-9645-03A367667BC2}" srcOrd="12" destOrd="0" presId="urn:microsoft.com/office/officeart/2005/8/layout/list1"/>
    <dgm:cxn modelId="{F12294EB-1306-4343-992F-A5FDA6B69570}" type="presParOf" srcId="{0CDA5832-65BA-4FB7-9645-03A367667BC2}" destId="{143F39B2-0FD8-4BA4-B69C-AACB1AD028EA}" srcOrd="0" destOrd="0" presId="urn:microsoft.com/office/officeart/2005/8/layout/list1"/>
    <dgm:cxn modelId="{B88EE663-97BB-4609-A1CE-55C3C8383CE5}" type="presParOf" srcId="{0CDA5832-65BA-4FB7-9645-03A367667BC2}" destId="{75853F05-3143-485B-AD3F-FED0A3D7AFF8}" srcOrd="1" destOrd="0" presId="urn:microsoft.com/office/officeart/2005/8/layout/list1"/>
    <dgm:cxn modelId="{4E56E02C-9244-4006-AB0F-0BF8928DF449}" type="presParOf" srcId="{C9DD22A4-B836-4DDE-BBA7-72AB326EE48F}" destId="{DCBDD8E7-C5D7-4E75-882D-BAFA050BC273}" srcOrd="13" destOrd="0" presId="urn:microsoft.com/office/officeart/2005/8/layout/list1"/>
    <dgm:cxn modelId="{2B37B8C8-2F0E-4699-8224-E36ED6DE90D1}" type="presParOf" srcId="{C9DD22A4-B836-4DDE-BBA7-72AB326EE48F}" destId="{C529969B-FAF4-464E-9BCA-29BFBA8DF3B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AC0E4D-26B3-4C4E-985D-0F61801F38C8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A240A3A-5C92-411B-B1DA-E74643895661}">
      <dgm:prSet phldrT="[Texto]" custT="1"/>
      <dgm:spPr/>
      <dgm:t>
        <a:bodyPr/>
        <a:lstStyle/>
        <a:p>
          <a:pPr algn="r"/>
          <a:r>
            <a:rPr lang="pt-BR" sz="1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Resgate da Bahiafarma como Laboratório Oficial</a:t>
          </a:r>
          <a:endParaRPr lang="pt-BR" sz="1000" b="1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FAA000-627A-468A-AC95-0D95CEBAF5D6}" type="parTrans" cxnId="{ECE63718-096A-4465-8E3A-00A2631B8A78}">
      <dgm:prSet/>
      <dgm:spPr/>
      <dgm:t>
        <a:bodyPr/>
        <a:lstStyle/>
        <a:p>
          <a:endParaRPr lang="pt-BR"/>
        </a:p>
      </dgm:t>
    </dgm:pt>
    <dgm:pt modelId="{A3314D37-A8BF-4B7C-A061-BAAC78C3BBB6}" type="sibTrans" cxnId="{ECE63718-096A-4465-8E3A-00A2631B8A78}">
      <dgm:prSet/>
      <dgm:spPr/>
      <dgm:t>
        <a:bodyPr/>
        <a:lstStyle/>
        <a:p>
          <a:endParaRPr lang="pt-BR"/>
        </a:p>
      </dgm:t>
    </dgm:pt>
    <dgm:pt modelId="{CF904069-950B-4B7F-B6A1-464D0A625301}">
      <dgm:prSet phldrT="[Texto]" custT="1"/>
      <dgm:spPr/>
      <dgm:t>
        <a:bodyPr/>
        <a:lstStyle/>
        <a:p>
          <a:pPr algn="r"/>
          <a:r>
            <a:rPr lang="pt-BR" sz="1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Atendendo às demandas do SUS</a:t>
          </a:r>
          <a:endParaRPr lang="pt-BR" sz="1000" b="1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22DAD9-16F1-466D-965F-1CF5A1F23ADE}" type="parTrans" cxnId="{FFBC9B49-9609-4496-ADEE-985254990102}">
      <dgm:prSet/>
      <dgm:spPr/>
      <dgm:t>
        <a:bodyPr/>
        <a:lstStyle/>
        <a:p>
          <a:endParaRPr lang="pt-BR"/>
        </a:p>
      </dgm:t>
    </dgm:pt>
    <dgm:pt modelId="{FEA92971-B592-40CA-825A-E86A0BDAD409}" type="sibTrans" cxnId="{FFBC9B49-9609-4496-ADEE-985254990102}">
      <dgm:prSet/>
      <dgm:spPr/>
      <dgm:t>
        <a:bodyPr/>
        <a:lstStyle/>
        <a:p>
          <a:endParaRPr lang="pt-BR"/>
        </a:p>
      </dgm:t>
    </dgm:pt>
    <dgm:pt modelId="{127E66AA-2CC0-4F34-AB35-9A9407005A23}">
      <dgm:prSet phldrT="[Texto]" custT="1"/>
      <dgm:spPr/>
      <dgm:t>
        <a:bodyPr/>
        <a:lstStyle/>
        <a:p>
          <a:pPr algn="r"/>
          <a:r>
            <a:rPr lang="en-US" altLang="pt-BR" sz="1000" b="1" dirty="0" smtClean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algn="r"/>
          <a:endParaRPr lang="pt-BR" sz="1000" b="1" dirty="0">
            <a:solidFill>
              <a:schemeClr val="bg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B02707-203B-4B5E-A955-C93965278E46}" type="sibTrans" cxnId="{E2D88274-5237-4486-852A-915084DC8B43}">
      <dgm:prSet/>
      <dgm:spPr/>
      <dgm:t>
        <a:bodyPr/>
        <a:lstStyle/>
        <a:p>
          <a:endParaRPr lang="pt-BR"/>
        </a:p>
      </dgm:t>
    </dgm:pt>
    <dgm:pt modelId="{074F35BA-3950-4725-A06C-34DDE4B37BE8}" type="parTrans" cxnId="{E2D88274-5237-4486-852A-915084DC8B43}">
      <dgm:prSet/>
      <dgm:spPr/>
      <dgm:t>
        <a:bodyPr/>
        <a:lstStyle/>
        <a:p>
          <a:endParaRPr lang="pt-BR"/>
        </a:p>
      </dgm:t>
    </dgm:pt>
    <dgm:pt modelId="{1D24D1C2-7292-42B2-B584-D2D1140C68F7}" type="pres">
      <dgm:prSet presAssocID="{C0AC0E4D-26B3-4C4E-985D-0F61801F38C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1365AB62-B174-4D43-8351-9890E0EA02ED}" type="pres">
      <dgm:prSet presAssocID="{EA240A3A-5C92-411B-B1DA-E74643895661}" presName="Accent1" presStyleCnt="0"/>
      <dgm:spPr/>
    </dgm:pt>
    <dgm:pt modelId="{25965824-243B-49A0-A98F-5A0E6E30F378}" type="pres">
      <dgm:prSet presAssocID="{EA240A3A-5C92-411B-B1DA-E74643895661}" presName="Accent" presStyleLbl="node1" presStyleIdx="0" presStyleCnt="3"/>
      <dgm:spPr/>
    </dgm:pt>
    <dgm:pt modelId="{1776AAD7-35D1-4ED8-BFE6-209955090BC9}" type="pres">
      <dgm:prSet presAssocID="{EA240A3A-5C92-411B-B1DA-E74643895661}" presName="Parent1" presStyleLbl="revTx" presStyleIdx="0" presStyleCnt="3" custScaleX="129073" custLinFactNeighborX="-15684" custLinFactNeighborY="-17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88948C5-6E75-4EDA-BD1B-B2407870224B}" type="pres">
      <dgm:prSet presAssocID="{CF904069-950B-4B7F-B6A1-464D0A625301}" presName="Accent2" presStyleCnt="0"/>
      <dgm:spPr/>
    </dgm:pt>
    <dgm:pt modelId="{68A4CF9F-DE8A-46FF-B364-318119499401}" type="pres">
      <dgm:prSet presAssocID="{CF904069-950B-4B7F-B6A1-464D0A625301}" presName="Accent" presStyleLbl="node1" presStyleIdx="1" presStyleCnt="3"/>
      <dgm:spPr/>
    </dgm:pt>
    <dgm:pt modelId="{B4CE3273-256C-460F-97B5-F1B61315282F}" type="pres">
      <dgm:prSet presAssocID="{CF904069-950B-4B7F-B6A1-464D0A625301}" presName="Parent2" presStyleLbl="revTx" presStyleIdx="1" presStyleCnt="3" custScaleX="116230" custLinFactY="100000" custLinFactNeighborX="43938" custLinFactNeighborY="1110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AE7198-A4B7-4F33-96F8-0C33F73D010E}" type="pres">
      <dgm:prSet presAssocID="{127E66AA-2CC0-4F34-AB35-9A9407005A23}" presName="Accent3" presStyleCnt="0"/>
      <dgm:spPr/>
    </dgm:pt>
    <dgm:pt modelId="{DF4D566B-13BC-4C18-A2CE-11EA59B6F92A}" type="pres">
      <dgm:prSet presAssocID="{127E66AA-2CC0-4F34-AB35-9A9407005A23}" presName="Accent" presStyleLbl="node1" presStyleIdx="2" presStyleCnt="3"/>
      <dgm:spPr/>
    </dgm:pt>
    <dgm:pt modelId="{829BA138-6A98-4B46-AA9A-81B5CFC7494B}" type="pres">
      <dgm:prSet presAssocID="{127E66AA-2CC0-4F34-AB35-9A9407005A23}" presName="Parent3" presStyleLbl="revTx" presStyleIdx="2" presStyleCnt="3" custLinFactX="57467" custLinFactNeighborX="100000" custLinFactNeighborY="-929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AACD3E9-4B1B-43A8-8ABB-20F91BD3AECC}" type="presOf" srcId="{CF904069-950B-4B7F-B6A1-464D0A625301}" destId="{B4CE3273-256C-460F-97B5-F1B61315282F}" srcOrd="0" destOrd="0" presId="urn:microsoft.com/office/officeart/2009/layout/CircleArrowProcess"/>
    <dgm:cxn modelId="{ECE63718-096A-4465-8E3A-00A2631B8A78}" srcId="{C0AC0E4D-26B3-4C4E-985D-0F61801F38C8}" destId="{EA240A3A-5C92-411B-B1DA-E74643895661}" srcOrd="0" destOrd="0" parTransId="{EAFAA000-627A-468A-AC95-0D95CEBAF5D6}" sibTransId="{A3314D37-A8BF-4B7C-A061-BAAC78C3BBB6}"/>
    <dgm:cxn modelId="{FFBC9B49-9609-4496-ADEE-985254990102}" srcId="{C0AC0E4D-26B3-4C4E-985D-0F61801F38C8}" destId="{CF904069-950B-4B7F-B6A1-464D0A625301}" srcOrd="1" destOrd="0" parTransId="{5722DAD9-16F1-466D-965F-1CF5A1F23ADE}" sibTransId="{FEA92971-B592-40CA-825A-E86A0BDAD409}"/>
    <dgm:cxn modelId="{4807EEE9-B078-4875-BE68-89C4C27BA217}" type="presOf" srcId="{127E66AA-2CC0-4F34-AB35-9A9407005A23}" destId="{829BA138-6A98-4B46-AA9A-81B5CFC7494B}" srcOrd="0" destOrd="0" presId="urn:microsoft.com/office/officeart/2009/layout/CircleArrowProcess"/>
    <dgm:cxn modelId="{78069558-C77C-4658-9A6C-03C344D931BF}" type="presOf" srcId="{EA240A3A-5C92-411B-B1DA-E74643895661}" destId="{1776AAD7-35D1-4ED8-BFE6-209955090BC9}" srcOrd="0" destOrd="0" presId="urn:microsoft.com/office/officeart/2009/layout/CircleArrowProcess"/>
    <dgm:cxn modelId="{F4D14A11-84CF-4096-BAC3-6367D27F684A}" type="presOf" srcId="{C0AC0E4D-26B3-4C4E-985D-0F61801F38C8}" destId="{1D24D1C2-7292-42B2-B584-D2D1140C68F7}" srcOrd="0" destOrd="0" presId="urn:microsoft.com/office/officeart/2009/layout/CircleArrowProcess"/>
    <dgm:cxn modelId="{E2D88274-5237-4486-852A-915084DC8B43}" srcId="{C0AC0E4D-26B3-4C4E-985D-0F61801F38C8}" destId="{127E66AA-2CC0-4F34-AB35-9A9407005A23}" srcOrd="2" destOrd="0" parTransId="{074F35BA-3950-4725-A06C-34DDE4B37BE8}" sibTransId="{12B02707-203B-4B5E-A955-C93965278E46}"/>
    <dgm:cxn modelId="{C85C3A43-76C3-4261-943C-EBFCDE10FB80}" type="presParOf" srcId="{1D24D1C2-7292-42B2-B584-D2D1140C68F7}" destId="{1365AB62-B174-4D43-8351-9890E0EA02ED}" srcOrd="0" destOrd="0" presId="urn:microsoft.com/office/officeart/2009/layout/CircleArrowProcess"/>
    <dgm:cxn modelId="{5BF24167-66C7-4316-868A-D1466B6E177F}" type="presParOf" srcId="{1365AB62-B174-4D43-8351-9890E0EA02ED}" destId="{25965824-243B-49A0-A98F-5A0E6E30F378}" srcOrd="0" destOrd="0" presId="urn:microsoft.com/office/officeart/2009/layout/CircleArrowProcess"/>
    <dgm:cxn modelId="{7F9021A8-C011-41CB-A622-EF138AC65FD6}" type="presParOf" srcId="{1D24D1C2-7292-42B2-B584-D2D1140C68F7}" destId="{1776AAD7-35D1-4ED8-BFE6-209955090BC9}" srcOrd="1" destOrd="0" presId="urn:microsoft.com/office/officeart/2009/layout/CircleArrowProcess"/>
    <dgm:cxn modelId="{1738F7F1-577B-46DE-B8A5-C3740F4F9172}" type="presParOf" srcId="{1D24D1C2-7292-42B2-B584-D2D1140C68F7}" destId="{D88948C5-6E75-4EDA-BD1B-B2407870224B}" srcOrd="2" destOrd="0" presId="urn:microsoft.com/office/officeart/2009/layout/CircleArrowProcess"/>
    <dgm:cxn modelId="{59E16529-09E4-4F3F-8D6C-533046B05737}" type="presParOf" srcId="{D88948C5-6E75-4EDA-BD1B-B2407870224B}" destId="{68A4CF9F-DE8A-46FF-B364-318119499401}" srcOrd="0" destOrd="0" presId="urn:microsoft.com/office/officeart/2009/layout/CircleArrowProcess"/>
    <dgm:cxn modelId="{0044134B-8EE4-4854-812E-6B481C72218E}" type="presParOf" srcId="{1D24D1C2-7292-42B2-B584-D2D1140C68F7}" destId="{B4CE3273-256C-460F-97B5-F1B61315282F}" srcOrd="3" destOrd="0" presId="urn:microsoft.com/office/officeart/2009/layout/CircleArrowProcess"/>
    <dgm:cxn modelId="{5F5EFE17-1F82-4B27-846C-674375D4EA29}" type="presParOf" srcId="{1D24D1C2-7292-42B2-B584-D2D1140C68F7}" destId="{65AE7198-A4B7-4F33-96F8-0C33F73D010E}" srcOrd="4" destOrd="0" presId="urn:microsoft.com/office/officeart/2009/layout/CircleArrowProcess"/>
    <dgm:cxn modelId="{F33362A0-972C-4451-B132-C049E7337B07}" type="presParOf" srcId="{65AE7198-A4B7-4F33-96F8-0C33F73D010E}" destId="{DF4D566B-13BC-4C18-A2CE-11EA59B6F92A}" srcOrd="0" destOrd="0" presId="urn:microsoft.com/office/officeart/2009/layout/CircleArrowProcess"/>
    <dgm:cxn modelId="{1F31DED5-B09C-4C64-BDEE-EC001ED35AE6}" type="presParOf" srcId="{1D24D1C2-7292-42B2-B584-D2D1140C68F7}" destId="{829BA138-6A98-4B46-AA9A-81B5CFC7494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pt-BR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pt-BR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Click to edit Master text styles</a:t>
            </a:r>
          </a:p>
          <a:p>
            <a:pPr lvl="1"/>
            <a:r>
              <a:rPr lang="en-US" altLang="pt-BR" smtClean="0"/>
              <a:t>Second level</a:t>
            </a:r>
          </a:p>
          <a:p>
            <a:pPr lvl="2"/>
            <a:r>
              <a:rPr lang="en-US" altLang="pt-BR" smtClean="0"/>
              <a:t>Third level</a:t>
            </a:r>
          </a:p>
          <a:p>
            <a:pPr lvl="3"/>
            <a:r>
              <a:rPr lang="en-US" altLang="pt-BR" smtClean="0"/>
              <a:t>Fourth level</a:t>
            </a:r>
          </a:p>
          <a:p>
            <a:pPr lvl="4"/>
            <a:r>
              <a:rPr lang="en-US" altLang="pt-BR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pt-BR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015D6E-6A6E-4289-B447-28415DD4CFF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xmlns="" val="2378921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68A92-B2D1-442D-8E19-1CAD510C7C49}" type="slidenum">
              <a:rPr lang="en-US" altLang="pt-BR"/>
              <a:pPr/>
              <a:t>1</a:t>
            </a:fld>
            <a:endParaRPr lang="en-US" altLang="pt-BR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A2562-AD42-46B2-BAFF-83A4C8B51D44}" type="slidenum">
              <a:rPr lang="en-US" altLang="pt-BR"/>
              <a:pPr/>
              <a:t>10</a:t>
            </a:fld>
            <a:endParaRPr lang="en-US" alt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A2562-AD42-46B2-BAFF-83A4C8B51D44}" type="slidenum">
              <a:rPr lang="en-US" altLang="pt-BR"/>
              <a:pPr/>
              <a:t>11</a:t>
            </a:fld>
            <a:endParaRPr lang="en-US" alt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A2562-AD42-46B2-BAFF-83A4C8B51D44}" type="slidenum">
              <a:rPr lang="en-US" altLang="pt-BR"/>
              <a:pPr/>
              <a:t>2</a:t>
            </a:fld>
            <a:endParaRPr lang="en-US" alt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A2562-AD42-46B2-BAFF-83A4C8B51D44}" type="slidenum">
              <a:rPr lang="en-US" altLang="pt-BR"/>
              <a:pPr/>
              <a:t>3</a:t>
            </a:fld>
            <a:endParaRPr lang="en-US" alt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A2562-AD42-46B2-BAFF-83A4C8B51D44}" type="slidenum">
              <a:rPr lang="en-US" altLang="pt-BR"/>
              <a:pPr/>
              <a:t>4</a:t>
            </a:fld>
            <a:endParaRPr lang="en-US" alt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A2562-AD42-46B2-BAFF-83A4C8B51D44}" type="slidenum">
              <a:rPr lang="en-US" altLang="pt-BR"/>
              <a:pPr/>
              <a:t>5</a:t>
            </a:fld>
            <a:endParaRPr lang="en-US" alt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A2562-AD42-46B2-BAFF-83A4C8B51D44}" type="slidenum">
              <a:rPr lang="en-US" altLang="pt-BR"/>
              <a:pPr/>
              <a:t>6</a:t>
            </a:fld>
            <a:endParaRPr lang="en-US" alt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A2562-AD42-46B2-BAFF-83A4C8B51D44}" type="slidenum">
              <a:rPr lang="en-US" altLang="pt-BR"/>
              <a:pPr/>
              <a:t>7</a:t>
            </a:fld>
            <a:endParaRPr lang="en-US" alt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A2562-AD42-46B2-BAFF-83A4C8B51D44}" type="slidenum">
              <a:rPr lang="en-US" altLang="pt-BR"/>
              <a:pPr/>
              <a:t>8</a:t>
            </a:fld>
            <a:endParaRPr lang="en-US" alt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A2562-AD42-46B2-BAFF-83A4C8B51D44}" type="slidenum">
              <a:rPr lang="en-US" altLang="pt-BR"/>
              <a:pPr/>
              <a:t>9</a:t>
            </a:fld>
            <a:endParaRPr lang="en-US" alt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pt-BR" altLang="pt-BR" noProof="0" smtClean="0"/>
              <a:t>Clique para editar o título mestre</a:t>
            </a:r>
            <a:endParaRPr lang="en-US" altLang="pt-BR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  <a:endParaRPr lang="en-US" altLang="pt-BR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67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0013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1531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6264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383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1765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1763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6354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91221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00015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 smtClean="0"/>
              <a:t>Clique para editar o título mestre</a:t>
            </a:r>
            <a:endParaRPr lang="en-US" altLang="pt-B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 smtClean="0"/>
              <a:t>Clique para editar o texto mestre</a:t>
            </a:r>
          </a:p>
          <a:p>
            <a:pPr lvl="1"/>
            <a:r>
              <a:rPr lang="pt-BR" altLang="pt-BR" dirty="0" smtClean="0"/>
              <a:t>Segundo nível</a:t>
            </a:r>
          </a:p>
          <a:p>
            <a:pPr lvl="2"/>
            <a:r>
              <a:rPr lang="pt-BR" altLang="pt-BR" dirty="0" smtClean="0"/>
              <a:t>Terceiro nível</a:t>
            </a:r>
          </a:p>
          <a:p>
            <a:pPr lvl="3"/>
            <a:r>
              <a:rPr lang="pt-BR" altLang="pt-BR" dirty="0" smtClean="0"/>
              <a:t>Quarto nível</a:t>
            </a:r>
          </a:p>
          <a:p>
            <a:pPr lvl="4"/>
            <a:r>
              <a:rPr lang="pt-BR" altLang="pt-BR" dirty="0" smtClean="0"/>
              <a:t>Quinto nível</a:t>
            </a:r>
            <a:endParaRPr lang="en-US" altLang="pt-B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4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4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4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4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4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accent4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71600" y="-37999"/>
            <a:ext cx="4824536" cy="2098847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pt-BR" altLang="pt-BR" sz="3000" dirty="0">
                <a:solidFill>
                  <a:schemeClr val="accent4">
                    <a:lumMod val="50000"/>
                  </a:schemeClr>
                </a:solidFill>
              </a:rPr>
              <a:t>Reunião da CIB conforme Ofício Circular </a:t>
            </a:r>
            <a:r>
              <a:rPr lang="pt-BR" altLang="pt-BR" sz="3000" dirty="0" smtClean="0">
                <a:solidFill>
                  <a:schemeClr val="accent4">
                    <a:lumMod val="50000"/>
                  </a:schemeClr>
                </a:solidFill>
              </a:rPr>
              <a:t>                       CIB </a:t>
            </a:r>
            <a:r>
              <a:rPr lang="pt-BR" altLang="pt-BR" sz="3000" dirty="0">
                <a:solidFill>
                  <a:schemeClr val="accent4">
                    <a:lumMod val="50000"/>
                  </a:schemeClr>
                </a:solidFill>
              </a:rPr>
              <a:t>nº 006/2015</a:t>
            </a:r>
            <a:endParaRPr lang="ru-RU" altLang="pt-BR" sz="3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U:\Barbara\Pictures\PROGRAMAS FPB E FB\LOGO PE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7856" y="0"/>
            <a:ext cx="1296144" cy="77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825979" y="6452749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Maio/2015</a:t>
            </a:r>
            <a:endParaRPr lang="pt-B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0648"/>
            <a:ext cx="6934200" cy="715963"/>
          </a:xfrm>
        </p:spPr>
        <p:txBody>
          <a:bodyPr/>
          <a:lstStyle/>
          <a:p>
            <a:r>
              <a:rPr lang="en-US" altLang="pt-BR" b="1" dirty="0" smtClean="0"/>
              <a:t>UTILIZAÇÃO DO RECURSO</a:t>
            </a:r>
            <a:endParaRPr lang="en-US" altLang="pt-BR" sz="2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92634522"/>
              </p:ext>
            </p:extLst>
          </p:nvPr>
        </p:nvGraphicFramePr>
        <p:xfrm>
          <a:off x="1763689" y="1124744"/>
          <a:ext cx="705678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367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110111315"/>
              </p:ext>
            </p:extLst>
          </p:nvPr>
        </p:nvGraphicFramePr>
        <p:xfrm>
          <a:off x="1403648" y="1309216"/>
          <a:ext cx="739774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Fluxograma: Armazenamento interno 4"/>
          <p:cNvSpPr/>
          <p:nvPr/>
        </p:nvSpPr>
        <p:spPr bwMode="auto">
          <a:xfrm>
            <a:off x="2304110" y="1669256"/>
            <a:ext cx="1259778" cy="3456384"/>
          </a:xfrm>
          <a:prstGeom prst="flowChartInternalStorage">
            <a:avLst/>
          </a:prstGeom>
          <a:gradFill rotWithShape="1">
            <a:gsLst>
              <a:gs pos="79000">
                <a:srgbClr val="C0000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    Projeto Bahiafarma</a:t>
            </a:r>
          </a:p>
        </p:txBody>
      </p:sp>
      <p:sp>
        <p:nvSpPr>
          <p:cNvPr id="6" name="Fluxograma: Armazenamento interno 5"/>
          <p:cNvSpPr/>
          <p:nvPr/>
        </p:nvSpPr>
        <p:spPr bwMode="auto">
          <a:xfrm>
            <a:off x="6948264" y="1669256"/>
            <a:ext cx="1259778" cy="3456384"/>
          </a:xfrm>
          <a:prstGeom prst="flowChartInternalStorage">
            <a:avLst/>
          </a:prstGeom>
          <a:gradFill rotWithShape="1">
            <a:gsLst>
              <a:gs pos="79000">
                <a:srgbClr val="C0000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    Bahiafarma Realidade</a:t>
            </a:r>
          </a:p>
        </p:txBody>
      </p:sp>
      <p:sp>
        <p:nvSpPr>
          <p:cNvPr id="7" name="Texto Explicativo 1 (Ênfase) 6"/>
          <p:cNvSpPr/>
          <p:nvPr/>
        </p:nvSpPr>
        <p:spPr bwMode="auto">
          <a:xfrm>
            <a:off x="6948264" y="620688"/>
            <a:ext cx="1259778" cy="936104"/>
          </a:xfrm>
          <a:prstGeom prst="accentCallout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1" dirty="0" smtClean="0">
                <a:solidFill>
                  <a:schemeClr val="bg2"/>
                </a:solidFill>
              </a:rPr>
              <a:t>Empenho do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1" dirty="0" smtClean="0">
                <a:solidFill>
                  <a:schemeClr val="bg2"/>
                </a:solidFill>
              </a:rPr>
              <a:t>primeiro pedido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1" dirty="0" smtClean="0">
                <a:solidFill>
                  <a:schemeClr val="bg2"/>
                </a:solidFill>
              </a:rPr>
              <a:t>da cabergolina</a:t>
            </a:r>
          </a:p>
        </p:txBody>
      </p:sp>
      <p:sp>
        <p:nvSpPr>
          <p:cNvPr id="8" name="Texto Explicativo 1 (Ênfase) 7"/>
          <p:cNvSpPr/>
          <p:nvPr/>
        </p:nvSpPr>
        <p:spPr bwMode="auto">
          <a:xfrm>
            <a:off x="6948264" y="5229200"/>
            <a:ext cx="1259778" cy="936104"/>
          </a:xfrm>
          <a:prstGeom prst="accentCallout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1" dirty="0" smtClean="0">
                <a:solidFill>
                  <a:schemeClr val="bg2"/>
                </a:solidFill>
              </a:rPr>
              <a:t>Formalização do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1" dirty="0" smtClean="0">
                <a:solidFill>
                  <a:schemeClr val="bg2"/>
                </a:solidFill>
              </a:rPr>
              <a:t>primeiro pedido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1" dirty="0" smtClean="0">
                <a:solidFill>
                  <a:schemeClr val="bg2"/>
                </a:solidFill>
              </a:rPr>
              <a:t>de sevelâmer</a:t>
            </a:r>
          </a:p>
        </p:txBody>
      </p:sp>
      <p:pic>
        <p:nvPicPr>
          <p:cNvPr id="9" name="Picture 2" descr="U:\Barbara\Pictures\PROGRAMAS FPB E FB\LOGO PE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075572"/>
            <a:ext cx="1080120" cy="64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786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barbara.correa\Pictures\bahiafarma_facha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71288" y="-171400"/>
            <a:ext cx="10982987" cy="731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076056" y="68431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pt-BR" sz="2000" b="1" dirty="0">
                <a:solidFill>
                  <a:schemeClr val="bg1"/>
                </a:solidFill>
              </a:rPr>
              <a:t>Ronaldo Ferreira Dias</a:t>
            </a:r>
          </a:p>
          <a:p>
            <a:pPr algn="l"/>
            <a:r>
              <a:rPr lang="pt-BR" sz="2000" b="1" dirty="0">
                <a:solidFill>
                  <a:schemeClr val="bg1"/>
                </a:solidFill>
              </a:rPr>
              <a:t>ronaldo.dias@bahiafarma.far.br</a:t>
            </a:r>
          </a:p>
          <a:p>
            <a:pPr algn="l"/>
            <a:r>
              <a:rPr lang="pt-BR" sz="2000" b="1" dirty="0" smtClean="0">
                <a:solidFill>
                  <a:schemeClr val="bg1"/>
                </a:solidFill>
              </a:rPr>
              <a:t>(71) </a:t>
            </a:r>
            <a:r>
              <a:rPr lang="pt-BR" sz="2000" b="1" dirty="0">
                <a:solidFill>
                  <a:schemeClr val="bg1"/>
                </a:solidFill>
              </a:rPr>
              <a:t>9972-9037</a:t>
            </a:r>
          </a:p>
        </p:txBody>
      </p:sp>
    </p:spTree>
    <p:extLst>
      <p:ext uri="{BB962C8B-B14F-4D97-AF65-F5344CB8AC3E}">
        <p14:creationId xmlns:p14="http://schemas.microsoft.com/office/powerpoint/2010/main" xmlns="" val="6205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0648"/>
            <a:ext cx="6934200" cy="715963"/>
          </a:xfrm>
        </p:spPr>
        <p:txBody>
          <a:bodyPr/>
          <a:lstStyle/>
          <a:p>
            <a:r>
              <a:rPr lang="en-US" altLang="pt-BR" sz="2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ENCONTRADA</a:t>
            </a:r>
            <a:endParaRPr lang="en-US" altLang="pt-BR" sz="2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81200" y="1340768"/>
            <a:ext cx="6767264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pt-BR" altLang="ko-KR" sz="24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Restrição </a:t>
            </a: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das atividades da Bahiafarma junto aos Órgãos Regulatórios;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altLang="ko-KR" sz="1000" kern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Estágio inicial </a:t>
            </a:r>
            <a:r>
              <a:rPr lang="pt-BR" altLang="ko-KR" sz="24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da estruturação da planta de produção de medicamentos sólidos orais </a:t>
            </a: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simples;</a:t>
            </a:r>
          </a:p>
          <a:p>
            <a:pPr algn="just">
              <a:lnSpc>
                <a:spcPct val="80000"/>
              </a:lnSpc>
            </a:pPr>
            <a:endParaRPr lang="pt-BR" altLang="ko-KR" sz="1000" kern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Registro da cabergolina </a:t>
            </a:r>
            <a:r>
              <a:rPr lang="pt-BR" altLang="ko-KR" sz="24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e </a:t>
            </a: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sevelâmer (em andamento);</a:t>
            </a:r>
          </a:p>
          <a:p>
            <a:pPr algn="just">
              <a:lnSpc>
                <a:spcPct val="80000"/>
              </a:lnSpc>
            </a:pPr>
            <a:endParaRPr lang="pt-BR" altLang="ko-KR" sz="1000" kern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Início </a:t>
            </a:r>
            <a:r>
              <a:rPr lang="pt-BR" altLang="ko-KR" sz="24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de </a:t>
            </a: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negociações </a:t>
            </a:r>
            <a:r>
              <a:rPr lang="pt-BR" altLang="ko-KR" sz="24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de 8 novas </a:t>
            </a: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PDP’s; </a:t>
            </a:r>
          </a:p>
          <a:p>
            <a:pPr algn="just">
              <a:lnSpc>
                <a:spcPct val="80000"/>
              </a:lnSpc>
            </a:pPr>
            <a:endParaRPr lang="pt-BR" altLang="ko-KR" sz="1000" kern="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pt-BR" altLang="ko-KR" sz="1000" kern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Execução </a:t>
            </a:r>
            <a:r>
              <a:rPr lang="pt-BR" altLang="ko-KR" sz="24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do Contrato de </a:t>
            </a: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Gestão e</a:t>
            </a:r>
          </a:p>
          <a:p>
            <a:pPr algn="just">
              <a:lnSpc>
                <a:spcPct val="80000"/>
              </a:lnSpc>
            </a:pPr>
            <a:endParaRPr lang="pt-BR" altLang="ko-KR" sz="1000" kern="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Pendências </a:t>
            </a:r>
            <a:r>
              <a:rPr lang="pt-BR" altLang="ko-KR" sz="24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regimental e </a:t>
            </a:r>
            <a:r>
              <a:rPr lang="pt-BR" altLang="ko-KR" sz="24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administrativa, a serem detalhadas ao final da apresentação. </a:t>
            </a:r>
            <a:endParaRPr lang="en-US" altLang="pt-BR" sz="2400" kern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67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4765"/>
            <a:ext cx="6934200" cy="715963"/>
          </a:xfrm>
        </p:spPr>
        <p:txBody>
          <a:bodyPr/>
          <a:lstStyle/>
          <a:p>
            <a:r>
              <a:rPr lang="en-US" altLang="pt-BR" sz="2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PROPOSTAS</a:t>
            </a:r>
            <a:endParaRPr lang="en-US" altLang="pt-BR" sz="2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81200" y="1250032"/>
            <a:ext cx="6934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endParaRPr lang="pt-BR" altLang="ko-KR" sz="1000" kern="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2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Regulamentação </a:t>
            </a:r>
            <a:r>
              <a:rPr lang="pt-BR" altLang="ko-KR" sz="22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e ampliação das atividades da Bahiafarma junto aos Órgãos Regulatórios</a:t>
            </a:r>
            <a:r>
              <a:rPr lang="pt-BR" altLang="ko-KR" sz="22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80000"/>
              </a:lnSpc>
            </a:pPr>
            <a:endParaRPr lang="pt-BR" altLang="ko-KR" sz="1000" kern="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2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P</a:t>
            </a:r>
            <a:r>
              <a:rPr lang="pt-BR" altLang="ko-KR" sz="22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rodução </a:t>
            </a:r>
            <a:r>
              <a:rPr lang="pt-BR" altLang="ko-KR" sz="22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dos </a:t>
            </a:r>
            <a:r>
              <a:rPr lang="pt-BR" altLang="ko-KR" sz="22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medicamentos já registrados;</a:t>
            </a:r>
          </a:p>
          <a:p>
            <a:pPr algn="just">
              <a:lnSpc>
                <a:spcPct val="80000"/>
              </a:lnSpc>
            </a:pPr>
            <a:endParaRPr lang="pt-BR" altLang="ko-KR" sz="1000" kern="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2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Consolidação </a:t>
            </a:r>
            <a:r>
              <a:rPr lang="pt-BR" altLang="ko-KR" sz="22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e execução de 8 novas </a:t>
            </a:r>
            <a:r>
              <a:rPr lang="pt-BR" altLang="ko-KR" sz="22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PDP's;</a:t>
            </a:r>
          </a:p>
          <a:p>
            <a:pPr algn="just">
              <a:lnSpc>
                <a:spcPct val="80000"/>
              </a:lnSpc>
            </a:pPr>
            <a:endParaRPr lang="pt-BR" altLang="ko-KR" sz="1000" kern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2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Prospecção de novas parcerias para a produção de produtos para saúde de interesse do SUS;</a:t>
            </a:r>
          </a:p>
          <a:p>
            <a:pPr algn="just">
              <a:lnSpc>
                <a:spcPct val="80000"/>
              </a:lnSpc>
            </a:pPr>
            <a:endParaRPr lang="pt-BR" altLang="ko-KR" sz="1000" kern="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2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Busca de parceiros na área de genéricos para ampliar o fornecimento pela SESAB;                                                                                                                      </a:t>
            </a:r>
          </a:p>
          <a:p>
            <a:pPr algn="just">
              <a:lnSpc>
                <a:spcPct val="80000"/>
              </a:lnSpc>
            </a:pPr>
            <a:endParaRPr lang="pt-BR" altLang="ko-KR" sz="1000" kern="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2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Repactuação </a:t>
            </a:r>
            <a:r>
              <a:rPr lang="pt-BR" altLang="ko-KR" sz="2200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do Contrato de </a:t>
            </a:r>
            <a:r>
              <a:rPr lang="pt-BR" altLang="ko-KR" sz="22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Gestão; e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altLang="ko-KR" sz="1000" kern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ko-KR" sz="2200" kern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Estudo de outras alternativas de viabilidade econômica da Bahiafarma. </a:t>
            </a:r>
            <a:endParaRPr lang="en-US" altLang="pt-BR" sz="2200" kern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0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6672"/>
            <a:ext cx="6934200" cy="715963"/>
          </a:xfrm>
        </p:spPr>
        <p:txBody>
          <a:bodyPr/>
          <a:lstStyle/>
          <a:p>
            <a:r>
              <a:rPr lang="en-US" altLang="pt-BR" sz="2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PERSPECTIVA</a:t>
            </a:r>
            <a:endParaRPr lang="en-US" altLang="pt-BR" sz="2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81200" y="1628800"/>
            <a:ext cx="6934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endParaRPr lang="pt-BR" altLang="ko-KR" sz="2400" kern="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pt-BR" altLang="ko-KR" sz="2400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pt-BR" altLang="ko-KR" sz="24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Tornar </a:t>
            </a:r>
            <a:r>
              <a:rPr lang="pt-BR" altLang="ko-KR" sz="24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a </a:t>
            </a:r>
            <a:r>
              <a:rPr lang="pt-BR" altLang="ko-KR" sz="24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BAHIAFARMA, </a:t>
            </a:r>
            <a:r>
              <a:rPr lang="pt-BR" altLang="ko-KR" sz="24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efetivamente, uma fabricante de medicamentos e produtos de interesse para a </a:t>
            </a:r>
            <a:r>
              <a:rPr lang="pt-BR" altLang="ko-KR" sz="24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saúde, </a:t>
            </a:r>
            <a:r>
              <a:rPr lang="pt-BR" altLang="ko-KR" sz="24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ampliando o escopo de </a:t>
            </a:r>
            <a:r>
              <a:rPr lang="pt-BR" altLang="ko-KR" sz="24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produtos para atendimento </a:t>
            </a:r>
            <a:r>
              <a:rPr lang="pt-BR" altLang="ko-KR" sz="24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das demandas do SUS, </a:t>
            </a:r>
            <a:r>
              <a:rPr lang="pt-BR" altLang="ko-KR" sz="24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tornando-se </a:t>
            </a:r>
            <a:r>
              <a:rPr lang="pt-BR" altLang="ko-KR" sz="24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auto </a:t>
            </a:r>
            <a:r>
              <a:rPr lang="pt-BR" altLang="ko-KR" sz="24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sustentável</a:t>
            </a:r>
            <a:r>
              <a:rPr lang="pt-BR" altLang="ko-KR" sz="24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pt-BR" altLang="ko-KR" sz="24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e firmando-se como Laboratório </a:t>
            </a:r>
            <a:r>
              <a:rPr lang="pt-BR" altLang="ko-KR" sz="24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Público </a:t>
            </a:r>
            <a:r>
              <a:rPr lang="pt-BR" altLang="ko-KR" sz="24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Oficial.</a:t>
            </a:r>
          </a:p>
        </p:txBody>
      </p:sp>
    </p:spTree>
    <p:extLst>
      <p:ext uri="{BB962C8B-B14F-4D97-AF65-F5344CB8AC3E}">
        <p14:creationId xmlns:p14="http://schemas.microsoft.com/office/powerpoint/2010/main" xmlns="" val="25873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4023092"/>
              </p:ext>
            </p:extLst>
          </p:nvPr>
        </p:nvGraphicFramePr>
        <p:xfrm>
          <a:off x="1979712" y="489036"/>
          <a:ext cx="6984776" cy="596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7120"/>
                <a:gridCol w="4977656"/>
              </a:tblGrid>
              <a:tr h="471577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AÇÕES REALIZADAS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91241"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15/04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nomeação nova diretoria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26101"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a 30/04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elaboração e continuidade dos projetos de PDP’s novos conforme Portaria</a:t>
                      </a:r>
                      <a:r>
                        <a:rPr lang="pt-BR" sz="24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MS nº 2531/2014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99535"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12/05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adequação das PDP’s já firmadas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25272"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07/05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primeira nota faturada da</a:t>
                      </a:r>
                      <a:r>
                        <a:rPr lang="pt-BR" sz="24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cabergolina para o MS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42462"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partir 12/05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ko-KR" sz="2400" kern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굴림" charset="-127"/>
                          <a:cs typeface="Arial" panose="020B0604020202020204" pitchFamily="34" charset="0"/>
                        </a:rPr>
                        <a:t>agenda com as empresas para abertura de novas perspectivas de negócio com a Bahiafarma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16/05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formalização do primeiro pedido do sevelâmer</a:t>
                      </a:r>
                      <a:endParaRPr lang="pt-BR" sz="24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566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48680"/>
            <a:ext cx="6934200" cy="715963"/>
          </a:xfrm>
        </p:spPr>
        <p:txBody>
          <a:bodyPr/>
          <a:lstStyle/>
          <a:p>
            <a:r>
              <a:rPr lang="en-US" altLang="pt-BR" b="1" dirty="0" smtClean="0"/>
              <a:t>PDP – PARCERIA DE DESENVOLVIMENTO PRODUTIVO</a:t>
            </a:r>
            <a:endParaRPr lang="en-US" altLang="pt-BR" sz="2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81200" y="1628800"/>
            <a:ext cx="6934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endParaRPr lang="pt-BR" sz="24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pt-BR" sz="24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Parcerias </a:t>
            </a:r>
            <a:r>
              <a:rPr lang="pt-BR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envolvem a cooperação mediante acordo entre instituições públicas e entre instituições públicas e entidades privadas para desenvolvimento, transferência e absorção de tecnologia, produção, capacitação produtiva e tecnológica do País em produtos estratégicos para atendimento às demandas do </a:t>
            </a:r>
            <a:r>
              <a:rPr lang="pt-BR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SUS.</a:t>
            </a:r>
          </a:p>
          <a:p>
            <a:pPr marL="0" indent="0" algn="just">
              <a:buNone/>
            </a:pPr>
            <a:endParaRPr lang="pt-BR" altLang="pt-BR" sz="2400" kern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3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6672"/>
            <a:ext cx="6934200" cy="715963"/>
          </a:xfrm>
        </p:spPr>
        <p:txBody>
          <a:bodyPr/>
          <a:lstStyle/>
          <a:p>
            <a:r>
              <a:rPr lang="en-US" altLang="pt-BR" b="1" dirty="0" smtClean="0"/>
              <a:t>MODELOS DE NEGÓCIO PARA A BAHIAFARMA</a:t>
            </a:r>
            <a:endParaRPr lang="en-US" altLang="pt-BR" sz="2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81200" y="1628800"/>
            <a:ext cx="6934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endParaRPr lang="pt-BR" sz="24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pt-BR" sz="24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Bahiafarma busca ampliar o escopo de projetos a partir das </a:t>
            </a:r>
            <a:r>
              <a:rPr lang="pt-BR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possibilidades que o mercado </a:t>
            </a:r>
            <a:r>
              <a:rPr lang="pt-BR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apresenta, com capitação de novos negócios de acordo com demanda e interesse para o SUS.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altLang="pt-BR" sz="2400" kern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7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60648"/>
            <a:ext cx="7162800" cy="715963"/>
          </a:xfrm>
        </p:spPr>
        <p:txBody>
          <a:bodyPr/>
          <a:lstStyle/>
          <a:p>
            <a:r>
              <a:rPr lang="en-US" altLang="pt-BR" sz="2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BIOMEDICAMENTOS – PDP BAHIAFARMA</a:t>
            </a:r>
            <a:endParaRPr lang="en-US" altLang="pt-BR" sz="2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4036544"/>
              </p:ext>
            </p:extLst>
          </p:nvPr>
        </p:nvGraphicFramePr>
        <p:xfrm>
          <a:off x="2051721" y="2492896"/>
          <a:ext cx="6768751" cy="3911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7200"/>
                <a:gridCol w="3221426"/>
                <a:gridCol w="1270125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INSUMO 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FARMACÊUTICO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 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SERVE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PARCEIRO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Etanercepte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Reumatoide,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Artrite Psoriásica, Espondilite Anquilosante e Psoríase.</a:t>
                      </a:r>
                      <a:endParaRPr lang="pt-BR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Cristália</a:t>
                      </a:r>
                      <a:endParaRPr lang="pt-BR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Adalimumabe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Artrite</a:t>
                      </a:r>
                      <a:r>
                        <a:rPr lang="pt-BR" sz="1200" spc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Reumatoide,</a:t>
                      </a:r>
                      <a:r>
                        <a:rPr lang="pt-BR" sz="1200" spc="105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Artrite</a:t>
                      </a:r>
                      <a:r>
                        <a:rPr lang="pt-BR" sz="1200" spc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Psoriásica,</a:t>
                      </a:r>
                      <a:r>
                        <a:rPr lang="pt-BR" sz="1200" spc="105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Espondilite</a:t>
                      </a:r>
                      <a:r>
                        <a:rPr lang="pt-BR" sz="1200" spc="205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Anquilosante,</a:t>
                      </a:r>
                      <a:r>
                        <a:rPr lang="pt-BR" sz="1200" spc="185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Doença</a:t>
                      </a:r>
                      <a:r>
                        <a:rPr lang="pt-BR" sz="1200" spc="18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lang="pt-BR" sz="1200" spc="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Crohn,</a:t>
                      </a:r>
                      <a:r>
                        <a:rPr lang="pt-BR" sz="1200" spc="185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Psoríase</a:t>
                      </a:r>
                      <a:r>
                        <a:rPr lang="pt-BR" sz="1200" spc="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</a:t>
                      </a:r>
                      <a:r>
                        <a:rPr lang="pt-BR" sz="1200" spc="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placas</a:t>
                      </a:r>
                      <a:r>
                        <a:rPr lang="pt-BR" sz="1200" spc="195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pt-BR" sz="1200" spc="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Artrite Idiopática Juvenil Poliarticular.</a:t>
                      </a:r>
                      <a:endParaRPr lang="pt-BR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Libbs</a:t>
                      </a:r>
                      <a:endParaRPr lang="pt-BR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53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Trastuzumabe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Câncer</a:t>
                      </a:r>
                      <a:r>
                        <a:rPr lang="pt-BR" sz="1200" spc="11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lang="pt-BR" sz="1200" spc="105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mama</a:t>
                      </a:r>
                      <a:r>
                        <a:rPr lang="pt-BR" sz="1200" spc="105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metastático,</a:t>
                      </a:r>
                      <a:r>
                        <a:rPr lang="pt-BR" sz="1200" spc="11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Câncer</a:t>
                      </a:r>
                      <a:r>
                        <a:rPr lang="pt-BR" sz="1200" spc="135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lang="pt-BR" sz="1200" spc="105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mama</a:t>
                      </a:r>
                      <a:r>
                        <a:rPr lang="pt-BR" sz="1200" spc="13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inicial</a:t>
                      </a:r>
                      <a:r>
                        <a:rPr lang="pt-BR" sz="1200" spc="105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pt-BR" sz="1200" spc="16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Câncer gástrico avançado</a:t>
                      </a:r>
                      <a:endParaRPr lang="pt-BR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Libbs</a:t>
                      </a:r>
                      <a:endParaRPr lang="pt-BR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Infliximabe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Artrite Reumatoide, Espondilite Anquilosante, Artrite Psoriásica, Psoríase, Doença de Crohn adulto e pediátrico, Doença de Crohn Fistulizante, Colite ou Retocolite Ulcerativa adulto e pediátrico</a:t>
                      </a:r>
                      <a:endParaRPr lang="pt-BR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Orygen</a:t>
                      </a:r>
                      <a:endParaRPr lang="pt-BR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Rituximabe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Linfoma Não Hodgkin, Artrite Reumatoide, Leucemia Linfoide Crônica, Granulomatose com Poliangiite (Granulomatose de Wegener) e Poliangiite microscópica (PAM)</a:t>
                      </a:r>
                      <a:endParaRPr lang="pt-BR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pt-BR" sz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pt-BR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Orygen</a:t>
                      </a:r>
                      <a:endParaRPr lang="pt-BR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51484" y="1124744"/>
            <a:ext cx="69342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endParaRPr lang="pt-BR" sz="24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pt-BR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medicamentos </a:t>
            </a:r>
            <a:r>
              <a:rPr lang="pt-BR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derivados de um organismo vivo ou de uma fonte biológica.</a:t>
            </a:r>
            <a:endParaRPr lang="en-US" altLang="pt-BR" sz="2400" kern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7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7384"/>
            <a:ext cx="6934200" cy="715963"/>
          </a:xfrm>
        </p:spPr>
        <p:txBody>
          <a:bodyPr/>
          <a:lstStyle/>
          <a:p>
            <a:r>
              <a:rPr lang="en-US" altLang="pt-BR" sz="2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PENDÊNCIAS ENCONTRADAS</a:t>
            </a:r>
            <a:endParaRPr lang="en-US" altLang="pt-BR" sz="2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2850360335"/>
              </p:ext>
            </p:extLst>
          </p:nvPr>
        </p:nvGraphicFramePr>
        <p:xfrm>
          <a:off x="1835696" y="620688"/>
          <a:ext cx="705678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4322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163F96"/>
      </a:lt2>
      <a:accent1>
        <a:srgbClr val="065BDB"/>
      </a:accent1>
      <a:accent2>
        <a:srgbClr val="0090F6"/>
      </a:accent2>
      <a:accent3>
        <a:srgbClr val="FFFFFF"/>
      </a:accent3>
      <a:accent4>
        <a:srgbClr val="404040"/>
      </a:accent4>
      <a:accent5>
        <a:srgbClr val="AAB5EA"/>
      </a:accent5>
      <a:accent6>
        <a:srgbClr val="0082DF"/>
      </a:accent6>
      <a:hlink>
        <a:srgbClr val="4FD9FF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1571</TotalTime>
  <Words>712</Words>
  <Application>Microsoft Office PowerPoint</Application>
  <PresentationFormat>Apresentação na tela (4:3)</PresentationFormat>
  <Paragraphs>144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powerpoint-template</vt:lpstr>
      <vt:lpstr>Reunião da CIB conforme Ofício Circular                        CIB nº 006/2015</vt:lpstr>
      <vt:lpstr>SITUAÇÃO ENCONTRADA</vt:lpstr>
      <vt:lpstr>AÇÕES PROPOSTAS</vt:lpstr>
      <vt:lpstr>PERSPECTIVA</vt:lpstr>
      <vt:lpstr>Slide 5</vt:lpstr>
      <vt:lpstr>PDP – PARCERIA DE DESENVOLVIMENTO PRODUTIVO</vt:lpstr>
      <vt:lpstr>MODELOS DE NEGÓCIO PARA A BAHIAFARMA</vt:lpstr>
      <vt:lpstr>BIOMEDICAMENTOS – PDP BAHIAFARMA</vt:lpstr>
      <vt:lpstr>PENDÊNCIAS ENCONTRADAS</vt:lpstr>
      <vt:lpstr>UTILIZAÇÃO DO RECURSO</vt:lpstr>
      <vt:lpstr>Slide 11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Barbara Alexandra Abreu Correa</dc:creator>
  <cp:lastModifiedBy>ealves</cp:lastModifiedBy>
  <cp:revision>232</cp:revision>
  <dcterms:created xsi:type="dcterms:W3CDTF">2015-04-24T13:09:16Z</dcterms:created>
  <dcterms:modified xsi:type="dcterms:W3CDTF">2015-05-20T18:45:45Z</dcterms:modified>
</cp:coreProperties>
</file>