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</p:sldMasterIdLst>
  <p:notesMasterIdLst>
    <p:notesMasterId r:id="rId25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858" y="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2923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27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0" y="10155238"/>
            <a:ext cx="32750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5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AA1EF122-6330-4730-AE6E-B3F9A7ED338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905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A750C1-B968-4DEF-88EA-3F31A315F100}" type="slidenum">
              <a:rPr lang="pt-BR"/>
              <a:pPr/>
              <a:t>1</a:t>
            </a:fld>
            <a:endParaRPr lang="pt-BR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B6014E08-CB63-4C5E-BD75-9F392CE01735}" type="slidenum">
              <a:rPr lang="pt-BR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pt-BR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196007CF-62AD-4597-A1C2-9F651F8FAC02}" type="slidenum">
              <a:rPr lang="pt-BR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pt-BR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6ACC6CCD-EDA1-4703-804B-1778FD48D226}" type="slidenum">
              <a:rPr lang="pt-BR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pt-BR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custGeom>
            <a:avLst/>
            <a:gdLst>
              <a:gd name="G0" fmla="+- 9111 0 0"/>
              <a:gd name="G1" fmla="+- 1 0 0"/>
              <a:gd name="G2" fmla="+- 2 0 0"/>
              <a:gd name="G3" fmla="*/ 1 28289 30784"/>
              <a:gd name="T0" fmla="*/ 3279775 w 3279775"/>
              <a:gd name="T1" fmla="*/ 266700 h 533400"/>
              <a:gd name="T2" fmla="*/ 1639894 w 3279775"/>
              <a:gd name="T3" fmla="*/ 533400 h 533400"/>
              <a:gd name="T4" fmla="*/ 0 w 3279775"/>
              <a:gd name="T5" fmla="*/ 266700 h 533400"/>
              <a:gd name="T6" fmla="*/ 1639894 w 3279775"/>
              <a:gd name="T7" fmla="*/ 0 h 533400"/>
              <a:gd name="T8" fmla="*/ 0 w 3279775"/>
              <a:gd name="T9" fmla="*/ 0 h 533400"/>
              <a:gd name="T10" fmla="*/ 3279775 w 3279775"/>
              <a:gd name="T11" fmla="*/ 533400 h 533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279775" h="533400">
                <a:moveTo>
                  <a:pt x="0" y="0"/>
                </a:moveTo>
                <a:lnTo>
                  <a:pt x="9111" y="0"/>
                </a:lnTo>
                <a:lnTo>
                  <a:pt x="9111" y="1482"/>
                </a:lnTo>
                <a:lnTo>
                  <a:pt x="0" y="148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 hangingPunct="1">
              <a:lnSpc>
                <a:spcPct val="95000"/>
              </a:lnSpc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51254FD-5A64-4C5E-9811-E9707BE75FC3}" type="slidenum">
              <a:rPr lang="pt-BR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 hangingPunct="1">
                <a:lnSpc>
                  <a:spcPct val="95000"/>
                </a:lnSpc>
                <a:buFont typeface="Wingdings" charset="2"/>
                <a:buChar char="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C47B55-0920-4291-ABD9-3854646297FA}" type="slidenum">
              <a:rPr lang="pt-BR"/>
              <a:pPr/>
              <a:t>10</a:t>
            </a:fld>
            <a:endParaRPr lang="pt-BR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8B236F04-68EC-4AC6-9E06-F157023F9CB0}" type="slidenum">
              <a:rPr lang="pt-BR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pt-BR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C5DDC-3E07-414E-813A-74DC79480399}" type="slidenum">
              <a:rPr lang="pt-BR"/>
              <a:pPr/>
              <a:t>11</a:t>
            </a:fld>
            <a:endParaRPr lang="pt-BR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2540E4-ECC2-4DA4-8E18-B3E5B88F1B7E}" type="slidenum">
              <a:rPr lang="pt-BR"/>
              <a:pPr/>
              <a:t>12</a:t>
            </a:fld>
            <a:endParaRPr lang="pt-BR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AB6E68-C381-42DF-90AC-7404DDF9E605}" type="slidenum">
              <a:rPr lang="pt-BR"/>
              <a:pPr/>
              <a:t>13</a:t>
            </a:fld>
            <a:endParaRPr lang="pt-BR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BFA23C-D2CD-4CA8-944C-163CC040941D}" type="slidenum">
              <a:rPr lang="pt-BR"/>
              <a:pPr/>
              <a:t>14</a:t>
            </a:fld>
            <a:endParaRPr lang="pt-BR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1E8837-5F8A-44A4-B029-6397FF97C18E}" type="slidenum">
              <a:rPr lang="pt-BR"/>
              <a:pPr/>
              <a:t>15</a:t>
            </a:fld>
            <a:endParaRPr lang="pt-BR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CC2A938A-4FB9-49E5-A3E0-FDA0E82A2F14}" type="slidenum">
              <a:rPr lang="pt-BR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pt-BR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4096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BD6A2F-F309-4996-AF38-8C0F1A28E37C}" type="slidenum">
              <a:rPr lang="pt-BR"/>
              <a:pPr/>
              <a:t>16</a:t>
            </a:fld>
            <a:endParaRPr lang="pt-BR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1AA56FC9-E81D-4073-82ED-FFC2491A1632}" type="slidenum">
              <a:rPr lang="pt-BR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pt-BR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9B7B02CE-9F63-413D-9EB5-5B9B24A61B2B}" type="slidenum">
              <a:rPr lang="pt-BR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pt-BR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94CA0C3A-1448-43C1-A9CF-075630549517}" type="slidenum">
              <a:rPr lang="pt-BR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pt-BR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custGeom>
            <a:avLst/>
            <a:gdLst>
              <a:gd name="G0" fmla="+- 9111 0 0"/>
              <a:gd name="G1" fmla="+- 1 0 0"/>
              <a:gd name="G2" fmla="+- 2 0 0"/>
              <a:gd name="G3" fmla="*/ 1 28289 30784"/>
              <a:gd name="T0" fmla="*/ 3279775 w 3279775"/>
              <a:gd name="T1" fmla="*/ 266700 h 533400"/>
              <a:gd name="T2" fmla="*/ 1639894 w 3279775"/>
              <a:gd name="T3" fmla="*/ 533400 h 533400"/>
              <a:gd name="T4" fmla="*/ 0 w 3279775"/>
              <a:gd name="T5" fmla="*/ 266700 h 533400"/>
              <a:gd name="T6" fmla="*/ 1639894 w 3279775"/>
              <a:gd name="T7" fmla="*/ 0 h 533400"/>
              <a:gd name="T8" fmla="*/ 0 w 3279775"/>
              <a:gd name="T9" fmla="*/ 0 h 533400"/>
              <a:gd name="T10" fmla="*/ 3279775 w 3279775"/>
              <a:gd name="T11" fmla="*/ 533400 h 533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279775" h="533400">
                <a:moveTo>
                  <a:pt x="0" y="0"/>
                </a:moveTo>
                <a:lnTo>
                  <a:pt x="9111" y="0"/>
                </a:lnTo>
                <a:lnTo>
                  <a:pt x="9111" y="1482"/>
                </a:lnTo>
                <a:lnTo>
                  <a:pt x="0" y="148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 hangingPunct="1">
              <a:lnSpc>
                <a:spcPct val="95000"/>
              </a:lnSpc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4DC7E69-783B-47E9-A33A-A692EE81C48D}" type="slidenum">
              <a:rPr lang="pt-BR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 hangingPunct="1">
                <a:lnSpc>
                  <a:spcPct val="95000"/>
                </a:lnSpc>
                <a:buFont typeface="Wingdings" charset="2"/>
                <a:buChar char="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pt-BR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A8587C-5E6B-4F5B-AABF-3DC4A1972444}" type="slidenum">
              <a:rPr lang="pt-BR"/>
              <a:pPr/>
              <a:t>2</a:t>
            </a:fld>
            <a:endParaRPr lang="pt-BR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8C408A-C3B0-4F80-A873-04C20458B5B3}" type="slidenum">
              <a:rPr lang="pt-BR"/>
              <a:pPr/>
              <a:t>3</a:t>
            </a:fld>
            <a:endParaRPr lang="pt-BR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071BB644-6B1A-41B7-AD63-F0640D3CC958}" type="slidenum">
              <a:rPr lang="pt-BR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pt-BR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731063-78EC-4E72-8CCA-CB68DF70CDE9}" type="slidenum">
              <a:rPr lang="pt-BR"/>
              <a:pPr/>
              <a:t>4</a:t>
            </a:fld>
            <a:endParaRPr lang="pt-BR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AA1F6544-2692-4109-A273-B847F56E1DFF}" type="slidenum">
              <a:rPr lang="pt-BR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pt-BR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DE5927-62DF-4236-AA75-57812F1B1C29}" type="slidenum">
              <a:rPr lang="pt-BR"/>
              <a:pPr/>
              <a:t>5</a:t>
            </a:fld>
            <a:endParaRPr lang="pt-BR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1D58CC52-9930-48F3-A183-1A00D65BF35C}" type="slidenum">
              <a:rPr lang="pt-BR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pt-BR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491B20-2C38-4020-8AD4-162512A4C792}" type="slidenum">
              <a:rPr lang="pt-BR"/>
              <a:pPr/>
              <a:t>6</a:t>
            </a:fld>
            <a:endParaRPr lang="pt-BR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A8A819-5F17-439E-9537-E4CC15E44597}" type="slidenum">
              <a:rPr lang="pt-BR"/>
              <a:pPr/>
              <a:t>7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7D34C761-694D-4878-B8A6-7729CB12AD1D}" type="slidenum">
              <a:rPr lang="pt-BR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pt-BR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897BD01D-E84C-4B5F-A94D-B20927ED1EA8}" type="slidenum">
              <a:rPr lang="pt-BR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pt-BR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2771" name="Rectangle 3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F3C412-DE4A-4E8C-8E32-6E106008A853}" type="slidenum">
              <a:rPr lang="pt-BR"/>
              <a:pPr/>
              <a:t>8</a:t>
            </a:fld>
            <a:endParaRPr lang="pt-BR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CD4F95F9-7EE4-4910-A81B-BD8CD69F4CC3}" type="slidenum">
              <a:rPr lang="pt-BR" sz="1200">
                <a:solidFill>
                  <a:srgbClr val="000000"/>
                </a:solidFill>
                <a:latin typeface="Times New Roman" pitchFamily="16" charset="0"/>
                <a:ea typeface="ＭＳ Ｐゴシック" pitchFamily="32" charset="-128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8</a:t>
            </a:fld>
            <a:endParaRPr lang="pt-BR" sz="1200">
              <a:solidFill>
                <a:srgbClr val="000000"/>
              </a:solidFill>
              <a:latin typeface="Times New Roman" pitchFamily="16" charset="0"/>
              <a:ea typeface="ＭＳ Ｐゴシック" pitchFamily="32" charset="-128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281488" y="10155238"/>
            <a:ext cx="32718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541A3B-86BD-4CD3-B05C-19C17CE7B2A7}" type="slidenum">
              <a:rPr lang="pt-BR" sz="1200" u="sng">
                <a:solidFill>
                  <a:srgbClr val="000000"/>
                </a:solidFill>
                <a:latin typeface="Times New Roman" pitchFamily="16" charset="0"/>
                <a:ea typeface="ＭＳ Ｐゴシック" pitchFamily="32" charset="-128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pt-BR" sz="1200" u="sng">
              <a:solidFill>
                <a:srgbClr val="000000"/>
              </a:solidFill>
              <a:latin typeface="Times New Roman" pitchFamily="16" charset="0"/>
              <a:ea typeface="ＭＳ Ｐゴシック" pitchFamily="32" charset="-128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D614E4F-1C18-4BB8-A905-1E8111B10FE5}" type="slidenum">
              <a:rPr lang="pt-BR" sz="1200" u="sng">
                <a:solidFill>
                  <a:srgbClr val="000000"/>
                </a:solidFill>
                <a:ea typeface="ＭＳ Ｐゴシック" pitchFamily="32" charset="-128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pt-BR" sz="1200" u="sng">
              <a:solidFill>
                <a:srgbClr val="000000"/>
              </a:solidFill>
              <a:ea typeface="ＭＳ Ｐゴシック" pitchFamily="32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281488" y="10155238"/>
            <a:ext cx="3275012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D2420A4-0AD1-4836-A3FF-5E57AB76B4F5}" type="slidenum">
              <a:rPr lang="pt-BR" sz="1200" u="sng">
                <a:solidFill>
                  <a:srgbClr val="000000"/>
                </a:solidFill>
                <a:ea typeface="ＭＳ Ｐゴシック" pitchFamily="32" charset="-128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pt-BR" sz="1200" u="sng">
              <a:solidFill>
                <a:srgbClr val="000000"/>
              </a:solidFill>
              <a:ea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8FEBBB-384F-4D53-9763-C70D043A19BD}" type="slidenum">
              <a:rPr lang="pt-BR"/>
              <a:pPr/>
              <a:t>9</a:t>
            </a:fld>
            <a:endParaRPr lang="pt-BR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09D319F7-AE32-4F51-BD06-01A2CDF2D1EF}" type="slidenum">
              <a:rPr lang="pt-BR" sz="1200">
                <a:solidFill>
                  <a:srgbClr val="000000"/>
                </a:solidFill>
                <a:latin typeface="Times New Roman" pitchFamily="16" charset="0"/>
                <a:ea typeface="ＭＳ Ｐゴシック" pitchFamily="32" charset="-128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pt-BR" sz="1200">
              <a:solidFill>
                <a:srgbClr val="000000"/>
              </a:solidFill>
              <a:latin typeface="Times New Roman" pitchFamily="16" charset="0"/>
              <a:ea typeface="ＭＳ Ｐゴシック" pitchFamily="32" charset="-128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281488" y="10155238"/>
            <a:ext cx="32718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9FD9445-076F-4FE6-ACF3-4B588DFA2334}" type="slidenum">
              <a:rPr lang="pt-BR" sz="1200" u="sng">
                <a:solidFill>
                  <a:srgbClr val="000000"/>
                </a:solidFill>
                <a:latin typeface="Times New Roman" pitchFamily="16" charset="0"/>
                <a:ea typeface="ＭＳ Ｐゴシック" pitchFamily="32" charset="-128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pt-BR" sz="1200" u="sng">
              <a:solidFill>
                <a:srgbClr val="000000"/>
              </a:solidFill>
              <a:latin typeface="Times New Roman" pitchFamily="16" charset="0"/>
              <a:ea typeface="ＭＳ Ｐゴシック" pitchFamily="32" charset="-128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C7253E-9ACE-420A-89EC-C98496146262}" type="slidenum">
              <a:rPr lang="pt-BR" sz="1200" u="sng">
                <a:solidFill>
                  <a:srgbClr val="000000"/>
                </a:solidFill>
                <a:ea typeface="ＭＳ Ｐゴシック" pitchFamily="32" charset="-128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pt-BR" sz="1200" u="sng">
              <a:solidFill>
                <a:srgbClr val="000000"/>
              </a:solidFill>
              <a:ea typeface="ＭＳ Ｐゴシック" pitchFamily="32" charset="-12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281488" y="10155238"/>
            <a:ext cx="3275012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B8C4D1B-6878-47D1-A4BD-14AEEEA8D44A}" type="slidenum">
              <a:rPr lang="pt-BR" sz="1200" u="sng">
                <a:solidFill>
                  <a:srgbClr val="000000"/>
                </a:solidFill>
                <a:ea typeface="ＭＳ Ｐゴシック" pitchFamily="32" charset="-128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pt-BR" sz="1200" u="sng">
              <a:solidFill>
                <a:srgbClr val="000000"/>
              </a:solidFill>
              <a:ea typeface="ＭＳ Ｐゴシック" pitchFamily="3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910289-61BA-459B-A2CF-FA8FBDF7AEA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98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E82C66-B8F4-42CB-A526-62B90D033E0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75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94563" y="301625"/>
            <a:ext cx="2263775" cy="61944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8925" cy="61944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37C73E-092C-4A5D-B414-4F14FE4B947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45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78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055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9810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4975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05388" y="1768475"/>
            <a:ext cx="4351337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730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128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435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224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831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79F99C-4D25-40A9-A654-6EF9FD68FAD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212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92198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370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89800" y="301625"/>
            <a:ext cx="2262188" cy="61864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4162" cy="61864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724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296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985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35645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4975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05388" y="1768475"/>
            <a:ext cx="4351337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579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439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467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70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5372E2-086A-41F0-BF55-4795135A38F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030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46072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93065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387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94563" y="301625"/>
            <a:ext cx="2263775" cy="61864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8925" cy="61864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909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251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638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36921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48162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03800" y="1768475"/>
            <a:ext cx="434975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604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722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4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49750" cy="472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05388" y="1768475"/>
            <a:ext cx="4351337" cy="472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0635EE-40ED-453D-85D2-94BB8EAA6EF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8555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468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077117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12769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327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92975" y="301625"/>
            <a:ext cx="2262188" cy="58372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7337" cy="58372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982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DF0FFD-E1FA-4935-AD4C-FBA02837D50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613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D26C3E-C2D6-4939-937B-BE5A416E97E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2555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A69C90-CF9C-49B0-8AF9-7D8B4742ADF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333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4975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05388" y="1768475"/>
            <a:ext cx="4351337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21ABCBE-8AD3-4952-AC5A-137EBDEF18A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094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2C3451-8B2A-4431-80F8-33347273980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73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AA6952-4596-4896-B8DF-11E7DC13FD8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2279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F6A549-BC19-4EF9-B186-98247C5830C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431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967571C-0B55-4B0B-9050-1584C1D5518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2525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EEE303-8C89-42C0-A3CF-2650E38CDEA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8276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371DDE-174F-42B2-BF96-6A6DED5196B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598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C87904-E3D0-4055-A243-73E45001DD3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31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94563" y="301625"/>
            <a:ext cx="2263775" cy="61864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8925" cy="61864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06626D-3992-4A70-9ED0-77FDE0A012B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6786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F053DB-1F11-41D8-A7E8-DA9654D03B9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6385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58D6CA-80D8-46DC-8251-80D1CDFDB50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00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867AAC-6D0D-49A5-8541-3526EAB707C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122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6888"/>
            <a:ext cx="4452937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8575" y="1766888"/>
            <a:ext cx="4452938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990195C-BAE0-4B0C-AC4C-353530F7644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84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DA58EE-F8D7-462F-B41E-DB86AE1AC07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2768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446C33-3DA2-450C-AAC5-578960865F9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546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460763-AA33-4A5B-87D0-39E4FDA568A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9686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F267A9-E992-4B85-A73A-0DE9392E394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9196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F3B76B-5EF9-4530-9DF0-4F26714E693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158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189153C-3FCC-475F-80DA-726E3F429BA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0009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1557DD-09E2-4BE0-915F-A22EAC34C78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8735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97738" y="300038"/>
            <a:ext cx="2263775" cy="583723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0038"/>
            <a:ext cx="6642100" cy="58372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0EB491-7467-4796-B35D-DBADEC9BBC7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1055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82D6237-6947-45B5-8E12-29DBE7F4D0FA}" type="datetime1">
              <a:rPr lang="pt-BR"/>
              <a:pPr/>
              <a:t>21/10/2015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F67895-2DB4-4A3D-ABEB-943EB1AE63F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7940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82D6237-6947-45B5-8E12-29DBE7F4D0FA}" type="datetime1">
              <a:rPr lang="pt-BR"/>
              <a:pPr/>
              <a:t>21/10/2015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A56AA1-AD70-44B2-AF54-BF34515520F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01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82D6237-6947-45B5-8E12-29DBE7F4D0FA}" type="datetime1">
              <a:rPr lang="pt-BR"/>
              <a:pPr/>
              <a:t>21/10/2015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EA298F-75CB-4834-985C-9AF7D85DDE9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0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E9666E-4041-4E54-9034-FD4F48C2DE4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3033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82D6237-6947-45B5-8E12-29DBE7F4D0FA}" type="datetime1">
              <a:rPr lang="pt-BR"/>
              <a:pPr/>
              <a:t>21/10/2015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ABED97-D6D8-4190-AA90-DDE72C5A7AC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7622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82D6237-6947-45B5-8E12-29DBE7F4D0FA}" type="datetime1">
              <a:rPr lang="pt-BR"/>
              <a:pPr/>
              <a:t>21/10/2015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3A46E3-2FBE-48E7-B99C-5B0D5A335C2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7087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82D6237-6947-45B5-8E12-29DBE7F4D0FA}" type="datetime1">
              <a:rPr lang="pt-BR"/>
              <a:pPr/>
              <a:t>21/10/2015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1D2090-CAC9-41DC-8D5D-ECBF1CB0BA0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390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82D6237-6947-45B5-8E12-29DBE7F4D0FA}" type="datetime1">
              <a:rPr lang="pt-BR"/>
              <a:pPr/>
              <a:t>21/10/2015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05DD0D-373F-4EB0-B808-25814F0742C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2100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82D6237-6947-45B5-8E12-29DBE7F4D0FA}" type="datetime1">
              <a:rPr lang="pt-BR"/>
              <a:pPr/>
              <a:t>21/10/2015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67BFAC-94D8-46ED-AA88-E67CF43E48B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8836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82D6237-6947-45B5-8E12-29DBE7F4D0FA}" type="datetime1">
              <a:rPr lang="pt-BR"/>
              <a:pPr/>
              <a:t>21/10/2015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FB761D-B824-4B3B-971E-21589142BFB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5958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82D6237-6947-45B5-8E12-29DBE7F4D0FA}" type="datetime1">
              <a:rPr lang="pt-BR"/>
              <a:pPr/>
              <a:t>21/10/2015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4D7E8C-26C5-4991-A52F-BF127BCF2AD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7218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58451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58451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82D6237-6947-45B5-8E12-29DBE7F4D0FA}" type="datetime1">
              <a:rPr lang="pt-BR"/>
              <a:pPr/>
              <a:t>21/10/2015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C795A1-18D2-4042-A138-C2490A0C521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6422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0F46E6-445F-47BB-A96E-C898CFE354C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6542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ED99A3-4FC5-4BAB-A7F4-5C355A25EA5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24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092174-259B-47C0-9FEA-F11B0D5A2D6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09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B5A9FA-A6EF-4EE6-B132-B9A3D64CC74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9776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48162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03800" y="1768475"/>
            <a:ext cx="434975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A021D7-A212-4DE7-BD34-1B58D1034D4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5317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B96B83-7255-4830-9E3A-81181EE334C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0266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09DB0C-2366-4E43-BD9C-30FA17D65E0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7986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AF2BF6-4044-433D-98AB-4A2D8EA6159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6967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1CD0C6-93A9-4ADF-9796-DAE58079B06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2162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561D82-CBF5-41DD-A26F-3C184E000FF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671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C87A91-C368-46F6-B7C6-BDC7CCDA7F6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2354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92975" y="301625"/>
            <a:ext cx="2262188" cy="58372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7337" cy="58372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3BEAB0-75BC-40D5-969B-553AFAA4E3B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31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47FA28D-3739-4959-884C-D73B4DD6483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13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5100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53487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8928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20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5A61DA83-847C-402E-A976-4B8C24B432CD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0338"/>
            <a:ext cx="100774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53487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0338"/>
            <a:ext cx="100774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5100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53487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0338"/>
            <a:ext cx="10079038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1925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50312" cy="43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0338"/>
            <a:ext cx="100774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5100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53487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83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09550" algn="r">
              <a:lnSpc>
                <a:spcPct val="95000"/>
              </a:lnSpc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FAD9F128-483E-4FEA-A32C-4520F2B62381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0038"/>
            <a:ext cx="90582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6888"/>
            <a:ext cx="9058275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03238" y="6884988"/>
            <a:ext cx="23447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46463" y="6884988"/>
            <a:ext cx="3190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4988"/>
            <a:ext cx="233521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73ECE945-25F6-4FF3-A96E-E9F90A96019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4473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fld id="{382D6237-6947-45B5-8E12-29DBE7F4D0FA}" type="datetime1">
              <a:rPr lang="pt-BR"/>
              <a:pPr/>
              <a:t>21/10/2015</a:t>
            </a:fld>
            <a:endParaRPr lang="pt-B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4473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fld id="{B3C96D10-6300-4BFC-8FE5-F2174A425C64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ts val="15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ts val="1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ts val="9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ts val="3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ts val="3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ts val="3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ts val="3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ts val="3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0338"/>
            <a:ext cx="10079038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1925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50312" cy="43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pt-B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pt-B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3642E965-6F78-46A9-BDB7-1A06775D6AFB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em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0" y="6480175"/>
            <a:ext cx="10080625" cy="1079500"/>
          </a:xfrm>
          <a:custGeom>
            <a:avLst/>
            <a:gdLst>
              <a:gd name="G0" fmla="+- 1 0 0"/>
              <a:gd name="G1" fmla="+- 1 0 0"/>
              <a:gd name="G2" fmla="+- 1 0 0"/>
              <a:gd name="G3" fmla="+- 8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*/ 1 7165 45696"/>
              <a:gd name="T0" fmla="*/ 0 w 10080625"/>
              <a:gd name="T1" fmla="*/ 0 h 1079500"/>
              <a:gd name="T2" fmla="*/ 1 w 10080625"/>
              <a:gd name="T3" fmla="*/ 0 h 1079500"/>
              <a:gd name="T4" fmla="*/ 1 w 10080625"/>
              <a:gd name="T5" fmla="*/ 1 h 1079500"/>
              <a:gd name="T6" fmla="*/ 0 w 10080625"/>
              <a:gd name="T7" fmla="*/ 1 h 1079500"/>
              <a:gd name="T8" fmla="*/ 1 w 10080625"/>
              <a:gd name="T9" fmla="*/ 0 h 1079500"/>
              <a:gd name="T10" fmla="*/ 1 w 10080625"/>
              <a:gd name="T11" fmla="*/ 8 h 1079500"/>
              <a:gd name="T12" fmla="*/ 0 w 10080625"/>
              <a:gd name="T13" fmla="*/ 1 h 1079500"/>
              <a:gd name="T14" fmla="*/ 8 w 10080625"/>
              <a:gd name="T15" fmla="*/ 1 h 1079500"/>
              <a:gd name="T16" fmla="*/ 0 w 10080625"/>
              <a:gd name="T17" fmla="*/ 0 h 1079500"/>
              <a:gd name="T18" fmla="*/ 1 w 10080625"/>
              <a:gd name="T19" fmla="*/ 0 h 1079500"/>
              <a:gd name="T20" fmla="*/ 1 w 10080625"/>
              <a:gd name="T21" fmla="*/ 1 h 1079500"/>
              <a:gd name="T22" fmla="*/ 0 w 10080625"/>
              <a:gd name="T23" fmla="*/ 1 h 1079500"/>
              <a:gd name="T24" fmla="*/ 0 w 10080625"/>
              <a:gd name="T25" fmla="*/ 0 h 1079500"/>
              <a:gd name="T26" fmla="*/ 10080625 w 10080625"/>
              <a:gd name="T27" fmla="*/ 1079500 h 1079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10080625" h="1079500" stroke="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close/>
              </a:path>
              <a:path w="10080625" h="1079500" fill="none">
                <a:moveTo>
                  <a:pt x="1" y="0"/>
                </a:moveTo>
                <a:lnTo>
                  <a:pt x="1" y="8"/>
                </a:lnTo>
                <a:moveTo>
                  <a:pt x="0" y="1"/>
                </a:moveTo>
                <a:lnTo>
                  <a:pt x="8" y="1"/>
                </a:lnTo>
              </a:path>
              <a:path w="10080625" h="1079500" fill="none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7199313" y="3670300"/>
            <a:ext cx="2663825" cy="288925"/>
          </a:xfrm>
          <a:custGeom>
            <a:avLst/>
            <a:gdLst>
              <a:gd name="G0" fmla="+- 7399 0 0"/>
              <a:gd name="G1" fmla="+- 1 0 0"/>
              <a:gd name="G2" fmla="+- 2 0 0"/>
              <a:gd name="G3" fmla="*/ 1 28289 30784"/>
              <a:gd name="T0" fmla="*/ 2663825 w 2663825"/>
              <a:gd name="T1" fmla="*/ 144463 h 288925"/>
              <a:gd name="T2" fmla="*/ 1331919 w 2663825"/>
              <a:gd name="T3" fmla="*/ 288925 h 288925"/>
              <a:gd name="T4" fmla="*/ 0 w 2663825"/>
              <a:gd name="T5" fmla="*/ 144463 h 288925"/>
              <a:gd name="T6" fmla="*/ 1331919 w 2663825"/>
              <a:gd name="T7" fmla="*/ 0 h 288925"/>
              <a:gd name="T8" fmla="*/ 0 w 2663825"/>
              <a:gd name="T9" fmla="*/ 0 h 288925"/>
              <a:gd name="T10" fmla="*/ 2663825 w 2663825"/>
              <a:gd name="T11" fmla="*/ 288925 h 288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663825" h="288925">
                <a:moveTo>
                  <a:pt x="0" y="0"/>
                </a:moveTo>
                <a:lnTo>
                  <a:pt x="7399" y="0"/>
                </a:lnTo>
                <a:lnTo>
                  <a:pt x="7399" y="803"/>
                </a:lnTo>
                <a:lnTo>
                  <a:pt x="0" y="803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>
                <a:solidFill>
                  <a:srgbClr val="FFFFFF"/>
                </a:solidFill>
              </a:rPr>
              <a:t>Outubro  de 2015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116013"/>
            <a:ext cx="100806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buClrTx/>
              <a:buFontTx/>
              <a:buNone/>
            </a:pPr>
            <a:endParaRPr lang="pt-BR" sz="3600" b="1"/>
          </a:p>
          <a:p>
            <a:pPr>
              <a:buClrTx/>
              <a:buFontTx/>
              <a:buNone/>
            </a:pPr>
            <a:endParaRPr lang="pt-BR" sz="3600" b="1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1152525"/>
            <a:ext cx="1008062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44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SITUAÇÃO DO PROGRAMA BOLSA FAMÍLIA – PBF NA BAHIA: Condicionalidades de Saúde</a:t>
            </a:r>
          </a:p>
          <a:p>
            <a:pPr algn="ctr">
              <a:buClrTx/>
              <a:buFontTx/>
              <a:buNone/>
            </a:pPr>
            <a:r>
              <a:rPr lang="pt-BR" sz="48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2015</a:t>
            </a:r>
          </a:p>
          <a:p>
            <a:pPr algn="ctr">
              <a:buClrTx/>
              <a:buFontTx/>
              <a:buNone/>
            </a:pPr>
            <a:endParaRPr lang="pt-BR" sz="4800" b="1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6525" y="-411163"/>
            <a:ext cx="2300288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36525" y="-411163"/>
            <a:ext cx="2300288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1875"/>
            <a:ext cx="100806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8438" y="1892300"/>
            <a:ext cx="9882187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4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4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4100" b="1" i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4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4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4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4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4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3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3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25"/>
            <a:ext cx="101250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100806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400" b="1">
                <a:solidFill>
                  <a:srgbClr val="000000"/>
                </a:solidFill>
              </a:rPr>
              <a:t>A Bahia dispõe de 79 Municípios (18,94%) com percentual de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400" b="1">
                <a:solidFill>
                  <a:srgbClr val="000000"/>
                </a:solidFill>
              </a:rPr>
              <a:t>acompanhamento das condicionalidades de saúde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400" b="1">
                <a:solidFill>
                  <a:srgbClr val="000000"/>
                </a:solidFill>
              </a:rPr>
              <a:t>&lt;  74,5% (meta estadual SISPACTO 2014)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08088"/>
            <a:ext cx="9231312" cy="635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100806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400" b="1">
                <a:solidFill>
                  <a:srgbClr val="000000"/>
                </a:solidFill>
              </a:rPr>
              <a:t>A Bahia dispõe de 79 Municípios (18,94%) com percentual de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400" b="1">
                <a:solidFill>
                  <a:srgbClr val="000000"/>
                </a:solidFill>
              </a:rPr>
              <a:t>acompanhamento das condicionalidades de saúde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400" b="1">
                <a:solidFill>
                  <a:srgbClr val="000000"/>
                </a:solidFill>
              </a:rPr>
              <a:t>&lt;  74,5% (meta estadual SISPACTO 2014)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3963"/>
            <a:ext cx="9161463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65275"/>
            <a:ext cx="91440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100806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400" b="1">
                <a:solidFill>
                  <a:srgbClr val="000000"/>
                </a:solidFill>
              </a:rPr>
              <a:t>A Bahia dispõe de 79 Municípios (18,94%) com percentual de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400" b="1">
                <a:solidFill>
                  <a:srgbClr val="000000"/>
                </a:solidFill>
              </a:rPr>
              <a:t>acompanhamento das condicionalidades de saúde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400" b="1">
                <a:solidFill>
                  <a:srgbClr val="000000"/>
                </a:solidFill>
              </a:rPr>
              <a:t>&lt;  74,5% (meta estadual SISPACTO 2014)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36713"/>
            <a:ext cx="9001125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8999538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100806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400" b="1">
                <a:solidFill>
                  <a:srgbClr val="000000"/>
                </a:solidFill>
              </a:rPr>
              <a:t>A Bahia dispõe de 79 Municípios (18,94%) com percentual de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400" b="1">
                <a:solidFill>
                  <a:srgbClr val="000000"/>
                </a:solidFill>
              </a:rPr>
              <a:t>acompanhamento das condicionalidades de saúde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400" b="1">
                <a:solidFill>
                  <a:srgbClr val="000000"/>
                </a:solidFill>
              </a:rPr>
              <a:t>&lt;  74,5% (meta estadual SISPACTO 2014)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93838"/>
            <a:ext cx="9001125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54275"/>
            <a:ext cx="90011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"/>
          <p:cNvGrpSpPr>
            <a:grpSpLocks/>
          </p:cNvGrpSpPr>
          <p:nvPr/>
        </p:nvGrpSpPr>
        <p:grpSpPr bwMode="auto">
          <a:xfrm>
            <a:off x="231775" y="2217738"/>
            <a:ext cx="9647238" cy="3613150"/>
            <a:chOff x="146" y="1397"/>
            <a:chExt cx="6077" cy="2276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" y="1397"/>
              <a:ext cx="6077" cy="2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160" y="1414"/>
              <a:ext cx="6050" cy="2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  <a:tab pos="9434513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  <a:tab pos="9434513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  <a:tab pos="9434513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  <a:tab pos="9434513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  <a:tab pos="9434513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  <a:tab pos="9434513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  <a:tab pos="9434513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  <a:tab pos="9434513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  <a:tab pos="9434513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>
                  <a:solidFill>
                    <a:srgbClr val="000000"/>
                  </a:solidFill>
                </a:rPr>
                <a:t> </a:t>
              </a:r>
              <a:r>
                <a:rPr lang="pt-BR" sz="2400">
                  <a:solidFill>
                    <a:srgbClr val="000000"/>
                  </a:solidFill>
                </a:rPr>
                <a:t>Atualiza o patamar de corte para avaliação do desempenho dos municípios e recebimento do IGD. </a:t>
              </a:r>
            </a:p>
            <a:p>
              <a:pPr>
                <a:buClrTx/>
                <a:buFontTx/>
                <a:buNone/>
              </a:pPr>
              <a:endParaRPr lang="pt-BR" sz="2400">
                <a:solidFill>
                  <a:srgbClr val="000000"/>
                </a:solidFill>
              </a:endParaRPr>
            </a:p>
            <a:p>
              <a:pPr>
                <a:buClrTx/>
                <a:buFontTx/>
                <a:buNone/>
              </a:pPr>
              <a:r>
                <a:rPr lang="pt-BR" sz="2400">
                  <a:solidFill>
                    <a:srgbClr val="0000CC"/>
                  </a:solidFill>
                </a:rPr>
                <a:t>Até janeiro/2016, ainda vigorará o patamar de 20% </a:t>
              </a:r>
              <a:r>
                <a:rPr lang="pt-BR" sz="2400">
                  <a:solidFill>
                    <a:srgbClr val="000000"/>
                  </a:solidFill>
                </a:rPr>
                <a:t>no acompanhamento das condicionalidades de saúde para recebimento do IGD.</a:t>
              </a:r>
            </a:p>
            <a:p>
              <a:pPr>
                <a:buClrTx/>
                <a:buFontTx/>
                <a:buNone/>
              </a:pPr>
              <a:endParaRPr lang="pt-BR" sz="2400">
                <a:solidFill>
                  <a:srgbClr val="000000"/>
                </a:solidFill>
              </a:endParaRPr>
            </a:p>
            <a:p>
              <a:pPr>
                <a:buClrTx/>
                <a:buFontTx/>
                <a:buNone/>
              </a:pPr>
              <a:r>
                <a:rPr lang="pt-BR" sz="2400">
                  <a:solidFill>
                    <a:srgbClr val="0000CC"/>
                  </a:solidFill>
                </a:rPr>
                <a:t>A partir do mês de janeiro de 2016, passará a valer o patamar de 30% </a:t>
              </a:r>
              <a:r>
                <a:rPr lang="pt-BR" sz="2400">
                  <a:solidFill>
                    <a:srgbClr val="000000"/>
                  </a:solidFill>
                </a:rPr>
                <a:t>no acompanhamento das condicionalidades de saúde. </a:t>
              </a:r>
              <a:r>
                <a:rPr lang="pt-BR"/>
                <a:t>u estado.</a:t>
              </a:r>
            </a:p>
          </p:txBody>
        </p:sp>
      </p:grp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82563" y="350838"/>
            <a:ext cx="9715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pt-BR" sz="24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pt-BR" sz="2400" b="1">
                <a:solidFill>
                  <a:srgbClr val="000000"/>
                </a:solidFill>
              </a:rPr>
              <a:t>Portaria MDS/GM nº 81, de 25/08/2015, que trata do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pt-BR" sz="2400" b="1">
                <a:solidFill>
                  <a:srgbClr val="000000"/>
                </a:solidFill>
              </a:rPr>
              <a:t>Índice de Gestão Descentralizada - IGD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"/>
          <p:cNvSpPr>
            <a:spLocks noChangeArrowheads="1"/>
          </p:cNvSpPr>
          <p:nvPr/>
        </p:nvSpPr>
        <p:spPr bwMode="auto">
          <a:xfrm>
            <a:off x="2305050" y="-720725"/>
            <a:ext cx="6335713" cy="4454525"/>
          </a:xfrm>
          <a:custGeom>
            <a:avLst/>
            <a:gdLst>
              <a:gd name="G0" fmla="+- 17599 0 0"/>
              <a:gd name="G1" fmla="+- 1 0 0"/>
              <a:gd name="G2" fmla="+- 2 0 0"/>
              <a:gd name="G3" fmla="*/ 1 28289 30784"/>
              <a:gd name="T0" fmla="*/ 6373892 w 6335713"/>
              <a:gd name="T1" fmla="*/ 2170261 h 4397375"/>
              <a:gd name="T2" fmla="*/ 3186948 w 6335713"/>
              <a:gd name="T3" fmla="*/ 4340511 h 4397375"/>
              <a:gd name="T4" fmla="*/ 0 w 6335713"/>
              <a:gd name="T5" fmla="*/ 2170261 h 4397375"/>
              <a:gd name="T6" fmla="*/ 3186948 w 6335713"/>
              <a:gd name="T7" fmla="*/ 0 h 4397375"/>
              <a:gd name="T8" fmla="*/ 0 w 6335713"/>
              <a:gd name="T9" fmla="*/ 0 h 4397375"/>
              <a:gd name="T10" fmla="*/ 6335713 w 6335713"/>
              <a:gd name="T11" fmla="*/ 4397375 h 4397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6335713" h="4397375">
                <a:moveTo>
                  <a:pt x="0" y="0"/>
                </a:moveTo>
                <a:lnTo>
                  <a:pt x="17599" y="0"/>
                </a:lnTo>
                <a:lnTo>
                  <a:pt x="17599" y="12215"/>
                </a:lnTo>
                <a:lnTo>
                  <a:pt x="0" y="1221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 b="1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 b="1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 b="1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 b="1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 b="1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400" b="1">
              <a:solidFill>
                <a:srgbClr val="000000"/>
              </a:solidFill>
            </a:endParaRPr>
          </a:p>
          <a:p>
            <a:pPr hangingPunct="1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400" b="1">
              <a:solidFill>
                <a:srgbClr val="000000"/>
              </a:solidFill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270250" y="153988"/>
            <a:ext cx="2533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sz="3200" b="1">
                <a:solidFill>
                  <a:srgbClr val="000000"/>
                </a:solidFill>
              </a:rPr>
              <a:t>OBRIGADA!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900"/>
            <a:ext cx="10080625" cy="777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7950" y="36513"/>
            <a:ext cx="8640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0000"/>
                </a:solidFill>
              </a:rPr>
              <a:t>Área Técnica de Alimentação e Nutrição – ATAN/CPT/DGC/SAIS/SESAB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0000"/>
                </a:solidFill>
              </a:rPr>
              <a:t>E-mail: </a:t>
            </a:r>
            <a:r>
              <a:rPr lang="pt-BR" sz="1600" b="1">
                <a:solidFill>
                  <a:srgbClr val="FFFFFF"/>
                </a:solidFill>
              </a:rPr>
              <a:t>atansesab@gmail.com </a:t>
            </a:r>
            <a:r>
              <a:rPr lang="pt-BR" sz="1600" b="1">
                <a:solidFill>
                  <a:srgbClr val="000000"/>
                </a:solidFill>
              </a:rPr>
              <a:t>   Telefones: (71) 3115-8421 / 4203 / 4382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07950" y="682625"/>
            <a:ext cx="8640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0000"/>
                </a:solidFill>
              </a:rPr>
              <a:t>Núcleo de Informação em Saúde – NIS/DGC/SAIS/SESAB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0000"/>
                </a:solidFill>
              </a:rPr>
              <a:t>E-mail: </a:t>
            </a:r>
            <a:r>
              <a:rPr lang="pt-BR" sz="1600" b="1">
                <a:solidFill>
                  <a:srgbClr val="FFFFFF"/>
                </a:solidFill>
              </a:rPr>
              <a:t>nisdgc.ba@gmail.com</a:t>
            </a:r>
            <a:r>
              <a:rPr lang="pt-BR" sz="1600" b="1">
                <a:solidFill>
                  <a:srgbClr val="000000"/>
                </a:solidFill>
              </a:rPr>
              <a:t>  Telefones: (71) 3115-4216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07950" y="1330325"/>
            <a:ext cx="86407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0000"/>
                </a:solidFill>
              </a:rPr>
              <a:t>Diretoria de Atenção Básica – SESAB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0000"/>
                </a:solidFill>
              </a:rPr>
              <a:t>E-mail: </a:t>
            </a:r>
            <a:r>
              <a:rPr lang="pt-BR" sz="1600" b="1">
                <a:solidFill>
                  <a:srgbClr val="FFFFFF"/>
                </a:solidFill>
              </a:rPr>
              <a:t>aguine-maria@hotmail.com</a:t>
            </a:r>
            <a:r>
              <a:rPr lang="pt-BR" sz="1600" b="1">
                <a:solidFill>
                  <a:srgbClr val="000000"/>
                </a:solidFill>
              </a:rPr>
              <a:t>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0000"/>
                </a:solidFill>
              </a:rPr>
              <a:t>E-mail: </a:t>
            </a:r>
            <a:r>
              <a:rPr lang="pt-BR" sz="1600" b="1">
                <a:solidFill>
                  <a:srgbClr val="FFFFFF"/>
                </a:solidFill>
              </a:rPr>
              <a:t>macroextremosul@gmail.com</a:t>
            </a:r>
            <a:r>
              <a:rPr lang="pt-BR" sz="1600" b="1">
                <a:solidFill>
                  <a:srgbClr val="000000"/>
                </a:solidFill>
              </a:rPr>
              <a:t>   Telefones: (71) 3115-9649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1438" y="2268538"/>
            <a:ext cx="986472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sz="1600" b="1">
                <a:solidFill>
                  <a:srgbClr val="000000"/>
                </a:solidFill>
              </a:rPr>
              <a:t>Coordenação-Geral da Política de Alimentação e Nutrição </a:t>
            </a:r>
            <a:r>
              <a:rPr lang="pt-BR" sz="1600" b="1">
                <a:solidFill>
                  <a:srgbClr val="000000"/>
                </a:solidFill>
              </a:rPr>
              <a:t>– </a:t>
            </a:r>
            <a:r>
              <a:rPr lang="en-GB" sz="1600" b="1">
                <a:solidFill>
                  <a:srgbClr val="000000"/>
                </a:solidFill>
              </a:rPr>
              <a:t>CGPAN/DAB/SAS/MS</a:t>
            </a:r>
            <a:br>
              <a:rPr lang="en-GB" sz="1600" b="1">
                <a:solidFill>
                  <a:srgbClr val="000000"/>
                </a:solidFill>
              </a:rPr>
            </a:br>
            <a:r>
              <a:rPr lang="en-GB" sz="1600" b="1">
                <a:solidFill>
                  <a:srgbClr val="000000"/>
                </a:solidFill>
              </a:rPr>
              <a:t>E-mail: </a:t>
            </a:r>
            <a:r>
              <a:rPr lang="pt-BR" sz="1600" b="1">
                <a:solidFill>
                  <a:srgbClr val="CCCCCC"/>
                </a:solidFill>
              </a:rPr>
              <a:t>bfasaude@saude.gov.br</a:t>
            </a:r>
            <a:r>
              <a:rPr lang="en-GB" sz="1600" b="1">
                <a:solidFill>
                  <a:srgbClr val="CCCCCC"/>
                </a:solidFill>
              </a:rPr>
              <a:t> 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sz="1600" b="1">
                <a:solidFill>
                  <a:srgbClr val="000000"/>
                </a:solidFill>
              </a:rPr>
              <a:t>Telefones: (61) 3315-9033 (PBF na Saúde) / (61) 3315-9015 (Sistema do PBF na Saúde). 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480175" y="5697538"/>
            <a:ext cx="30241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sz="3600" b="1">
                <a:solidFill>
                  <a:srgbClr val="000000"/>
                </a:solidFill>
              </a:rPr>
              <a:t>OBRIGADA!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120650"/>
            <a:ext cx="2303463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20725"/>
            <a:ext cx="8891588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9788" y="47625"/>
            <a:ext cx="95281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800" b="1">
                <a:solidFill>
                  <a:srgbClr val="000000"/>
                </a:solidFill>
              </a:rPr>
              <a:t>Programa Bolsa Família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9214C4A8-E2D8-4422-A5DF-C4DBE201605B}" type="slidenum">
              <a:rPr lang="pt-BR" sz="1400">
                <a:solidFill>
                  <a:srgbClr val="000000"/>
                </a:solidFill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pt-BR" sz="14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6875" y="708025"/>
            <a:ext cx="5286375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>
            <a:spAutoFit/>
          </a:bodyPr>
          <a:lstStyle/>
          <a:p>
            <a:pPr algn="just">
              <a:spcAft>
                <a:spcPts val="66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>
                <a:solidFill>
                  <a:srgbClr val="000000"/>
                </a:solidFill>
                <a:ea typeface="ＭＳ Ｐゴシック" pitchFamily="32" charset="-128"/>
              </a:rPr>
              <a:t>As </a:t>
            </a:r>
            <a:r>
              <a:rPr lang="pt-BR" sz="2400" b="1">
                <a:solidFill>
                  <a:srgbClr val="000000"/>
                </a:solidFill>
                <a:ea typeface="ＭＳ Ｐゴシック" pitchFamily="32" charset="-128"/>
              </a:rPr>
              <a:t>Condicionalidades </a:t>
            </a:r>
            <a:r>
              <a:rPr lang="pt-BR" sz="2400">
                <a:solidFill>
                  <a:srgbClr val="000000"/>
                </a:solidFill>
                <a:ea typeface="ＭＳ Ｐゴシック" pitchFamily="32" charset="-128"/>
              </a:rPr>
              <a:t>são os </a:t>
            </a:r>
            <a:r>
              <a:rPr lang="pt-BR" sz="2400" b="1">
                <a:solidFill>
                  <a:srgbClr val="000000"/>
                </a:solidFill>
                <a:ea typeface="ＭＳ Ｐゴシック" pitchFamily="32" charset="-128"/>
              </a:rPr>
              <a:t>compromissos </a:t>
            </a:r>
            <a:r>
              <a:rPr lang="pt-BR" sz="2400">
                <a:solidFill>
                  <a:srgbClr val="000000"/>
                </a:solidFill>
                <a:ea typeface="ＭＳ Ｐゴシック" pitchFamily="32" charset="-128"/>
              </a:rPr>
              <a:t>assumidos tanto pelas famílias beneficiárias do Bolsa Família quanto pelo poder público para </a:t>
            </a:r>
            <a:r>
              <a:rPr lang="pt-BR" sz="2400" b="1">
                <a:solidFill>
                  <a:srgbClr val="000000"/>
                </a:solidFill>
                <a:ea typeface="ＭＳ Ｐゴシック" pitchFamily="32" charset="-128"/>
              </a:rPr>
              <a:t>ampliar </a:t>
            </a:r>
            <a:r>
              <a:rPr lang="pt-BR" sz="2400">
                <a:solidFill>
                  <a:srgbClr val="000000"/>
                </a:solidFill>
                <a:ea typeface="ＭＳ Ｐゴシック" pitchFamily="32" charset="-128"/>
              </a:rPr>
              <a:t>o </a:t>
            </a:r>
            <a:r>
              <a:rPr lang="pt-BR" sz="2400" b="1">
                <a:solidFill>
                  <a:srgbClr val="000000"/>
                </a:solidFill>
                <a:ea typeface="ＭＳ Ｐゴシック" pitchFamily="32" charset="-128"/>
              </a:rPr>
              <a:t>acesso </a:t>
            </a:r>
            <a:r>
              <a:rPr lang="pt-BR" sz="2400">
                <a:solidFill>
                  <a:srgbClr val="000000"/>
                </a:solidFill>
                <a:ea typeface="ＭＳ Ｐゴシック" pitchFamily="32" charset="-128"/>
              </a:rPr>
              <a:t>dessas famílias a seus </a:t>
            </a:r>
            <a:r>
              <a:rPr lang="pt-BR" sz="2400" b="1">
                <a:solidFill>
                  <a:srgbClr val="000000"/>
                </a:solidFill>
                <a:ea typeface="ＭＳ Ｐゴシック" pitchFamily="32" charset="-128"/>
              </a:rPr>
              <a:t>direitos </a:t>
            </a:r>
            <a:r>
              <a:rPr lang="pt-BR" sz="2400">
                <a:solidFill>
                  <a:srgbClr val="000000"/>
                </a:solidFill>
                <a:ea typeface="ＭＳ Ｐゴシック" pitchFamily="32" charset="-128"/>
              </a:rPr>
              <a:t>sociais básicos.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565150"/>
            <a:ext cx="390842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429000"/>
            <a:ext cx="8723313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556250" y="6216650"/>
            <a:ext cx="432593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1500" b="1">
                <a:solidFill>
                  <a:srgbClr val="22228B"/>
                </a:solidFill>
                <a:cs typeface="Arial" charset="0"/>
              </a:rPr>
              <a:t>Portaria n.º 2.509 de 18 de novembro de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6525" y="-411163"/>
            <a:ext cx="2300288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36538" y="473075"/>
            <a:ext cx="95265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600" b="1">
                <a:solidFill>
                  <a:srgbClr val="000000"/>
                </a:solidFill>
                <a:cs typeface="Arial" charset="0"/>
              </a:rPr>
              <a:t>Compromisso do SUS na Redução da Pobreza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088"/>
            <a:ext cx="100806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19213"/>
            <a:ext cx="13398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612900" y="1422400"/>
            <a:ext cx="45069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>
                <a:solidFill>
                  <a:srgbClr val="0D0D0D"/>
                </a:solidFill>
              </a:rPr>
              <a:t>ATENÇÃO BÁSICA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b="1">
              <a:solidFill>
                <a:srgbClr val="0D0D0D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>
                <a:solidFill>
                  <a:srgbClr val="0D0D0D"/>
                </a:solidFill>
              </a:rPr>
              <a:t>Principal </a:t>
            </a:r>
            <a:r>
              <a:rPr lang="pt-BR" sz="2000" b="1">
                <a:solidFill>
                  <a:srgbClr val="0D0D0D"/>
                </a:solidFill>
              </a:rPr>
              <a:t>porta de entrada </a:t>
            </a:r>
            <a:r>
              <a:rPr lang="pt-BR" sz="2000">
                <a:solidFill>
                  <a:srgbClr val="0D0D0D"/>
                </a:solidFill>
              </a:rPr>
              <a:t>e centro de  comunicação com toda a RAS. </a:t>
            </a: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7577138" y="1311275"/>
            <a:ext cx="2552700" cy="1022350"/>
            <a:chOff x="4773" y="826"/>
            <a:chExt cx="1608" cy="644"/>
          </a:xfrm>
        </p:grpSpPr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" y="826"/>
              <a:ext cx="1608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4812" y="896"/>
              <a:ext cx="1533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0800" tIns="50400" rIns="100800" bIns="50400">
              <a:spAutoFit/>
            </a:bodyPr>
            <a:lstStyle>
              <a:lvl1pPr>
                <a:tabLst>
                  <a:tab pos="284163" algn="l"/>
                  <a:tab pos="731838" algn="l"/>
                  <a:tab pos="1181100" algn="l"/>
                  <a:tab pos="1630363" algn="l"/>
                  <a:tab pos="2079625" algn="l"/>
                  <a:tab pos="2528888" algn="l"/>
                  <a:tab pos="2978150" algn="l"/>
                  <a:tab pos="3427413" algn="l"/>
                  <a:tab pos="3876675" algn="l"/>
                  <a:tab pos="4325938" algn="l"/>
                  <a:tab pos="4775200" algn="l"/>
                  <a:tab pos="5224463" algn="l"/>
                  <a:tab pos="5673725" algn="l"/>
                  <a:tab pos="6122988" algn="l"/>
                  <a:tab pos="6572250" algn="l"/>
                  <a:tab pos="7021513" algn="l"/>
                  <a:tab pos="7470775" algn="l"/>
                  <a:tab pos="7920038" algn="l"/>
                  <a:tab pos="8369300" algn="l"/>
                  <a:tab pos="8818563" algn="l"/>
                  <a:tab pos="9267825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1pPr>
              <a:lvl2pPr marL="284163" indent="-276225">
                <a:tabLst>
                  <a:tab pos="284163" algn="l"/>
                  <a:tab pos="731838" algn="l"/>
                  <a:tab pos="1181100" algn="l"/>
                  <a:tab pos="1630363" algn="l"/>
                  <a:tab pos="2079625" algn="l"/>
                  <a:tab pos="2528888" algn="l"/>
                  <a:tab pos="2978150" algn="l"/>
                  <a:tab pos="3427413" algn="l"/>
                  <a:tab pos="3876675" algn="l"/>
                  <a:tab pos="4325938" algn="l"/>
                  <a:tab pos="4775200" algn="l"/>
                  <a:tab pos="5224463" algn="l"/>
                  <a:tab pos="5673725" algn="l"/>
                  <a:tab pos="6122988" algn="l"/>
                  <a:tab pos="6572250" algn="l"/>
                  <a:tab pos="7021513" algn="l"/>
                  <a:tab pos="7470775" algn="l"/>
                  <a:tab pos="7920038" algn="l"/>
                  <a:tab pos="8369300" algn="l"/>
                  <a:tab pos="8818563" algn="l"/>
                  <a:tab pos="9267825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284163" algn="l"/>
                  <a:tab pos="731838" algn="l"/>
                  <a:tab pos="1181100" algn="l"/>
                  <a:tab pos="1630363" algn="l"/>
                  <a:tab pos="2079625" algn="l"/>
                  <a:tab pos="2528888" algn="l"/>
                  <a:tab pos="2978150" algn="l"/>
                  <a:tab pos="3427413" algn="l"/>
                  <a:tab pos="3876675" algn="l"/>
                  <a:tab pos="4325938" algn="l"/>
                  <a:tab pos="4775200" algn="l"/>
                  <a:tab pos="5224463" algn="l"/>
                  <a:tab pos="5673725" algn="l"/>
                  <a:tab pos="6122988" algn="l"/>
                  <a:tab pos="6572250" algn="l"/>
                  <a:tab pos="7021513" algn="l"/>
                  <a:tab pos="7470775" algn="l"/>
                  <a:tab pos="7920038" algn="l"/>
                  <a:tab pos="8369300" algn="l"/>
                  <a:tab pos="8818563" algn="l"/>
                  <a:tab pos="9267825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284163" algn="l"/>
                  <a:tab pos="731838" algn="l"/>
                  <a:tab pos="1181100" algn="l"/>
                  <a:tab pos="1630363" algn="l"/>
                  <a:tab pos="2079625" algn="l"/>
                  <a:tab pos="2528888" algn="l"/>
                  <a:tab pos="2978150" algn="l"/>
                  <a:tab pos="3427413" algn="l"/>
                  <a:tab pos="3876675" algn="l"/>
                  <a:tab pos="4325938" algn="l"/>
                  <a:tab pos="4775200" algn="l"/>
                  <a:tab pos="5224463" algn="l"/>
                  <a:tab pos="5673725" algn="l"/>
                  <a:tab pos="6122988" algn="l"/>
                  <a:tab pos="6572250" algn="l"/>
                  <a:tab pos="7021513" algn="l"/>
                  <a:tab pos="7470775" algn="l"/>
                  <a:tab pos="7920038" algn="l"/>
                  <a:tab pos="8369300" algn="l"/>
                  <a:tab pos="8818563" algn="l"/>
                  <a:tab pos="9267825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284163" algn="l"/>
                  <a:tab pos="731838" algn="l"/>
                  <a:tab pos="1181100" algn="l"/>
                  <a:tab pos="1630363" algn="l"/>
                  <a:tab pos="2079625" algn="l"/>
                  <a:tab pos="2528888" algn="l"/>
                  <a:tab pos="2978150" algn="l"/>
                  <a:tab pos="3427413" algn="l"/>
                  <a:tab pos="3876675" algn="l"/>
                  <a:tab pos="4325938" algn="l"/>
                  <a:tab pos="4775200" algn="l"/>
                  <a:tab pos="5224463" algn="l"/>
                  <a:tab pos="5673725" algn="l"/>
                  <a:tab pos="6122988" algn="l"/>
                  <a:tab pos="6572250" algn="l"/>
                  <a:tab pos="7021513" algn="l"/>
                  <a:tab pos="7470775" algn="l"/>
                  <a:tab pos="7920038" algn="l"/>
                  <a:tab pos="8369300" algn="l"/>
                  <a:tab pos="8818563" algn="l"/>
                  <a:tab pos="9267825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284163" algn="l"/>
                  <a:tab pos="731838" algn="l"/>
                  <a:tab pos="1181100" algn="l"/>
                  <a:tab pos="1630363" algn="l"/>
                  <a:tab pos="2079625" algn="l"/>
                  <a:tab pos="2528888" algn="l"/>
                  <a:tab pos="2978150" algn="l"/>
                  <a:tab pos="3427413" algn="l"/>
                  <a:tab pos="3876675" algn="l"/>
                  <a:tab pos="4325938" algn="l"/>
                  <a:tab pos="4775200" algn="l"/>
                  <a:tab pos="5224463" algn="l"/>
                  <a:tab pos="5673725" algn="l"/>
                  <a:tab pos="6122988" algn="l"/>
                  <a:tab pos="6572250" algn="l"/>
                  <a:tab pos="7021513" algn="l"/>
                  <a:tab pos="7470775" algn="l"/>
                  <a:tab pos="7920038" algn="l"/>
                  <a:tab pos="8369300" algn="l"/>
                  <a:tab pos="8818563" algn="l"/>
                  <a:tab pos="9267825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284163" algn="l"/>
                  <a:tab pos="731838" algn="l"/>
                  <a:tab pos="1181100" algn="l"/>
                  <a:tab pos="1630363" algn="l"/>
                  <a:tab pos="2079625" algn="l"/>
                  <a:tab pos="2528888" algn="l"/>
                  <a:tab pos="2978150" algn="l"/>
                  <a:tab pos="3427413" algn="l"/>
                  <a:tab pos="3876675" algn="l"/>
                  <a:tab pos="4325938" algn="l"/>
                  <a:tab pos="4775200" algn="l"/>
                  <a:tab pos="5224463" algn="l"/>
                  <a:tab pos="5673725" algn="l"/>
                  <a:tab pos="6122988" algn="l"/>
                  <a:tab pos="6572250" algn="l"/>
                  <a:tab pos="7021513" algn="l"/>
                  <a:tab pos="7470775" algn="l"/>
                  <a:tab pos="7920038" algn="l"/>
                  <a:tab pos="8369300" algn="l"/>
                  <a:tab pos="8818563" algn="l"/>
                  <a:tab pos="9267825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284163" algn="l"/>
                  <a:tab pos="731838" algn="l"/>
                  <a:tab pos="1181100" algn="l"/>
                  <a:tab pos="1630363" algn="l"/>
                  <a:tab pos="2079625" algn="l"/>
                  <a:tab pos="2528888" algn="l"/>
                  <a:tab pos="2978150" algn="l"/>
                  <a:tab pos="3427413" algn="l"/>
                  <a:tab pos="3876675" algn="l"/>
                  <a:tab pos="4325938" algn="l"/>
                  <a:tab pos="4775200" algn="l"/>
                  <a:tab pos="5224463" algn="l"/>
                  <a:tab pos="5673725" algn="l"/>
                  <a:tab pos="6122988" algn="l"/>
                  <a:tab pos="6572250" algn="l"/>
                  <a:tab pos="7021513" algn="l"/>
                  <a:tab pos="7470775" algn="l"/>
                  <a:tab pos="7920038" algn="l"/>
                  <a:tab pos="8369300" algn="l"/>
                  <a:tab pos="8818563" algn="l"/>
                  <a:tab pos="9267825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284163" algn="l"/>
                  <a:tab pos="731838" algn="l"/>
                  <a:tab pos="1181100" algn="l"/>
                  <a:tab pos="1630363" algn="l"/>
                  <a:tab pos="2079625" algn="l"/>
                  <a:tab pos="2528888" algn="l"/>
                  <a:tab pos="2978150" algn="l"/>
                  <a:tab pos="3427413" algn="l"/>
                  <a:tab pos="3876675" algn="l"/>
                  <a:tab pos="4325938" algn="l"/>
                  <a:tab pos="4775200" algn="l"/>
                  <a:tab pos="5224463" algn="l"/>
                  <a:tab pos="5673725" algn="l"/>
                  <a:tab pos="6122988" algn="l"/>
                  <a:tab pos="6572250" algn="l"/>
                  <a:tab pos="7021513" algn="l"/>
                  <a:tab pos="7470775" algn="l"/>
                  <a:tab pos="7920038" algn="l"/>
                  <a:tab pos="8369300" algn="l"/>
                  <a:tab pos="8818563" algn="l"/>
                  <a:tab pos="9267825" algn="l"/>
                </a:tabLst>
                <a:defRPr>
                  <a:solidFill>
                    <a:srgbClr val="FFFFFF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lvl="1" algn="ctr">
                <a:buClrTx/>
                <a:buFontTx/>
                <a:buNone/>
              </a:pPr>
              <a:r>
                <a:rPr lang="pt-BR" sz="2600" b="1"/>
                <a:t>Garantia do ACESSO</a:t>
              </a:r>
            </a:p>
          </p:txBody>
        </p:sp>
      </p:grp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332288" y="6665913"/>
            <a:ext cx="2992437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6683375" y="1565275"/>
            <a:ext cx="550863" cy="550863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F8F8F8"/>
              </a:gs>
              <a:gs pos="100000">
                <a:srgbClr val="BDBDBD"/>
              </a:gs>
            </a:gsLst>
            <a:lin ang="5400000" scaled="1"/>
          </a:gradFill>
          <a:ln w="9360" cap="sq">
            <a:solidFill>
              <a:srgbClr val="F9F9F9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0" y="5851525"/>
            <a:ext cx="10080625" cy="5778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360" cap="sq">
            <a:solidFill>
              <a:srgbClr val="F9F9F9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100800" tIns="50400" rIns="100800" bIns="504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400" b="1">
                <a:solidFill>
                  <a:srgbClr val="000000"/>
                </a:solidFill>
                <a:cs typeface="Arial" charset="0"/>
              </a:rPr>
              <a:t>Oportuniza o olhar para a condição de saúde da unidade familiar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 rot="21540000">
            <a:off x="574675" y="3017838"/>
            <a:ext cx="9280525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000" b="1">
                <a:solidFill>
                  <a:srgbClr val="000000"/>
                </a:solidFill>
              </a:rPr>
              <a:t>PAPEL DAS EQUIPES DE ATENÇÃO BÁSICA</a:t>
            </a:r>
          </a:p>
          <a:p>
            <a:pPr algn="ctr">
              <a:buClrTx/>
              <a:buFontTx/>
              <a:buNone/>
            </a:pPr>
            <a:endParaRPr lang="pt-BR" sz="2000">
              <a:solidFill>
                <a:srgbClr val="000000"/>
              </a:solidFill>
            </a:endParaRPr>
          </a:p>
          <a:p>
            <a:pPr marL="214313" indent="-212725">
              <a:buSzPct val="45000"/>
              <a:buFont typeface="Wingdings" charset="2"/>
              <a:buChar char=""/>
            </a:pPr>
            <a:r>
              <a:rPr lang="pt-BR" sz="2000">
                <a:solidFill>
                  <a:srgbClr val="000000"/>
                </a:solidFill>
              </a:rPr>
              <a:t>Estar em contato permanente com as famílias, desenvolvendo ações educativas, visando a promoção da saúde, a prevenção das doenças;</a:t>
            </a:r>
          </a:p>
          <a:p>
            <a:pPr>
              <a:buClrTx/>
              <a:buSzPct val="45000"/>
              <a:buFontTx/>
              <a:buNone/>
            </a:pPr>
            <a:endParaRPr lang="pt-BR" sz="2000">
              <a:solidFill>
                <a:srgbClr val="000000"/>
              </a:solidFill>
            </a:endParaRPr>
          </a:p>
          <a:p>
            <a:pPr marL="214313" indent="-212725">
              <a:buSzPct val="45000"/>
              <a:buFont typeface="Wingdings" charset="2"/>
              <a:buChar char=""/>
            </a:pPr>
            <a:r>
              <a:rPr lang="pt-BR" sz="2000">
                <a:solidFill>
                  <a:srgbClr val="000000"/>
                </a:solidFill>
              </a:rPr>
              <a:t>Acompanhamento das condicionalidades do PBF ou de qualquer outro programa similar de transferência de renda e enfrentamento de vulnerabilidades implantado pelos entes públicos.</a:t>
            </a:r>
            <a:r>
              <a:rPr lang="pt-BR" sz="20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36525" y="-411163"/>
            <a:ext cx="2300288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36525" y="-411163"/>
            <a:ext cx="2300288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1875"/>
            <a:ext cx="100806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8438" y="1892300"/>
            <a:ext cx="9882187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4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4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4100" b="1" i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4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4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4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4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4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3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pt-BR" sz="3100" b="1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627188"/>
            <a:ext cx="9326562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8753475" y="2232025"/>
            <a:ext cx="1357313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000" b="1">
                <a:solidFill>
                  <a:srgbClr val="000000"/>
                </a:solidFill>
              </a:rPr>
              <a:t>Bahia:</a:t>
            </a:r>
          </a:p>
          <a:p>
            <a:pPr>
              <a:buClrTx/>
              <a:buFontTx/>
              <a:buNone/>
            </a:pPr>
            <a:endParaRPr lang="pt-BR" sz="200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pt-BR" sz="2000">
                <a:solidFill>
                  <a:srgbClr val="000000"/>
                </a:solidFill>
              </a:rPr>
              <a:t>Maior nº absoluto no país;</a:t>
            </a:r>
          </a:p>
          <a:p>
            <a:pPr>
              <a:buClrTx/>
              <a:buFontTx/>
              <a:buNone/>
            </a:pPr>
            <a:endParaRPr lang="pt-BR" sz="200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pt-BR" sz="2000">
                <a:solidFill>
                  <a:srgbClr val="000000"/>
                </a:solidFill>
              </a:rPr>
              <a:t>2º menor cobertura da Região;</a:t>
            </a:r>
          </a:p>
          <a:p>
            <a:pPr>
              <a:buClrTx/>
              <a:buFontTx/>
              <a:buNone/>
            </a:pPr>
            <a:endParaRPr lang="pt-BR" sz="200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pt-BR" sz="2000">
                <a:solidFill>
                  <a:srgbClr val="000000"/>
                </a:solidFill>
              </a:rPr>
              <a:t>Acima do total nacional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6038"/>
            <a:ext cx="8680450" cy="52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1275" y="2016125"/>
            <a:ext cx="8712200" cy="1871663"/>
          </a:xfrm>
          <a:prstGeom prst="rect">
            <a:avLst/>
          </a:prstGeom>
          <a:noFill/>
          <a:ln w="36000" cap="flat">
            <a:solidFill>
              <a:srgbClr val="FF420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3671888" y="3024188"/>
            <a:ext cx="792162" cy="215900"/>
          </a:xfrm>
          <a:prstGeom prst="ellipse">
            <a:avLst/>
          </a:prstGeom>
          <a:noFill/>
          <a:ln w="36000" cap="flat">
            <a:solidFill>
              <a:srgbClr val="FF420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5357813"/>
            <a:ext cx="8678863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728788"/>
            <a:ext cx="8332788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 rot="60000">
            <a:off x="371475" y="7077075"/>
            <a:ext cx="6467475" cy="374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1200">
                <a:solidFill>
                  <a:srgbClr val="000000"/>
                </a:solidFill>
              </a:rPr>
              <a:t>Fonte: MS. Sistema de Gestão do PBF na Saúde. *Dados parciais. Acesso: 24-09-2015</a:t>
            </a:r>
            <a:r>
              <a:rPr lang="pt-BR" sz="140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63" y="0"/>
            <a:ext cx="1547813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68375" y="207963"/>
            <a:ext cx="91122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r>
              <a:rPr lang="pt-BR" sz="2400">
                <a:solidFill>
                  <a:srgbClr val="000000"/>
                </a:solidFill>
              </a:rPr>
              <a:t>Série Histórica 2010 a 2015– famílias totalmente acompanhadas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04788" y="950913"/>
            <a:ext cx="9586912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000">
                <a:solidFill>
                  <a:srgbClr val="000000"/>
                </a:solidFill>
              </a:rPr>
              <a:t>Gráfico 01. Percentual de acompanhamento e não acompanhamento das condicionalidades de saúde de famílias beneficiárias do PBF. Bahia, 2010 a 2015.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92163" y="3024188"/>
            <a:ext cx="7559675" cy="1587"/>
          </a:xfrm>
          <a:prstGeom prst="line">
            <a:avLst/>
          </a:prstGeom>
          <a:noFill/>
          <a:ln w="72000" cap="flat">
            <a:solidFill>
              <a:srgbClr val="66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4068763"/>
            <a:ext cx="16827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7775575" y="4967288"/>
            <a:ext cx="71438" cy="1587"/>
          </a:xfrm>
          <a:prstGeom prst="ellipse">
            <a:avLst/>
          </a:prstGeom>
          <a:solidFill>
            <a:srgbClr val="729FC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7056438" y="4751388"/>
            <a:ext cx="720725" cy="720725"/>
          </a:xfrm>
          <a:prstGeom prst="ellipse">
            <a:avLst/>
          </a:prstGeom>
          <a:noFill/>
          <a:ln w="72000" cap="flat">
            <a:solidFill>
              <a:srgbClr val="66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8640763" y="2735263"/>
            <a:ext cx="1368425" cy="576262"/>
          </a:xfrm>
          <a:prstGeom prst="rect">
            <a:avLst/>
          </a:prstGeom>
          <a:noFill/>
          <a:ln w="9360" cap="flat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200">
                <a:solidFill>
                  <a:srgbClr val="000000"/>
                </a:solidFill>
              </a:rPr>
              <a:t>Desafio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8712200" y="4967288"/>
            <a:ext cx="1368425" cy="576262"/>
          </a:xfrm>
          <a:prstGeom prst="rect">
            <a:avLst/>
          </a:prstGeom>
          <a:noFill/>
          <a:ln w="9360" cap="flat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200">
                <a:solidFill>
                  <a:srgbClr val="000000"/>
                </a:solidFill>
              </a:rPr>
              <a:t>Desafio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7777163" y="5256213"/>
            <a:ext cx="790575" cy="1587"/>
          </a:xfrm>
          <a:prstGeom prst="line">
            <a:avLst/>
          </a:prstGeom>
          <a:noFill/>
          <a:ln w="9360" cap="flat">
            <a:solidFill>
              <a:srgbClr val="99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8135938" y="3025775"/>
            <a:ext cx="503237" cy="1588"/>
          </a:xfrm>
          <a:prstGeom prst="line">
            <a:avLst/>
          </a:prstGeom>
          <a:noFill/>
          <a:ln w="9360" cap="flat">
            <a:solidFill>
              <a:srgbClr val="99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1450" y="0"/>
            <a:ext cx="2100263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1450" y="0"/>
            <a:ext cx="2100263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1450" y="0"/>
            <a:ext cx="2100263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74800" y="708025"/>
            <a:ext cx="3411538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71450" y="0"/>
            <a:ext cx="33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71450" y="0"/>
            <a:ext cx="33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205038" y="0"/>
            <a:ext cx="318135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141605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0" y="2270125"/>
            <a:ext cx="10080625" cy="1588"/>
          </a:xfrm>
          <a:prstGeom prst="line">
            <a:avLst/>
          </a:prstGeom>
          <a:noFill/>
          <a:ln w="28440" cap="flat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0" y="6161088"/>
            <a:ext cx="10080625" cy="1587"/>
          </a:xfrm>
          <a:prstGeom prst="line">
            <a:avLst/>
          </a:prstGeom>
          <a:noFill/>
          <a:ln w="28440" cap="flat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2447925" y="160338"/>
            <a:ext cx="63214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b="1">
                <a:solidFill>
                  <a:srgbClr val="000000"/>
                </a:solidFill>
                <a:latin typeface="Calibri" charset="0"/>
              </a:rPr>
              <a:t>Crianças Beneficiárias - Bahia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176713" y="1008063"/>
            <a:ext cx="1346200" cy="1190625"/>
          </a:xfrm>
          <a:prstGeom prst="rect">
            <a:avLst/>
          </a:prstGeom>
          <a:solidFill>
            <a:srgbClr val="99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rgbClr val="000000"/>
                </a:solidFill>
                <a:latin typeface="Calibri" charset="0"/>
              </a:rPr>
              <a:t>2ª Vigência 2013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759450" y="968375"/>
            <a:ext cx="1292225" cy="1190625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rgbClr val="000000"/>
                </a:solidFill>
                <a:latin typeface="Calibri" charset="0"/>
              </a:rPr>
              <a:t>1ª Vigência 2014</a:t>
            </a: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8558213" y="2890838"/>
            <a:ext cx="9525" cy="2724150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621463" y="2841625"/>
            <a:ext cx="396875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6718300" y="5618163"/>
            <a:ext cx="304800" cy="1587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7013575" y="2835275"/>
            <a:ext cx="1588" cy="2779713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4319588" y="4651375"/>
            <a:ext cx="1125537" cy="398463"/>
          </a:xfrm>
          <a:prstGeom prst="rect">
            <a:avLst/>
          </a:prstGeom>
          <a:solidFill>
            <a:srgbClr val="99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42900" indent="-333375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000" b="1" u="sng">
                <a:solidFill>
                  <a:srgbClr val="000000"/>
                </a:solidFill>
                <a:ea typeface="ＭＳ Ｐゴシック" pitchFamily="32" charset="-128"/>
              </a:rPr>
              <a:t>90,68%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8640763" y="4568825"/>
            <a:ext cx="1214437" cy="398463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42900" indent="-333375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000" b="1" u="sng">
                <a:solidFill>
                  <a:srgbClr val="000000"/>
                </a:solidFill>
                <a:ea typeface="ＭＳ Ｐゴシック" pitchFamily="32" charset="-128"/>
              </a:rPr>
              <a:t>89,94%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530225" y="6445250"/>
            <a:ext cx="9261475" cy="4254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638" dir="2700000" algn="ctr" rotWithShape="0">
              <a:srgbClr val="EEECE1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marL="342900" indent="-336550" hangingPunct="1">
              <a:lnSpc>
                <a:spcPct val="100000"/>
              </a:lnSpc>
              <a:spcBef>
                <a:spcPts val="10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200" b="1">
                <a:solidFill>
                  <a:srgbClr val="000000"/>
                </a:solidFill>
              </a:rPr>
              <a:t>Perdendo a oportunidade de fazer Vigilância Alimentar e Nutricional 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7199313" y="1008063"/>
            <a:ext cx="1303337" cy="119062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rgbClr val="000000"/>
                </a:solidFill>
                <a:latin typeface="Calibri" charset="0"/>
              </a:rPr>
              <a:t>2ª Vigência 2014</a:t>
            </a: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9504363" y="2894013"/>
            <a:ext cx="396875" cy="1587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8170863" y="2878138"/>
            <a:ext cx="396875" cy="1587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9853613" y="2895600"/>
            <a:ext cx="9525" cy="2803525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7275513" y="4568825"/>
            <a:ext cx="1147762" cy="398463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42900" indent="-333375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000" b="1" u="sng">
                <a:solidFill>
                  <a:srgbClr val="000000"/>
                </a:solidFill>
                <a:ea typeface="ＭＳ Ｐゴシック" pitchFamily="32" charset="-128"/>
              </a:rPr>
              <a:t>89,40%</a:t>
            </a: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2271713"/>
            <a:ext cx="991393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000" u="sng">
                <a:solidFill>
                  <a:srgbClr val="000000"/>
                </a:solidFill>
                <a:ea typeface="ＭＳ Ｐゴシック" pitchFamily="32" charset="-128"/>
              </a:rPr>
              <a:t>Crianças Beneficiárias Perfil Saúde:  784.310         803.683           820.847     830.517</a:t>
            </a: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2768600"/>
            <a:ext cx="99663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000" u="sng">
                <a:solidFill>
                  <a:srgbClr val="000000"/>
                </a:solidFill>
                <a:ea typeface="ＭＳ Ｐゴシック" pitchFamily="32" charset="-128"/>
              </a:rPr>
              <a:t>Crianças Acompanhadas:                   589.822         596.141           640.627    614.023</a:t>
            </a: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-9525" y="3287713"/>
            <a:ext cx="100806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spcBef>
                <a:spcPts val="1500"/>
              </a:spcBef>
              <a:buClrTx/>
              <a:buFontTx/>
              <a:buNone/>
              <a:tabLst>
                <a:tab pos="0" algn="l"/>
                <a:tab pos="442913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</a:pPr>
            <a:r>
              <a:rPr lang="pt-BR" sz="2000" u="sng">
                <a:solidFill>
                  <a:srgbClr val="000000"/>
                </a:solidFill>
                <a:ea typeface="ＭＳ Ｐゴシック" pitchFamily="32" charset="-128"/>
              </a:rPr>
              <a:t>Crianças Não Acompanhadas:           194.488         207.542           180.220	   216.494</a:t>
            </a: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3848100"/>
            <a:ext cx="100806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000" u="sng">
                <a:solidFill>
                  <a:srgbClr val="000000"/>
                </a:solidFill>
                <a:ea typeface="ＭＳ Ｐゴシック" pitchFamily="32" charset="-128"/>
              </a:rPr>
              <a:t>Crianças com Vacinação em dia:       584.954         589.669           632.619     609.500</a:t>
            </a: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36513" y="5289550"/>
            <a:ext cx="100806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000" u="sng">
                <a:solidFill>
                  <a:srgbClr val="000000"/>
                </a:solidFill>
                <a:ea typeface="ＭＳ Ｐゴシック" pitchFamily="32" charset="-128"/>
              </a:rPr>
              <a:t>Crianças com dados Nutricionais:      534.876          539.687           572.741 </a:t>
            </a:r>
            <a:r>
              <a:rPr lang="pt-BR" sz="2000" u="sng">
                <a:solidFill>
                  <a:srgbClr val="FF0000"/>
                </a:solidFill>
                <a:ea typeface="ＭＳ Ｐゴシック" pitchFamily="32" charset="-128"/>
              </a:rPr>
              <a:t>  </a:t>
            </a:r>
            <a:r>
              <a:rPr lang="pt-BR" sz="2000" u="sng">
                <a:solidFill>
                  <a:srgbClr val="000000"/>
                </a:solidFill>
                <a:ea typeface="ＭＳ Ｐゴシック" pitchFamily="32" charset="-128"/>
              </a:rPr>
              <a:t>552.280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 rot="60000">
            <a:off x="119063" y="7080250"/>
            <a:ext cx="5287962" cy="347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1200">
                <a:solidFill>
                  <a:srgbClr val="000000"/>
                </a:solidFill>
              </a:rPr>
              <a:t>Fonte: MS. Sistema de Gestão do PBF na Saúde.  Acesso: 29-09-2015.</a:t>
            </a: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8610600" y="1008063"/>
            <a:ext cx="1303338" cy="11906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rgbClr val="000000"/>
                </a:solidFill>
                <a:latin typeface="Calibri" charset="0"/>
              </a:rPr>
              <a:t>1ª Vigência 2015</a:t>
            </a: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5759450" y="4608513"/>
            <a:ext cx="1152525" cy="398462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42900" indent="-333375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000" b="1" u="sng">
                <a:solidFill>
                  <a:srgbClr val="000000"/>
                </a:solidFill>
                <a:ea typeface="ＭＳ Ｐゴシック" pitchFamily="32" charset="-128"/>
              </a:rPr>
              <a:t>90,53%</a:t>
            </a:r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5146675" y="2901950"/>
            <a:ext cx="396875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>
            <a:off x="5538788" y="2895600"/>
            <a:ext cx="1587" cy="2779713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 flipH="1">
            <a:off x="8345488" y="5616575"/>
            <a:ext cx="276225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 flipH="1">
            <a:off x="9569450" y="5616575"/>
            <a:ext cx="319088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H="1">
            <a:off x="5249863" y="5675313"/>
            <a:ext cx="295275" cy="12700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47" name="AutoShape 39"/>
          <p:cNvSpPr>
            <a:spLocks/>
          </p:cNvSpPr>
          <p:nvPr/>
        </p:nvSpPr>
        <p:spPr bwMode="auto">
          <a:xfrm rot="16200000">
            <a:off x="6392863" y="3327400"/>
            <a:ext cx="1295400" cy="5010150"/>
          </a:xfrm>
          <a:prstGeom prst="leftBrace">
            <a:avLst>
              <a:gd name="adj1" fmla="val 61291"/>
              <a:gd name="adj2" fmla="val 50000"/>
            </a:avLst>
          </a:prstGeom>
          <a:noFill/>
          <a:ln w="36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1450" y="0"/>
            <a:ext cx="2100263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1450" y="0"/>
            <a:ext cx="2100263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1450" y="0"/>
            <a:ext cx="2100263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74800" y="708025"/>
            <a:ext cx="3411538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71450" y="0"/>
            <a:ext cx="33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71450" y="0"/>
            <a:ext cx="33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205038" y="0"/>
            <a:ext cx="318135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141605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0" y="2270125"/>
            <a:ext cx="10080625" cy="1588"/>
          </a:xfrm>
          <a:prstGeom prst="line">
            <a:avLst/>
          </a:prstGeom>
          <a:noFill/>
          <a:ln w="28440" cap="flat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0" y="6161088"/>
            <a:ext cx="10080625" cy="1587"/>
          </a:xfrm>
          <a:prstGeom prst="line">
            <a:avLst/>
          </a:prstGeom>
          <a:noFill/>
          <a:ln w="28440" cap="flat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176713" y="1008063"/>
            <a:ext cx="1346200" cy="119062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rgbClr val="000000"/>
                </a:solidFill>
                <a:latin typeface="Calibri" charset="0"/>
              </a:rPr>
              <a:t>2ª Vigência 2013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759450" y="968375"/>
            <a:ext cx="1292225" cy="1190625"/>
          </a:xfrm>
          <a:prstGeom prst="rect">
            <a:avLst/>
          </a:prstGeom>
          <a:solidFill>
            <a:srgbClr val="CC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rgbClr val="000000"/>
                </a:solidFill>
                <a:latin typeface="Calibri" charset="0"/>
              </a:rPr>
              <a:t>1ª Vigência 2014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8558213" y="2890838"/>
            <a:ext cx="9525" cy="2724150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6621463" y="2841625"/>
            <a:ext cx="396875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6718300" y="5618163"/>
            <a:ext cx="304800" cy="1587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7013575" y="2835275"/>
            <a:ext cx="1588" cy="2779713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4319588" y="4327525"/>
            <a:ext cx="1125537" cy="3984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42900" indent="-333375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000" b="1" u="sng">
                <a:solidFill>
                  <a:srgbClr val="000000"/>
                </a:solidFill>
                <a:ea typeface="ＭＳ Ｐゴシック" pitchFamily="32" charset="-128"/>
              </a:rPr>
              <a:t>84,12%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8640763" y="4389438"/>
            <a:ext cx="1214437" cy="398462"/>
          </a:xfrm>
          <a:prstGeom prst="rect">
            <a:avLst/>
          </a:prstGeom>
          <a:solidFill>
            <a:srgbClr val="FF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42900" indent="-333375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000" b="1" u="sng">
                <a:solidFill>
                  <a:srgbClr val="000000"/>
                </a:solidFill>
                <a:ea typeface="ＭＳ Ｐゴシック" pitchFamily="32" charset="-128"/>
              </a:rPr>
              <a:t>92,01%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30225" y="6445250"/>
            <a:ext cx="9261475" cy="4254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638" dir="2700000" algn="ctr" rotWithShape="0">
              <a:srgbClr val="EEECE1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marL="342900" indent="-336550" hangingPunct="1">
              <a:lnSpc>
                <a:spcPct val="100000"/>
              </a:lnSpc>
              <a:spcBef>
                <a:spcPts val="10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200" b="1">
                <a:solidFill>
                  <a:srgbClr val="000000"/>
                </a:solidFill>
              </a:rPr>
              <a:t>Perdendo a oportunidade de fazer Vigilância Alimentar e Nutricional 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199313" y="1008063"/>
            <a:ext cx="1303337" cy="11906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rgbClr val="000000"/>
                </a:solidFill>
                <a:latin typeface="Calibri" charset="0"/>
              </a:rPr>
              <a:t>2ª Vigência 2014</a:t>
            </a: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9504363" y="2894013"/>
            <a:ext cx="396875" cy="1587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8170863" y="2878138"/>
            <a:ext cx="396875" cy="1587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9853613" y="2895600"/>
            <a:ext cx="9525" cy="2803525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7275513" y="4389438"/>
            <a:ext cx="1147762" cy="39846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42900" indent="-333375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000" b="1" u="sng">
                <a:solidFill>
                  <a:srgbClr val="000000"/>
                </a:solidFill>
                <a:ea typeface="ＭＳ Ｐゴシック" pitchFamily="32" charset="-128"/>
              </a:rPr>
              <a:t>90,45%</a:t>
            </a: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2271713"/>
            <a:ext cx="991393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200" u="sng">
                <a:solidFill>
                  <a:srgbClr val="000000"/>
                </a:solidFill>
                <a:ea typeface="ＭＳ Ｐゴシック" pitchFamily="32" charset="-128"/>
              </a:rPr>
              <a:t>Gestante Estimada:                     </a:t>
            </a:r>
            <a:r>
              <a:rPr lang="pt-BR" sz="2000" u="sng">
                <a:solidFill>
                  <a:srgbClr val="000000"/>
                </a:solidFill>
                <a:ea typeface="ＭＳ Ｐゴシック" pitchFamily="32" charset="-128"/>
              </a:rPr>
              <a:t>    59.894           60.891           60.888      58.219</a:t>
            </a: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2768600"/>
            <a:ext cx="99663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200" u="sng">
                <a:solidFill>
                  <a:srgbClr val="000000"/>
                </a:solidFill>
                <a:ea typeface="ＭＳ Ｐゴシック" pitchFamily="32" charset="-128"/>
              </a:rPr>
              <a:t>Gestante Localizada: </a:t>
            </a:r>
            <a:r>
              <a:rPr lang="pt-BR" sz="2000" u="sng">
                <a:solidFill>
                  <a:srgbClr val="000000"/>
                </a:solidFill>
                <a:ea typeface="ＭＳ Ｐゴシック" pitchFamily="32" charset="-128"/>
              </a:rPr>
              <a:t>                       22.304           22.946           24.095       24.401</a:t>
            </a: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-9525" y="3287713"/>
            <a:ext cx="100806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spcBef>
                <a:spcPts val="1500"/>
              </a:spcBef>
              <a:buClrTx/>
              <a:buFontTx/>
              <a:buNone/>
              <a:tabLst>
                <a:tab pos="0" algn="l"/>
                <a:tab pos="442913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</a:pPr>
            <a:r>
              <a:rPr lang="pt-BR" sz="2200" u="sng">
                <a:solidFill>
                  <a:srgbClr val="000000"/>
                </a:solidFill>
                <a:ea typeface="ＭＳ Ｐゴシック" pitchFamily="32" charset="-128"/>
              </a:rPr>
              <a:t>Gestante com Pré-natal em Dia: </a:t>
            </a:r>
            <a:r>
              <a:rPr lang="pt-BR" sz="2000" u="sng">
                <a:solidFill>
                  <a:srgbClr val="000000"/>
                </a:solidFill>
                <a:ea typeface="ＭＳ Ｐゴシック" pitchFamily="32" charset="-128"/>
              </a:rPr>
              <a:t>     22.053          22.747           23.861	   24.179</a:t>
            </a: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5327650"/>
            <a:ext cx="100806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pt-BR" sz="2200" u="sng">
                <a:solidFill>
                  <a:srgbClr val="000000"/>
                </a:solidFill>
                <a:ea typeface="ＭＳ Ｐゴシック" pitchFamily="32" charset="-128"/>
              </a:rPr>
              <a:t>Gestante com Dados Nutricionais:</a:t>
            </a:r>
            <a:r>
              <a:rPr lang="pt-BR" sz="2000" u="sng">
                <a:solidFill>
                  <a:srgbClr val="000000"/>
                </a:solidFill>
                <a:ea typeface="ＭＳ Ｐゴシック" pitchFamily="32" charset="-128"/>
              </a:rPr>
              <a:t>  18.762         19.690           21.795 </a:t>
            </a:r>
            <a:r>
              <a:rPr lang="pt-BR" sz="2000" u="sng">
                <a:solidFill>
                  <a:srgbClr val="FF0000"/>
                </a:solidFill>
                <a:ea typeface="ＭＳ Ｐゴシック" pitchFamily="32" charset="-128"/>
              </a:rPr>
              <a:t>       </a:t>
            </a:r>
            <a:r>
              <a:rPr lang="pt-BR" sz="2000" u="sng">
                <a:solidFill>
                  <a:srgbClr val="000000"/>
                </a:solidFill>
                <a:ea typeface="ＭＳ Ｐゴシック" pitchFamily="32" charset="-128"/>
              </a:rPr>
              <a:t>22.452</a:t>
            </a: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8610600" y="1008063"/>
            <a:ext cx="1303338" cy="1190625"/>
          </a:xfrm>
          <a:prstGeom prst="rect">
            <a:avLst/>
          </a:prstGeom>
          <a:solidFill>
            <a:srgbClr val="FF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rgbClr val="000000"/>
                </a:solidFill>
                <a:latin typeface="Calibri" charset="0"/>
              </a:rPr>
              <a:t>1ª Vigência 2015</a:t>
            </a: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5759450" y="4356100"/>
            <a:ext cx="1152525" cy="398463"/>
          </a:xfrm>
          <a:prstGeom prst="rect">
            <a:avLst/>
          </a:prstGeom>
          <a:solidFill>
            <a:srgbClr val="CC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42900" indent="-333375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000" b="1" u="sng">
                <a:solidFill>
                  <a:srgbClr val="000000"/>
                </a:solidFill>
                <a:ea typeface="ＭＳ Ｐゴシック" pitchFamily="32" charset="-128"/>
              </a:rPr>
              <a:t>85,81%</a:t>
            </a:r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5146675" y="2901950"/>
            <a:ext cx="396875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5538788" y="2895600"/>
            <a:ext cx="1587" cy="2779713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 flipH="1">
            <a:off x="8345488" y="5616575"/>
            <a:ext cx="276225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 flipH="1">
            <a:off x="9569450" y="5616575"/>
            <a:ext cx="319088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 flipH="1">
            <a:off x="5249863" y="5675313"/>
            <a:ext cx="295275" cy="12700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8" name="AutoShape 36"/>
          <p:cNvSpPr>
            <a:spLocks/>
          </p:cNvSpPr>
          <p:nvPr/>
        </p:nvSpPr>
        <p:spPr bwMode="auto">
          <a:xfrm rot="16200000">
            <a:off x="6494463" y="3398838"/>
            <a:ext cx="1295400" cy="5010150"/>
          </a:xfrm>
          <a:prstGeom prst="leftBrace">
            <a:avLst>
              <a:gd name="adj1" fmla="val 61291"/>
              <a:gd name="adj2" fmla="val 50000"/>
            </a:avLst>
          </a:prstGeom>
          <a:noFill/>
          <a:ln w="36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2146300" y="207963"/>
            <a:ext cx="66738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b="1">
                <a:solidFill>
                  <a:srgbClr val="000000"/>
                </a:solidFill>
                <a:latin typeface="Calibri" charset="0"/>
              </a:rPr>
              <a:t>Gestantes Beneficiárias - Bahia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 rot="60000">
            <a:off x="119063" y="7080250"/>
            <a:ext cx="5287962" cy="347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1200">
                <a:solidFill>
                  <a:srgbClr val="000000"/>
                </a:solidFill>
              </a:rPr>
              <a:t>Fonte: MS. Sistema de Gestão do PBF na Saúde.  Acesso: 29-09-2015.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35309</TotalTime>
  <Words>679</Words>
  <Application>Microsoft Office PowerPoint</Application>
  <PresentationFormat>Personalizar</PresentationFormat>
  <Paragraphs>154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16</vt:i4>
      </vt:variant>
    </vt:vector>
  </HeadingPairs>
  <TitlesOfParts>
    <vt:vector size="34" baseType="lpstr">
      <vt:lpstr>Times New Roman</vt:lpstr>
      <vt:lpstr>Arial</vt:lpstr>
      <vt:lpstr>Microsoft YaHei</vt:lpstr>
      <vt:lpstr>DejaVu Sans</vt:lpstr>
      <vt:lpstr>Lucida Sans Unicode</vt:lpstr>
      <vt:lpstr>Calibri</vt:lpstr>
      <vt:lpstr>Segoe UI</vt:lpstr>
      <vt:lpstr>ＭＳ Ｐゴシック</vt:lpstr>
      <vt:lpstr>Wingdings</vt:lpstr>
      <vt:lpstr>ＭＳ Ｐゴシック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Silvana D'Innocenzo</dc:creator>
  <cp:lastModifiedBy>Silvana</cp:lastModifiedBy>
  <cp:revision>186</cp:revision>
  <cp:lastPrinted>1601-01-01T00:00:00Z</cp:lastPrinted>
  <dcterms:created xsi:type="dcterms:W3CDTF">2015-03-13T19:18:13Z</dcterms:created>
  <dcterms:modified xsi:type="dcterms:W3CDTF">2015-10-22T01:20:16Z</dcterms:modified>
</cp:coreProperties>
</file>