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4" r:id="rId2"/>
    <p:sldId id="377" r:id="rId3"/>
    <p:sldId id="368" r:id="rId4"/>
    <p:sldId id="378" r:id="rId5"/>
    <p:sldId id="379" r:id="rId6"/>
    <p:sldId id="380" r:id="rId7"/>
    <p:sldId id="381" r:id="rId8"/>
    <p:sldId id="382" r:id="rId9"/>
    <p:sldId id="374" r:id="rId10"/>
    <p:sldId id="280" r:id="rId11"/>
    <p:sldId id="261" r:id="rId12"/>
    <p:sldId id="385" r:id="rId13"/>
    <p:sldId id="386" r:id="rId14"/>
    <p:sldId id="384" r:id="rId15"/>
    <p:sldId id="357" r:id="rId16"/>
    <p:sldId id="356" r:id="rId17"/>
    <p:sldId id="37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26" autoAdjust="0"/>
    <p:restoredTop sz="94660"/>
  </p:normalViewPr>
  <p:slideViewPr>
    <p:cSldViewPr>
      <p:cViewPr>
        <p:scale>
          <a:sx n="75" d="100"/>
          <a:sy n="75" d="100"/>
        </p:scale>
        <p:origin x="-148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Gr&#225;fico%20no%20Microsoft%20PowerPoint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72447317529691E-2"/>
          <c:y val="1.7091103949414162E-2"/>
          <c:w val="0.92978084460374544"/>
          <c:h val="0.85741233023051655"/>
        </c:manualLayout>
      </c:layout>
      <c:bar3DChart>
        <c:barDir val="col"/>
        <c:grouping val="clustered"/>
        <c:ser>
          <c:idx val="0"/>
          <c:order val="0"/>
          <c:tx>
            <c:strRef>
              <c:f>Plan1!$A$12</c:f>
              <c:strCache>
                <c:ptCount val="1"/>
                <c:pt idx="0">
                  <c:v>BAHIA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4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5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7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9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Plan1!$B$11:$K$11</c:f>
              <c:strCache>
                <c:ptCount val="10"/>
                <c:pt idx="0">
                  <c:v>BCG</c:v>
                </c:pt>
                <c:pt idx="1">
                  <c:v>Rota</c:v>
                </c:pt>
                <c:pt idx="2">
                  <c:v>Pneumo          </c:v>
                </c:pt>
                <c:pt idx="3">
                  <c:v>Mening                  </c:v>
                </c:pt>
                <c:pt idx="4">
                  <c:v>Penta        </c:v>
                </c:pt>
                <c:pt idx="5">
                  <c:v>Tríplice Viral - D1</c:v>
                </c:pt>
                <c:pt idx="6">
                  <c:v>Tríplice Viral - D2</c:v>
                </c:pt>
                <c:pt idx="7">
                  <c:v>FA                    </c:v>
                </c:pt>
                <c:pt idx="8">
                  <c:v>Polio             </c:v>
                </c:pt>
                <c:pt idx="9">
                  <c:v>Influenza</c:v>
                </c:pt>
              </c:strCache>
            </c:strRef>
          </c:cat>
          <c:val>
            <c:numRef>
              <c:f>Plan1!$B$12:$K$12</c:f>
              <c:numCache>
                <c:formatCode>General</c:formatCode>
                <c:ptCount val="10"/>
                <c:pt idx="0">
                  <c:v>54.91</c:v>
                </c:pt>
                <c:pt idx="1">
                  <c:v>45.690000000000012</c:v>
                </c:pt>
                <c:pt idx="2">
                  <c:v>51.7</c:v>
                </c:pt>
                <c:pt idx="3">
                  <c:v>50.620000000000012</c:v>
                </c:pt>
                <c:pt idx="4">
                  <c:v>52.14</c:v>
                </c:pt>
                <c:pt idx="5">
                  <c:v>54.55</c:v>
                </c:pt>
                <c:pt idx="6">
                  <c:v>39.090000000000003</c:v>
                </c:pt>
                <c:pt idx="7">
                  <c:v>58.17</c:v>
                </c:pt>
                <c:pt idx="8">
                  <c:v>49.74</c:v>
                </c:pt>
                <c:pt idx="9">
                  <c:v>83.740000000000023</c:v>
                </c:pt>
              </c:numCache>
            </c:numRef>
          </c:val>
        </c:ser>
        <c:shape val="box"/>
        <c:axId val="80820864"/>
        <c:axId val="80839040"/>
        <c:axId val="0"/>
      </c:bar3DChart>
      <c:catAx>
        <c:axId val="80820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1500000" spcFirstLastPara="1" vertOverflow="ellipsis" wrap="square" anchor="ctr" anchorCtr="0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839040"/>
        <c:crosses val="autoZero"/>
        <c:auto val="1"/>
        <c:lblAlgn val="ctr"/>
        <c:lblOffset val="100"/>
      </c:catAx>
      <c:valAx>
        <c:axId val="80839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82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MUNICÍPIOS</c:v>
                </c:pt>
              </c:strCache>
            </c:strRef>
          </c:tx>
          <c:dLbls>
            <c:dLbl>
              <c:idx val="0"/>
              <c:layout>
                <c:manualLayout>
                  <c:x val="-6.8259385665528968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Plan1!$A$2:$A$7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15</c:v>
                </c:pt>
                <c:pt idx="1">
                  <c:v>63</c:v>
                </c:pt>
                <c:pt idx="2">
                  <c:v>147</c:v>
                </c:pt>
                <c:pt idx="3">
                  <c:v>264</c:v>
                </c:pt>
                <c:pt idx="4">
                  <c:v>325</c:v>
                </c:pt>
                <c:pt idx="5">
                  <c:v>385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SALAS DE VACINA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Plan1!$A$2:$A$7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Plan1!$C$2:$C$7</c:f>
              <c:numCache>
                <c:formatCode>General</c:formatCode>
                <c:ptCount val="6"/>
                <c:pt idx="0">
                  <c:v>227</c:v>
                </c:pt>
                <c:pt idx="1">
                  <c:v>362</c:v>
                </c:pt>
                <c:pt idx="2">
                  <c:v>757</c:v>
                </c:pt>
                <c:pt idx="3">
                  <c:v>1398</c:v>
                </c:pt>
                <c:pt idx="4">
                  <c:v>1546</c:v>
                </c:pt>
                <c:pt idx="5">
                  <c:v>1820</c:v>
                </c:pt>
              </c:numCache>
            </c:numRef>
          </c:val>
        </c:ser>
        <c:shape val="box"/>
        <c:axId val="47317376"/>
        <c:axId val="47318912"/>
        <c:axId val="0"/>
      </c:bar3DChart>
      <c:catAx>
        <c:axId val="47317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47318912"/>
        <c:crosses val="autoZero"/>
        <c:auto val="1"/>
        <c:lblAlgn val="ctr"/>
        <c:lblOffset val="100"/>
      </c:catAx>
      <c:valAx>
        <c:axId val="473189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473173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pt-BR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'[Gráfico no Microsoft PowerPoint]Plan2'!$C$2</c:f>
              <c:strCache>
                <c:ptCount val="1"/>
                <c:pt idx="0">
                  <c:v>Municipio que enviaram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no Microsoft PowerPoint]Plan2'!$A$3:$A$11</c:f>
              <c:strCache>
                <c:ptCount val="9"/>
                <c:pt idx="0">
                  <c:v>Centro Leste</c:v>
                </c:pt>
                <c:pt idx="1">
                  <c:v>Centro Norte</c:v>
                </c:pt>
                <c:pt idx="2">
                  <c:v>Extremo Sul</c:v>
                </c:pt>
                <c:pt idx="3">
                  <c:v>Leste </c:v>
                </c:pt>
                <c:pt idx="4">
                  <c:v>Nordeste</c:v>
                </c:pt>
                <c:pt idx="5">
                  <c:v>Norte </c:v>
                </c:pt>
                <c:pt idx="6">
                  <c:v>Oeste</c:v>
                </c:pt>
                <c:pt idx="7">
                  <c:v>Sudoeste</c:v>
                </c:pt>
                <c:pt idx="8">
                  <c:v>Sul</c:v>
                </c:pt>
              </c:strCache>
            </c:strRef>
          </c:cat>
          <c:val>
            <c:numRef>
              <c:f>'[Gráfico no Microsoft PowerPoint]Plan2'!$C$3:$C$11</c:f>
              <c:numCache>
                <c:formatCode>General</c:formatCode>
                <c:ptCount val="9"/>
                <c:pt idx="0">
                  <c:v>51</c:v>
                </c:pt>
                <c:pt idx="1">
                  <c:v>30</c:v>
                </c:pt>
                <c:pt idx="2">
                  <c:v>15</c:v>
                </c:pt>
                <c:pt idx="3">
                  <c:v>32</c:v>
                </c:pt>
                <c:pt idx="4">
                  <c:v>27</c:v>
                </c:pt>
                <c:pt idx="5">
                  <c:v>13</c:v>
                </c:pt>
                <c:pt idx="6">
                  <c:v>33</c:v>
                </c:pt>
                <c:pt idx="7">
                  <c:v>55</c:v>
                </c:pt>
                <c:pt idx="8">
                  <c:v>44</c:v>
                </c:pt>
              </c:numCache>
            </c:numRef>
          </c:val>
        </c:ser>
        <c:ser>
          <c:idx val="1"/>
          <c:order val="1"/>
          <c:tx>
            <c:strRef>
              <c:f>'[Gráfico no Microsoft PowerPoint]Plan2'!$D$2</c:f>
              <c:strCache>
                <c:ptCount val="1"/>
                <c:pt idx="0">
                  <c:v>Municipio que não enviaram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no Microsoft PowerPoint]Plan2'!$A$3:$A$11</c:f>
              <c:strCache>
                <c:ptCount val="9"/>
                <c:pt idx="0">
                  <c:v>Centro Leste</c:v>
                </c:pt>
                <c:pt idx="1">
                  <c:v>Centro Norte</c:v>
                </c:pt>
                <c:pt idx="2">
                  <c:v>Extremo Sul</c:v>
                </c:pt>
                <c:pt idx="3">
                  <c:v>Leste </c:v>
                </c:pt>
                <c:pt idx="4">
                  <c:v>Nordeste</c:v>
                </c:pt>
                <c:pt idx="5">
                  <c:v>Norte </c:v>
                </c:pt>
                <c:pt idx="6">
                  <c:v>Oeste</c:v>
                </c:pt>
                <c:pt idx="7">
                  <c:v>Sudoeste</c:v>
                </c:pt>
                <c:pt idx="8">
                  <c:v>Sul</c:v>
                </c:pt>
              </c:strCache>
            </c:strRef>
          </c:cat>
          <c:val>
            <c:numRef>
              <c:f>'[Gráfico no Microsoft PowerPoint]Plan2'!$D$3:$D$11</c:f>
              <c:numCache>
                <c:formatCode>General</c:formatCode>
                <c:ptCount val="9"/>
                <c:pt idx="0">
                  <c:v>21</c:v>
                </c:pt>
                <c:pt idx="1">
                  <c:v>8</c:v>
                </c:pt>
                <c:pt idx="2">
                  <c:v>7</c:v>
                </c:pt>
                <c:pt idx="3">
                  <c:v>16</c:v>
                </c:pt>
                <c:pt idx="4">
                  <c:v>6</c:v>
                </c:pt>
                <c:pt idx="5">
                  <c:v>15</c:v>
                </c:pt>
                <c:pt idx="6">
                  <c:v>4</c:v>
                </c:pt>
                <c:pt idx="7">
                  <c:v>18</c:v>
                </c:pt>
                <c:pt idx="8">
                  <c:v>23</c:v>
                </c:pt>
              </c:numCache>
            </c:numRef>
          </c:val>
        </c:ser>
        <c:gapWidth val="219"/>
        <c:overlap val="-27"/>
        <c:axId val="48754688"/>
        <c:axId val="48756224"/>
      </c:barChart>
      <c:catAx>
        <c:axId val="48754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pt-BR"/>
          </a:p>
        </c:txPr>
        <c:crossAx val="48756224"/>
        <c:crosses val="autoZero"/>
        <c:auto val="1"/>
        <c:lblAlgn val="ctr"/>
        <c:lblOffset val="100"/>
      </c:catAx>
      <c:valAx>
        <c:axId val="48756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pt-BR"/>
          </a:p>
        </c:txPr>
        <c:crossAx val="4875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baseline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04107-14ED-471C-99FC-D68A44F659C5}" type="datetimeFigureOut">
              <a:rPr lang="pt-BR" smtClean="0"/>
              <a:pPr/>
              <a:t>23/08/2017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6B559-DBFC-445F-9A66-DC5CAB874E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440" y="2131129"/>
            <a:ext cx="7773120" cy="146874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2321" y="3885944"/>
            <a:ext cx="6400800" cy="17528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8D519-75E5-45A9-99A1-DAAC836687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FFFA5-FC15-4377-B33D-11E706C61F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880" y="272631"/>
            <a:ext cx="2056320" cy="530861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6481" y="272631"/>
            <a:ext cx="6032160" cy="530861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1FE9F-F663-414D-BEC5-C5AA1D74DE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481" y="272635"/>
            <a:ext cx="8226720" cy="114236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152B2-6BDB-4A3B-9DAB-D22F9F8DA5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2C644-9A96-41CE-9343-D128C072E2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881" y="4406248"/>
            <a:ext cx="7771680" cy="1363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881" y="2906778"/>
            <a:ext cx="7771680" cy="149946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2DA9-1271-4553-844A-F6D6DA5F57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6481" y="1605069"/>
            <a:ext cx="3952800" cy="3976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47521" y="1605069"/>
            <a:ext cx="3952800" cy="3976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B32F-BCC6-48F8-8BBF-C1DBF9CB20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922" y="274551"/>
            <a:ext cx="8229600" cy="1142359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921" y="1535946"/>
            <a:ext cx="4039200" cy="6393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921" y="2175286"/>
            <a:ext cx="4039200" cy="39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442" y="1535946"/>
            <a:ext cx="4042080" cy="6393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442" y="2175286"/>
            <a:ext cx="4042080" cy="39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08098-896D-45F4-B6B4-AF268BC937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59C6B-9C86-496F-9692-DF3A2BBEB6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7FD5-D22D-4407-AAFE-63AAFA62E0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921" y="272630"/>
            <a:ext cx="3008160" cy="1161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22" y="272630"/>
            <a:ext cx="5112000" cy="585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921" y="1434190"/>
            <a:ext cx="3008160" cy="46923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39B8C-1F53-4A44-BD10-05827068C7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802" y="4799832"/>
            <a:ext cx="5486400" cy="568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802" y="612460"/>
            <a:ext cx="5486400" cy="411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802" y="5368134"/>
            <a:ext cx="5486400" cy="8044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77B99-887F-4DBD-BAA5-17EE0FEFF0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3050"/>
            <a:ext cx="8226669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043497" cy="397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4"/>
            <a:ext cx="2127738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131" y="6246814"/>
            <a:ext cx="2898531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131" y="6246814"/>
            <a:ext cx="2129204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252E3F0A-4CD3-461E-9174-BC551C07A1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–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itchFamily="18" charset="0"/>
        <a:buChar char="–"/>
        <a:defRPr sz="15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8" charset="0"/>
        <a:buChar char="»"/>
        <a:defRPr sz="15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mailto:sesab.imune@saude.ba.gov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5327" y="1170408"/>
            <a:ext cx="8311515" cy="2330600"/>
          </a:xfrm>
        </p:spPr>
        <p:txBody>
          <a:bodyPr/>
          <a:lstStyle/>
          <a:p>
            <a:r>
              <a:rPr lang="pt-BR" sz="6600" b="1" dirty="0" smtClean="0">
                <a:solidFill>
                  <a:schemeClr val="bg1"/>
                </a:solidFill>
                <a:latin typeface="Arial Narrow" pitchFamily="34" charset="0"/>
              </a:rPr>
              <a:t>Ações de Imunização</a:t>
            </a:r>
            <a:endParaRPr lang="pt-BR" sz="6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Picture 3" descr="R:\CAEST\GERAL\LOGOMARCAS\0logo_div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4941888"/>
            <a:ext cx="1187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85786" y="214290"/>
            <a:ext cx="7545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 smtClean="0">
                <a:solidFill>
                  <a:srgbClr val="002060"/>
                </a:solidFill>
              </a:rPr>
              <a:t>Reunião Ordinária da Comissão </a:t>
            </a:r>
            <a:r>
              <a:rPr lang="pt-BR" sz="2000" b="1" i="1" dirty="0" err="1" smtClean="0">
                <a:solidFill>
                  <a:srgbClr val="002060"/>
                </a:solidFill>
              </a:rPr>
              <a:t>Intergestores</a:t>
            </a:r>
            <a:r>
              <a:rPr lang="pt-BR" sz="2000" b="1" i="1" dirty="0" smtClean="0">
                <a:solidFill>
                  <a:srgbClr val="002060"/>
                </a:solidFill>
              </a:rPr>
              <a:t> </a:t>
            </a:r>
            <a:r>
              <a:rPr lang="pt-BR" sz="2000" b="1" i="1" dirty="0" err="1" smtClean="0">
                <a:solidFill>
                  <a:srgbClr val="002060"/>
                </a:solidFill>
              </a:rPr>
              <a:t>Bipartite</a:t>
            </a:r>
            <a:r>
              <a:rPr lang="pt-BR" sz="2000" b="1" i="1" dirty="0" smtClean="0">
                <a:solidFill>
                  <a:srgbClr val="002060"/>
                </a:solidFill>
              </a:rPr>
              <a:t> - CIB</a:t>
            </a:r>
            <a:endParaRPr lang="pt-BR" sz="2000" b="1" i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73041" y="6357958"/>
            <a:ext cx="344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solidFill>
                  <a:srgbClr val="002060"/>
                </a:solidFill>
              </a:rPr>
              <a:t>Salvador, 24 de agosto de 2017</a:t>
            </a:r>
            <a:endParaRPr lang="pt-BR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4232" y="592795"/>
            <a:ext cx="878497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Coberturas vacinais e homogeneidade abaixo da meta, destacando-se queda importante para a maioria das vacinas.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queda nas coberturas 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vacinais parece </a:t>
            </a:r>
            <a:r>
              <a:rPr lang="pt-B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não estar relacionada diretamente com desabastecimento de 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imunobiológicos.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Subregistro de dados</a:t>
            </a:r>
            <a:endParaRPr lang="pt-B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1800"/>
              </a:spcBef>
            </a:pP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SIPNI - Avanço </a:t>
            </a:r>
            <a:r>
              <a:rPr lang="pt-B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 implantação do 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registro nominal </a:t>
            </a:r>
            <a:r>
              <a:rPr lang="pt-B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vacinado pode estar influenciando na qualidade dos 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dados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4282" y="1071546"/>
            <a:ext cx="885828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</a:pPr>
            <a:endParaRPr lang="pt-B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Necessidade de atualização 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das versões do sistema de informação (implantação do SIPNI </a:t>
            </a:r>
            <a:r>
              <a:rPr lang="pt-BR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transmissão de dados).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Profissional capacitado para operacionalizar o sistema de informação (transmissão de dados </a:t>
            </a:r>
            <a:r>
              <a:rPr lang="pt-BR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transmissão 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inadequada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Marcação inadvertida do campo “vacinação anterior”.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Implantação do SIPNI </a:t>
            </a:r>
            <a:r>
              <a:rPr lang="pt-BR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online</a:t>
            </a:r>
            <a:r>
              <a:rPr lang="pt-B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20" y="47688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Considerações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0" y="1000108"/>
          <a:ext cx="9144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428596" y="324129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Implantação  do SIPNI no Estado da Bahia, 2012 – 2107.</a:t>
            </a:r>
            <a:endParaRPr lang="pt-B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500826" y="5585270"/>
            <a:ext cx="2555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i="1" dirty="0" smtClean="0"/>
              <a:t>Fonte: SIPNIWEB\CIVEDI\DIVEP</a:t>
            </a:r>
          </a:p>
          <a:p>
            <a:pPr algn="r"/>
            <a:r>
              <a:rPr lang="pt-BR" sz="1050" i="1" dirty="0" smtClean="0"/>
              <a:t>* DADOS ATÉ JUNHO</a:t>
            </a:r>
            <a:endParaRPr lang="pt-BR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88758" y="188640"/>
            <a:ext cx="864096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pt-BR" sz="2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Envio de dados do SIPNI por município dos Núcleos Regional de Saúde. Bahia - 2017*</a:t>
            </a:r>
            <a:endParaRPr lang="pt-BR" sz="24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500826" y="5585270"/>
            <a:ext cx="2555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i="1" dirty="0" smtClean="0"/>
              <a:t>Fonte: SIPNIWEB\CIVEDI\DIVEP</a:t>
            </a:r>
          </a:p>
          <a:p>
            <a:pPr algn="r"/>
            <a:r>
              <a:rPr lang="pt-BR" sz="1050" i="1" dirty="0" smtClean="0"/>
              <a:t>* DADOS ATÉ JUNHO</a:t>
            </a:r>
            <a:endParaRPr lang="pt-BR" sz="1050" i="1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31310559"/>
              </p:ext>
            </p:extLst>
          </p:nvPr>
        </p:nvGraphicFramePr>
        <p:xfrm>
          <a:off x="611560" y="1124744"/>
          <a:ext cx="8064895" cy="444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5" y="214290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800" b="1" dirty="0" smtClean="0">
                <a:solidFill>
                  <a:srgbClr val="002060"/>
                </a:solidFill>
              </a:rPr>
              <a:t>Ações realizadas pelo estado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</a:rPr>
              <a:t>Aquisição </a:t>
            </a:r>
            <a:r>
              <a:rPr lang="pt-BR" sz="2400" dirty="0" smtClean="0">
                <a:solidFill>
                  <a:srgbClr val="002060"/>
                </a:solidFill>
              </a:rPr>
              <a:t>de computadores para 100% das salas de vacinas do Estado.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</a:rPr>
              <a:t> Realização de capacitações para operacionalização do SIPNI.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</a:rPr>
              <a:t> Suporte técnico operacional para operadores dos SIPNI nos municípios.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endParaRPr lang="pt-BR" sz="2400" dirty="0" smtClean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pt-BR" sz="2800" b="1" dirty="0" smtClean="0">
                <a:solidFill>
                  <a:srgbClr val="002060"/>
                </a:solidFill>
              </a:rPr>
              <a:t>Ações programadas para 2017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</a:rPr>
              <a:t> </a:t>
            </a:r>
            <a:r>
              <a:rPr lang="pt-BR" sz="2400" dirty="0" smtClean="0">
                <a:solidFill>
                  <a:srgbClr val="002060"/>
                </a:solidFill>
              </a:rPr>
              <a:t>Realização de web </a:t>
            </a:r>
            <a:r>
              <a:rPr lang="pt-BR" sz="2400" dirty="0" smtClean="0">
                <a:solidFill>
                  <a:srgbClr val="002060"/>
                </a:solidFill>
              </a:rPr>
              <a:t>e </a:t>
            </a:r>
            <a:r>
              <a:rPr lang="pt-BR" sz="2400" dirty="0" smtClean="0">
                <a:solidFill>
                  <a:srgbClr val="002060"/>
                </a:solidFill>
              </a:rPr>
              <a:t>vídeo </a:t>
            </a:r>
            <a:r>
              <a:rPr lang="pt-BR" sz="2400" dirty="0" smtClean="0">
                <a:solidFill>
                  <a:srgbClr val="002060"/>
                </a:solidFill>
              </a:rPr>
              <a:t>conferência - </a:t>
            </a:r>
            <a:r>
              <a:rPr lang="pt-BR" sz="2400" dirty="0" smtClean="0">
                <a:solidFill>
                  <a:srgbClr val="002060"/>
                </a:solidFill>
              </a:rPr>
              <a:t>S</a:t>
            </a:r>
            <a:r>
              <a:rPr lang="pt-BR" sz="2400" dirty="0" smtClean="0">
                <a:solidFill>
                  <a:srgbClr val="002060"/>
                </a:solidFill>
              </a:rPr>
              <a:t>etembro</a:t>
            </a:r>
            <a:endParaRPr lang="pt-BR" sz="2400" dirty="0" smtClean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</a:rPr>
              <a:t> Curso </a:t>
            </a:r>
            <a:r>
              <a:rPr lang="pt-BR" sz="2400" dirty="0" smtClean="0">
                <a:solidFill>
                  <a:srgbClr val="002060"/>
                </a:solidFill>
              </a:rPr>
              <a:t>Básico de </a:t>
            </a:r>
            <a:r>
              <a:rPr lang="pt-BR" sz="2400" dirty="0" smtClean="0">
                <a:solidFill>
                  <a:srgbClr val="002060"/>
                </a:solidFill>
              </a:rPr>
              <a:t>Vacinação </a:t>
            </a:r>
            <a:r>
              <a:rPr lang="pt-BR" sz="2400" dirty="0" smtClean="0">
                <a:solidFill>
                  <a:srgbClr val="002060"/>
                </a:solidFill>
              </a:rPr>
              <a:t>– </a:t>
            </a:r>
            <a:r>
              <a:rPr lang="pt-BR" sz="2400" dirty="0" smtClean="0">
                <a:solidFill>
                  <a:srgbClr val="002060"/>
                </a:solidFill>
              </a:rPr>
              <a:t>Outubro</a:t>
            </a:r>
            <a:endParaRPr lang="pt-BR" sz="2400" dirty="0" smtClean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</a:rPr>
              <a:t> Aquisição de software para acesso remoto às máquinas dos  municípios.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campanha de multivacinação 2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429156" cy="535785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4929190" y="142852"/>
            <a:ext cx="40005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BR" sz="2800" b="1" dirty="0" smtClean="0">
                <a:solidFill>
                  <a:srgbClr val="002060"/>
                </a:solidFill>
              </a:rPr>
              <a:t>Campanha Nacional de Multivacinação - </a:t>
            </a:r>
            <a:r>
              <a:rPr lang="pt-BR" sz="2400" b="1" dirty="0" smtClean="0">
                <a:solidFill>
                  <a:srgbClr val="002060"/>
                </a:solidFill>
              </a:rPr>
              <a:t>estratégia para melhorar a rotina.</a:t>
            </a:r>
          </a:p>
          <a:p>
            <a:pPr algn="just">
              <a:lnSpc>
                <a:spcPct val="125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De 11 a 22 de setembro.</a:t>
            </a:r>
          </a:p>
          <a:p>
            <a:pPr algn="just">
              <a:lnSpc>
                <a:spcPct val="125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Dia D: 16/09/2107</a:t>
            </a:r>
          </a:p>
          <a:p>
            <a:pPr algn="just">
              <a:lnSpc>
                <a:spcPct val="125000"/>
              </a:lnSpc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pt-BR" sz="2400" b="1" dirty="0" smtClean="0">
                <a:solidFill>
                  <a:srgbClr val="002060"/>
                </a:solidFill>
              </a:rPr>
              <a:t>Vacinação seletiva para atualização da caderneta da criança e do adolescente.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3286116" y="1428736"/>
            <a:ext cx="5429288" cy="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2050" name="Picture 2" descr="Resultado de imagem para vacinar anim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2666992" cy="2273611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428596" y="2500306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Objetivos</a:t>
            </a:r>
            <a:endParaRPr lang="pt-BR" sz="2400" b="1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pt-BR" sz="2400" b="1" dirty="0" smtClean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Geral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latin typeface="Arial"/>
                <a:ea typeface="Times New Roman"/>
              </a:rPr>
              <a:t>Eliminar </a:t>
            </a:r>
            <a:r>
              <a:rPr lang="pt-BR" sz="2400" dirty="0">
                <a:solidFill>
                  <a:srgbClr val="002060"/>
                </a:solidFill>
                <a:latin typeface="Arial"/>
                <a:ea typeface="Times New Roman"/>
              </a:rPr>
              <a:t>os casos de raiva humana no Estado da Bahia oriundos da raiva canina e felina</a:t>
            </a:r>
            <a:r>
              <a:rPr lang="pt-BR" sz="2400" dirty="0" smtClean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  <a:endParaRPr lang="pt-BR" sz="2400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pt-BR" sz="2400" dirty="0">
              <a:solidFill>
                <a:srgbClr val="002060"/>
              </a:solidFill>
              <a:latin typeface="Arial"/>
            </a:endParaRP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pt-BR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Específicos</a:t>
            </a: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/>
                <a:ea typeface="Times New Roman"/>
              </a:rPr>
              <a:t> Vacinar 80</a:t>
            </a:r>
            <a:r>
              <a:rPr lang="pt-BR" sz="2400" dirty="0">
                <a:solidFill>
                  <a:srgbClr val="002060"/>
                </a:solidFill>
                <a:latin typeface="Arial"/>
                <a:ea typeface="Times New Roman"/>
              </a:rPr>
              <a:t>% da população canina e felina </a:t>
            </a:r>
            <a:r>
              <a:rPr lang="pt-BR" sz="2400" dirty="0" smtClean="0">
                <a:solidFill>
                  <a:srgbClr val="002060"/>
                </a:solidFill>
                <a:latin typeface="Arial"/>
                <a:ea typeface="Times New Roman"/>
              </a:rPr>
              <a:t>da Bahia.</a:t>
            </a: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pt-BR" sz="2400" dirty="0" smtClean="0">
                <a:solidFill>
                  <a:srgbClr val="002060"/>
                </a:solidFill>
                <a:latin typeface="Arial"/>
                <a:ea typeface="Times New Roman"/>
              </a:rPr>
              <a:t> Eliminar </a:t>
            </a:r>
            <a:r>
              <a:rPr lang="pt-BR" sz="2400" dirty="0">
                <a:solidFill>
                  <a:srgbClr val="002060"/>
                </a:solidFill>
                <a:latin typeface="Arial"/>
                <a:ea typeface="Times New Roman"/>
              </a:rPr>
              <a:t>a circulação da variante canina do vírus rábico</a:t>
            </a:r>
            <a:r>
              <a:rPr lang="pt-BR" sz="2400" dirty="0" smtClean="0">
                <a:solidFill>
                  <a:srgbClr val="002060"/>
                </a:solidFill>
                <a:latin typeface="Arial"/>
                <a:ea typeface="Times New Roman"/>
              </a:rPr>
              <a:t>.</a:t>
            </a:r>
            <a:endParaRPr lang="pt-BR" sz="32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28926" y="1385816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2000" b="1" dirty="0" smtClean="0">
                <a:ea typeface="Times New Roman" pitchFamily="18" charset="0"/>
              </a:rPr>
              <a:t>De 1º de setembro a 16 de outubro de 2017</a:t>
            </a:r>
          </a:p>
        </p:txBody>
      </p:sp>
      <p:sp>
        <p:nvSpPr>
          <p:cNvPr id="6" name="Retângulo 5"/>
          <p:cNvSpPr/>
          <p:nvPr/>
        </p:nvSpPr>
        <p:spPr>
          <a:xfrm>
            <a:off x="2928926" y="260315"/>
            <a:ext cx="6143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pt-BR" sz="2800" b="1" dirty="0" smtClean="0">
                <a:solidFill>
                  <a:srgbClr val="002060"/>
                </a:solidFill>
                <a:ea typeface="Times New Roman"/>
              </a:rPr>
              <a:t>CAMPANHA DE VACINAÇÃO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pt-BR" sz="2800" b="1" dirty="0" smtClean="0">
                <a:solidFill>
                  <a:srgbClr val="002060"/>
                </a:solidFill>
                <a:ea typeface="Times New Roman"/>
              </a:rPr>
              <a:t>ANTIRRÁBICA 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 bg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04913"/>
            <a:ext cx="343852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4214813" y="2786058"/>
            <a:ext cx="4929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600" b="1" dirty="0"/>
              <a:t>Coordenação de Imunizações e Vigilância Epidemiológica das Doenças </a:t>
            </a:r>
            <a:r>
              <a:rPr lang="pt-BR" altLang="pt-BR" sz="1600" b="1" dirty="0" smtClean="0"/>
              <a:t>Imunopreveníveis - CIVEDI</a:t>
            </a:r>
            <a:endParaRPr lang="pt-BR" altLang="pt-BR" sz="1600" b="1" dirty="0"/>
          </a:p>
          <a:p>
            <a:pPr algn="ctr" eaLnBrk="1" hangingPunct="1">
              <a:lnSpc>
                <a:spcPct val="150000"/>
              </a:lnSpc>
            </a:pPr>
            <a:r>
              <a:rPr lang="pt-BR" altLang="pt-BR" sz="1600" b="1" dirty="0"/>
              <a:t>Tel.: (71) </a:t>
            </a:r>
            <a:r>
              <a:rPr lang="pt-BR" altLang="pt-BR" sz="1600" b="1" dirty="0" smtClean="0"/>
              <a:t>3116-0036 / </a:t>
            </a:r>
            <a:r>
              <a:rPr lang="pt-BR" altLang="pt-BR" sz="1600" b="1" i="1" dirty="0" smtClean="0">
                <a:solidFill>
                  <a:srgbClr val="FF0000"/>
                </a:solidFill>
                <a:hlinkClick r:id="rId4"/>
              </a:rPr>
              <a:t>sesab.imune@saude.ba.gov.br</a:t>
            </a:r>
            <a:endParaRPr lang="pt-BR" altLang="pt-BR" sz="16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285728"/>
            <a:ext cx="1595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parecida.figueiredo\Desktop\suvisa-divep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1152514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4367213" y="2000240"/>
            <a:ext cx="4929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600" b="1" dirty="0" smtClean="0"/>
              <a:t>Diretoria de Vigilância Epidemiológica</a:t>
            </a:r>
            <a:endParaRPr lang="pt-BR" alt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809767"/>
            <a:ext cx="8686800" cy="3976687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análise crítica do indicador de cobertura vacinal para a população alvo da vacina HPV inferior à média nacional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Público: Meninas (9 a 14 anos) / Meninos (11 a 14 anos).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Ações estratégicas a fim de alcançar níveis adequados de cobertura (parcerias entre os setores de saúde e educação).</a:t>
            </a:r>
            <a:endParaRPr lang="pt-B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  <a:buClr>
                <a:srgbClr val="002060"/>
              </a:buCl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Nota Informativa Nº62/2017: Ampliação do público alvo para pessoas de 15 a 26 anos em razão de quantitativo de doses a vencer em setembro/2017.</a:t>
            </a:r>
            <a:endParaRPr lang="pt-BR" dirty="0"/>
          </a:p>
        </p:txBody>
      </p:sp>
      <p:pic>
        <p:nvPicPr>
          <p:cNvPr id="14338" name="Picture 2" descr="Resultado de imagem para campanha de vacinação HP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52"/>
            <a:ext cx="2571768" cy="1417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pa 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"/>
            <a:ext cx="5715041" cy="5976512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4"/>
            <a:ext cx="5072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Cobertura Vacinal da Febre Amarela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rgbClr val="3333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Bahia -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2016.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6" y="4714884"/>
            <a:ext cx="1828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apa JAN_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8096" y="-24"/>
            <a:ext cx="5685936" cy="5929354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4"/>
            <a:ext cx="5072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Cobertura Vacinal da Febre Amarela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rgbClr val="3333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Bahia – Janeiro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2017.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6" y="4714884"/>
            <a:ext cx="1828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pa FEV_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643570" cy="5963599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4"/>
            <a:ext cx="5072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Cobertura Vacinal da Febre Amarela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rgbClr val="3333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Bahia – Março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2017.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6" y="4714884"/>
            <a:ext cx="1828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643602" cy="594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4"/>
            <a:ext cx="5072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Cobertura Vacinal da Febre Amarela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rgbClr val="3333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Bahia – Maio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2017.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6" y="4714884"/>
            <a:ext cx="1828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Mapa ABR_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-23"/>
            <a:ext cx="5643601" cy="5945496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4"/>
            <a:ext cx="5072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Cobertura Vacinal da Febre Amarela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rgbClr val="3333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Bahia – Junho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2017.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6" y="4714884"/>
            <a:ext cx="1828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9704"/>
            <a:ext cx="5643570" cy="594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24"/>
            <a:ext cx="5072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Cobertura Vacinal da Febre Amarela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rgbClr val="333399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Bahia – Julho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2017.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6" y="4714884"/>
            <a:ext cx="1828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571612"/>
            <a:ext cx="26431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CV BA = 50,2%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32" y="2071678"/>
            <a:ext cx="2728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CV ACRV = 61,5%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1721280"/>
              </p:ext>
            </p:extLst>
          </p:nvPr>
        </p:nvGraphicFramePr>
        <p:xfrm>
          <a:off x="251520" y="908721"/>
          <a:ext cx="8712968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409539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b="1" kern="0" dirty="0" smtClean="0">
                <a:solidFill>
                  <a:srgbClr val="002060"/>
                </a:solidFill>
              </a:rPr>
              <a:t>Cobertura Vacinal por Imunobiológicos do Estado da Bahia- 2017* </a:t>
            </a:r>
            <a:endParaRPr lang="pt-BR" sz="2800" b="1" kern="0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88256" y="5656708"/>
            <a:ext cx="2555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i="1" dirty="0" smtClean="0"/>
              <a:t>Fonte: SIPNIWEB\CIVEDI\DIVEP</a:t>
            </a:r>
          </a:p>
          <a:p>
            <a:pPr algn="r"/>
            <a:r>
              <a:rPr lang="pt-BR" sz="1050" i="1" dirty="0" smtClean="0"/>
              <a:t>* DADOS ATÉ JUNHO</a:t>
            </a:r>
            <a:endParaRPr lang="pt-BR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523</Words>
  <Application>Microsoft Office PowerPoint</Application>
  <PresentationFormat>Apresentação na tela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Ações de Imunização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daniele.souza</dc:creator>
  <cp:lastModifiedBy>ramon.saavedra</cp:lastModifiedBy>
  <cp:revision>427</cp:revision>
  <dcterms:created xsi:type="dcterms:W3CDTF">2015-09-30T20:47:55Z</dcterms:created>
  <dcterms:modified xsi:type="dcterms:W3CDTF">2017-08-23T21:03:04Z</dcterms:modified>
</cp:coreProperties>
</file>