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3"/>
  </p:notesMasterIdLst>
  <p:handoutMasterIdLst>
    <p:handoutMasterId r:id="rId14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8" r:id="rId11"/>
    <p:sldId id="267" r:id="rId12"/>
  </p:sldIdLst>
  <p:sldSz cx="9144000" cy="6858000" type="screen4x3"/>
  <p:notesSz cx="6796088" cy="9925050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4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Times New Roman" pitchFamily="16" charset="0"/>
              <a:buNone/>
              <a:defRPr sz="1200">
                <a:latin typeface="Arial" charset="0"/>
                <a:ea typeface="Microsoft YaHei" charset="-122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481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Times New Roman" pitchFamily="16" charset="0"/>
              <a:buNone/>
              <a:defRPr sz="1200">
                <a:latin typeface="Arial" charset="0"/>
                <a:ea typeface="Microsoft YaHei" charset="-122"/>
              </a:defRPr>
            </a:lvl1pPr>
          </a:lstStyle>
          <a:p>
            <a:pPr>
              <a:defRPr/>
            </a:pPr>
            <a:fld id="{D986FE4F-11CA-430B-864F-8CC694961E10}" type="datetimeFigureOut">
              <a:rPr lang="pt-BR"/>
              <a:pPr>
                <a:defRPr/>
              </a:pPr>
              <a:t>24/08/2017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657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Times New Roman" pitchFamily="16" charset="0"/>
              <a:buNone/>
              <a:defRPr sz="1200">
                <a:latin typeface="Arial" charset="0"/>
                <a:ea typeface="Microsoft YaHei" charset="-122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6575"/>
            <a:ext cx="2944812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DF600B-301D-4849-AA4D-11F7514E1D42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Segoe UI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Segoe UI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Segoe UI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fld id="{41ABA695-43D8-4550-9872-617D1B39E148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C0D437CF-EB3D-410E-9EBF-EE13A48F6CC3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1" name="Text Box 1"/>
          <p:cNvSpPr txBox="1">
            <a:spLocks noChangeArrowheads="1"/>
          </p:cNvSpPr>
          <p:nvPr/>
        </p:nvSpPr>
        <p:spPr bwMode="auto">
          <a:xfrm>
            <a:off x="3846513" y="9429750"/>
            <a:ext cx="2941637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</a:pPr>
            <a:fld id="{2B5C8979-316E-49D3-A8EB-2ED04A6AD2F8}" type="slidenum">
              <a:rPr lang="pt-BR" altLang="pt-BR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</a:pPr>
              <a:t>1</a:t>
            </a:fld>
            <a:endParaRPr lang="pt-BR" altLang="pt-BR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2" name="AutoShape 2"/>
          <p:cNvSpPr>
            <a:spLocks noChangeArrowheads="1"/>
          </p:cNvSpPr>
          <p:nvPr/>
        </p:nvSpPr>
        <p:spPr bwMode="auto">
          <a:xfrm>
            <a:off x="3846513" y="9429750"/>
            <a:ext cx="2944812" cy="490538"/>
          </a:xfrm>
          <a:custGeom>
            <a:avLst/>
            <a:gdLst>
              <a:gd name="T0" fmla="*/ 2944812 w 2944812"/>
              <a:gd name="T1" fmla="*/ 245269 h 490538"/>
              <a:gd name="T2" fmla="*/ 1472406 w 2944812"/>
              <a:gd name="T3" fmla="*/ 490538 h 490538"/>
              <a:gd name="T4" fmla="*/ 0 w 2944812"/>
              <a:gd name="T5" fmla="*/ 245269 h 490538"/>
              <a:gd name="T6" fmla="*/ 1472406 w 2944812"/>
              <a:gd name="T7" fmla="*/ 0 h 490538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944812"/>
              <a:gd name="T13" fmla="*/ 0 h 490538"/>
              <a:gd name="T14" fmla="*/ 2944812 w 2944812"/>
              <a:gd name="T15" fmla="*/ 490538 h 4905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44812" h="490538">
                <a:moveTo>
                  <a:pt x="0" y="0"/>
                </a:moveTo>
                <a:lnTo>
                  <a:pt x="8180" y="0"/>
                </a:lnTo>
                <a:lnTo>
                  <a:pt x="8180" y="1363"/>
                </a:lnTo>
                <a:lnTo>
                  <a:pt x="0" y="1363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17413" name="AutoShape 3"/>
          <p:cNvSpPr>
            <a:spLocks noChangeArrowheads="1"/>
          </p:cNvSpPr>
          <p:nvPr/>
        </p:nvSpPr>
        <p:spPr bwMode="auto">
          <a:xfrm>
            <a:off x="3846513" y="9429750"/>
            <a:ext cx="2947987" cy="493713"/>
          </a:xfrm>
          <a:custGeom>
            <a:avLst/>
            <a:gdLst>
              <a:gd name="T0" fmla="*/ 2947987 w 2947987"/>
              <a:gd name="T1" fmla="*/ 246857 h 493713"/>
              <a:gd name="T2" fmla="*/ 1473995 w 2947987"/>
              <a:gd name="T3" fmla="*/ 493713 h 493713"/>
              <a:gd name="T4" fmla="*/ 0 w 2947987"/>
              <a:gd name="T5" fmla="*/ 246857 h 493713"/>
              <a:gd name="T6" fmla="*/ 1473995 w 2947987"/>
              <a:gd name="T7" fmla="*/ 0 h 493713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947987"/>
              <a:gd name="T13" fmla="*/ 0 h 493713"/>
              <a:gd name="T14" fmla="*/ 2947987 w 2947987"/>
              <a:gd name="T15" fmla="*/ 493713 h 49371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47987" h="493713">
                <a:moveTo>
                  <a:pt x="0" y="0"/>
                </a:moveTo>
                <a:lnTo>
                  <a:pt x="8189" y="0"/>
                </a:lnTo>
                <a:lnTo>
                  <a:pt x="8189" y="1371"/>
                </a:lnTo>
                <a:lnTo>
                  <a:pt x="0" y="1371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17414" name="AutoShape 4"/>
          <p:cNvSpPr>
            <a:spLocks noChangeArrowheads="1"/>
          </p:cNvSpPr>
          <p:nvPr/>
        </p:nvSpPr>
        <p:spPr bwMode="auto">
          <a:xfrm>
            <a:off x="3846513" y="9428163"/>
            <a:ext cx="2947987" cy="495300"/>
          </a:xfrm>
          <a:custGeom>
            <a:avLst/>
            <a:gdLst>
              <a:gd name="T0" fmla="*/ 2947987 w 2947987"/>
              <a:gd name="T1" fmla="*/ 247650 h 495300"/>
              <a:gd name="T2" fmla="*/ 1473995 w 2947987"/>
              <a:gd name="T3" fmla="*/ 495300 h 495300"/>
              <a:gd name="T4" fmla="*/ 0 w 2947987"/>
              <a:gd name="T5" fmla="*/ 247650 h 495300"/>
              <a:gd name="T6" fmla="*/ 1473995 w 2947987"/>
              <a:gd name="T7" fmla="*/ 0 h 4953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947987"/>
              <a:gd name="T13" fmla="*/ 0 h 495300"/>
              <a:gd name="T14" fmla="*/ 2947987 w 2947987"/>
              <a:gd name="T15" fmla="*/ 495300 h 4953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47987" h="495300">
                <a:moveTo>
                  <a:pt x="0" y="0"/>
                </a:moveTo>
                <a:lnTo>
                  <a:pt x="8190" y="0"/>
                </a:lnTo>
                <a:lnTo>
                  <a:pt x="8190" y="1375"/>
                </a:lnTo>
                <a:lnTo>
                  <a:pt x="0" y="1375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17415" name="AutoShape 5"/>
          <p:cNvSpPr>
            <a:spLocks noChangeArrowheads="1"/>
          </p:cNvSpPr>
          <p:nvPr/>
        </p:nvSpPr>
        <p:spPr bwMode="auto">
          <a:xfrm>
            <a:off x="679450" y="4714875"/>
            <a:ext cx="5437188" cy="4465638"/>
          </a:xfrm>
          <a:custGeom>
            <a:avLst/>
            <a:gdLst>
              <a:gd name="T0" fmla="*/ 5437188 w 5437188"/>
              <a:gd name="T1" fmla="*/ 2232819 h 4465638"/>
              <a:gd name="T2" fmla="*/ 2718594 w 5437188"/>
              <a:gd name="T3" fmla="*/ 4465638 h 4465638"/>
              <a:gd name="T4" fmla="*/ 0 w 5437188"/>
              <a:gd name="T5" fmla="*/ 2232819 h 4465638"/>
              <a:gd name="T6" fmla="*/ 2718594 w 5437188"/>
              <a:gd name="T7" fmla="*/ 0 h 4465638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5437188"/>
              <a:gd name="T13" fmla="*/ 0 h 4465638"/>
              <a:gd name="T14" fmla="*/ 5437188 w 5437188"/>
              <a:gd name="T15" fmla="*/ 4465638 h 44656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437188" h="4465638">
                <a:moveTo>
                  <a:pt x="0" y="0"/>
                </a:moveTo>
                <a:lnTo>
                  <a:pt x="15103" y="0"/>
                </a:lnTo>
                <a:lnTo>
                  <a:pt x="15103" y="12405"/>
                </a:lnTo>
                <a:lnTo>
                  <a:pt x="0" y="12405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F2E6BD1D-B441-4BE9-A19A-37D8259BFE90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10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3846513" y="9429750"/>
            <a:ext cx="2941637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</a:pPr>
            <a:fld id="{A5EAD4CE-BBAA-4E43-8A01-D988C49CECF5}" type="slidenum">
              <a:rPr lang="pt-BR" altLang="pt-BR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</a:pPr>
              <a:t>10</a:t>
            </a:fld>
            <a:endParaRPr lang="pt-BR" altLang="pt-BR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6" name="AutoShape 2"/>
          <p:cNvSpPr>
            <a:spLocks noChangeArrowheads="1"/>
          </p:cNvSpPr>
          <p:nvPr/>
        </p:nvSpPr>
        <p:spPr bwMode="auto">
          <a:xfrm>
            <a:off x="3846513" y="9429750"/>
            <a:ext cx="2944812" cy="490538"/>
          </a:xfrm>
          <a:custGeom>
            <a:avLst/>
            <a:gdLst>
              <a:gd name="T0" fmla="*/ 2944812 w 2944812"/>
              <a:gd name="T1" fmla="*/ 245269 h 490538"/>
              <a:gd name="T2" fmla="*/ 1472406 w 2944812"/>
              <a:gd name="T3" fmla="*/ 490538 h 490538"/>
              <a:gd name="T4" fmla="*/ 0 w 2944812"/>
              <a:gd name="T5" fmla="*/ 245269 h 490538"/>
              <a:gd name="T6" fmla="*/ 1472406 w 2944812"/>
              <a:gd name="T7" fmla="*/ 0 h 490538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944812"/>
              <a:gd name="T13" fmla="*/ 0 h 490538"/>
              <a:gd name="T14" fmla="*/ 2944812 w 2944812"/>
              <a:gd name="T15" fmla="*/ 490538 h 4905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44812" h="490538">
                <a:moveTo>
                  <a:pt x="0" y="0"/>
                </a:moveTo>
                <a:lnTo>
                  <a:pt x="8180" y="0"/>
                </a:lnTo>
                <a:lnTo>
                  <a:pt x="8180" y="1363"/>
                </a:lnTo>
                <a:lnTo>
                  <a:pt x="0" y="1363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28677" name="AutoShape 3"/>
          <p:cNvSpPr>
            <a:spLocks noChangeArrowheads="1"/>
          </p:cNvSpPr>
          <p:nvPr/>
        </p:nvSpPr>
        <p:spPr bwMode="auto">
          <a:xfrm>
            <a:off x="3846513" y="9429750"/>
            <a:ext cx="2947987" cy="493713"/>
          </a:xfrm>
          <a:custGeom>
            <a:avLst/>
            <a:gdLst>
              <a:gd name="T0" fmla="*/ 2947987 w 2947987"/>
              <a:gd name="T1" fmla="*/ 246857 h 493713"/>
              <a:gd name="T2" fmla="*/ 1473995 w 2947987"/>
              <a:gd name="T3" fmla="*/ 493713 h 493713"/>
              <a:gd name="T4" fmla="*/ 0 w 2947987"/>
              <a:gd name="T5" fmla="*/ 246857 h 493713"/>
              <a:gd name="T6" fmla="*/ 1473995 w 2947987"/>
              <a:gd name="T7" fmla="*/ 0 h 493713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947987"/>
              <a:gd name="T13" fmla="*/ 0 h 493713"/>
              <a:gd name="T14" fmla="*/ 2947987 w 2947987"/>
              <a:gd name="T15" fmla="*/ 493713 h 49371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47987" h="493713">
                <a:moveTo>
                  <a:pt x="0" y="0"/>
                </a:moveTo>
                <a:lnTo>
                  <a:pt x="8189" y="0"/>
                </a:lnTo>
                <a:lnTo>
                  <a:pt x="8189" y="1371"/>
                </a:lnTo>
                <a:lnTo>
                  <a:pt x="0" y="1371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28678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2525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9" name="AutoShape 5"/>
          <p:cNvSpPr>
            <a:spLocks noChangeArrowheads="1"/>
          </p:cNvSpPr>
          <p:nvPr/>
        </p:nvSpPr>
        <p:spPr bwMode="auto">
          <a:xfrm>
            <a:off x="679450" y="4714875"/>
            <a:ext cx="5437188" cy="4465638"/>
          </a:xfrm>
          <a:custGeom>
            <a:avLst/>
            <a:gdLst>
              <a:gd name="T0" fmla="*/ 5437188 w 5437188"/>
              <a:gd name="T1" fmla="*/ 2232819 h 4465638"/>
              <a:gd name="T2" fmla="*/ 2718594 w 5437188"/>
              <a:gd name="T3" fmla="*/ 4465638 h 4465638"/>
              <a:gd name="T4" fmla="*/ 0 w 5437188"/>
              <a:gd name="T5" fmla="*/ 2232819 h 4465638"/>
              <a:gd name="T6" fmla="*/ 2718594 w 5437188"/>
              <a:gd name="T7" fmla="*/ 0 h 4465638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5437188"/>
              <a:gd name="T13" fmla="*/ 0 h 4465638"/>
              <a:gd name="T14" fmla="*/ 5437188 w 5437188"/>
              <a:gd name="T15" fmla="*/ 4465638 h 44656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437188" h="4465638">
                <a:moveTo>
                  <a:pt x="0" y="0"/>
                </a:moveTo>
                <a:lnTo>
                  <a:pt x="15103" y="0"/>
                </a:lnTo>
                <a:lnTo>
                  <a:pt x="15103" y="12405"/>
                </a:lnTo>
                <a:lnTo>
                  <a:pt x="0" y="12405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D926A1AC-7707-4101-B7B4-65447F254CEA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2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7DE91805-DF6C-45DB-A19C-931E087AD2B7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3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846513" y="9429750"/>
            <a:ext cx="2941637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</a:pPr>
            <a:fld id="{51E41B44-A108-4F9F-A360-CBFBA093D6C9}" type="slidenum">
              <a:rPr lang="pt-BR" altLang="pt-BR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</a:pPr>
              <a:t>3</a:t>
            </a:fld>
            <a:endParaRPr lang="pt-BR" altLang="pt-BR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60" name="AutoShape 2"/>
          <p:cNvSpPr>
            <a:spLocks noChangeArrowheads="1"/>
          </p:cNvSpPr>
          <p:nvPr/>
        </p:nvSpPr>
        <p:spPr bwMode="auto">
          <a:xfrm>
            <a:off x="3846513" y="9429750"/>
            <a:ext cx="2944812" cy="490538"/>
          </a:xfrm>
          <a:custGeom>
            <a:avLst/>
            <a:gdLst>
              <a:gd name="T0" fmla="*/ 2944812 w 2944812"/>
              <a:gd name="T1" fmla="*/ 245269 h 490538"/>
              <a:gd name="T2" fmla="*/ 1472406 w 2944812"/>
              <a:gd name="T3" fmla="*/ 490538 h 490538"/>
              <a:gd name="T4" fmla="*/ 0 w 2944812"/>
              <a:gd name="T5" fmla="*/ 245269 h 490538"/>
              <a:gd name="T6" fmla="*/ 1472406 w 2944812"/>
              <a:gd name="T7" fmla="*/ 0 h 490538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944812"/>
              <a:gd name="T13" fmla="*/ 0 h 490538"/>
              <a:gd name="T14" fmla="*/ 2944812 w 2944812"/>
              <a:gd name="T15" fmla="*/ 490538 h 4905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44812" h="490538">
                <a:moveTo>
                  <a:pt x="0" y="0"/>
                </a:moveTo>
                <a:lnTo>
                  <a:pt x="8180" y="0"/>
                </a:lnTo>
                <a:lnTo>
                  <a:pt x="8180" y="1363"/>
                </a:lnTo>
                <a:lnTo>
                  <a:pt x="0" y="1363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19461" name="AutoShape 3"/>
          <p:cNvSpPr>
            <a:spLocks noChangeArrowheads="1"/>
          </p:cNvSpPr>
          <p:nvPr/>
        </p:nvSpPr>
        <p:spPr bwMode="auto">
          <a:xfrm>
            <a:off x="3846513" y="9429750"/>
            <a:ext cx="2947987" cy="493713"/>
          </a:xfrm>
          <a:custGeom>
            <a:avLst/>
            <a:gdLst>
              <a:gd name="T0" fmla="*/ 2947987 w 2947987"/>
              <a:gd name="T1" fmla="*/ 246857 h 493713"/>
              <a:gd name="T2" fmla="*/ 1473995 w 2947987"/>
              <a:gd name="T3" fmla="*/ 493713 h 493713"/>
              <a:gd name="T4" fmla="*/ 0 w 2947987"/>
              <a:gd name="T5" fmla="*/ 246857 h 493713"/>
              <a:gd name="T6" fmla="*/ 1473995 w 2947987"/>
              <a:gd name="T7" fmla="*/ 0 h 493713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947987"/>
              <a:gd name="T13" fmla="*/ 0 h 493713"/>
              <a:gd name="T14" fmla="*/ 2947987 w 2947987"/>
              <a:gd name="T15" fmla="*/ 493713 h 49371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47987" h="493713">
                <a:moveTo>
                  <a:pt x="0" y="0"/>
                </a:moveTo>
                <a:lnTo>
                  <a:pt x="8189" y="0"/>
                </a:lnTo>
                <a:lnTo>
                  <a:pt x="8189" y="1371"/>
                </a:lnTo>
                <a:lnTo>
                  <a:pt x="0" y="1371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19462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2525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3" name="AutoShape 5"/>
          <p:cNvSpPr>
            <a:spLocks noChangeArrowheads="1"/>
          </p:cNvSpPr>
          <p:nvPr/>
        </p:nvSpPr>
        <p:spPr bwMode="auto">
          <a:xfrm>
            <a:off x="679450" y="4714875"/>
            <a:ext cx="5437188" cy="4465638"/>
          </a:xfrm>
          <a:custGeom>
            <a:avLst/>
            <a:gdLst>
              <a:gd name="T0" fmla="*/ 5437188 w 5437188"/>
              <a:gd name="T1" fmla="*/ 2232819 h 4465638"/>
              <a:gd name="T2" fmla="*/ 2718594 w 5437188"/>
              <a:gd name="T3" fmla="*/ 4465638 h 4465638"/>
              <a:gd name="T4" fmla="*/ 0 w 5437188"/>
              <a:gd name="T5" fmla="*/ 2232819 h 4465638"/>
              <a:gd name="T6" fmla="*/ 2718594 w 5437188"/>
              <a:gd name="T7" fmla="*/ 0 h 4465638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5437188"/>
              <a:gd name="T13" fmla="*/ 0 h 4465638"/>
              <a:gd name="T14" fmla="*/ 5437188 w 5437188"/>
              <a:gd name="T15" fmla="*/ 4465638 h 44656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437188" h="4465638">
                <a:moveTo>
                  <a:pt x="0" y="0"/>
                </a:moveTo>
                <a:lnTo>
                  <a:pt x="15103" y="0"/>
                </a:lnTo>
                <a:lnTo>
                  <a:pt x="15103" y="12405"/>
                </a:lnTo>
                <a:lnTo>
                  <a:pt x="0" y="12405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61374FE4-1A13-4C5C-89B0-3DD5D99CE801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4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46513" y="9429750"/>
            <a:ext cx="2941637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</a:pPr>
            <a:fld id="{C3CFF90B-4380-4B2E-B794-27E24CE3834F}" type="slidenum">
              <a:rPr lang="pt-BR" altLang="pt-BR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</a:pPr>
              <a:t>4</a:t>
            </a:fld>
            <a:endParaRPr lang="pt-BR" altLang="pt-BR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4" name="AutoShape 2"/>
          <p:cNvSpPr>
            <a:spLocks noChangeArrowheads="1"/>
          </p:cNvSpPr>
          <p:nvPr/>
        </p:nvSpPr>
        <p:spPr bwMode="auto">
          <a:xfrm>
            <a:off x="3846513" y="9429750"/>
            <a:ext cx="2944812" cy="490538"/>
          </a:xfrm>
          <a:custGeom>
            <a:avLst/>
            <a:gdLst>
              <a:gd name="T0" fmla="*/ 2944812 w 2944812"/>
              <a:gd name="T1" fmla="*/ 245269 h 490538"/>
              <a:gd name="T2" fmla="*/ 1472406 w 2944812"/>
              <a:gd name="T3" fmla="*/ 490538 h 490538"/>
              <a:gd name="T4" fmla="*/ 0 w 2944812"/>
              <a:gd name="T5" fmla="*/ 245269 h 490538"/>
              <a:gd name="T6" fmla="*/ 1472406 w 2944812"/>
              <a:gd name="T7" fmla="*/ 0 h 490538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944812"/>
              <a:gd name="T13" fmla="*/ 0 h 490538"/>
              <a:gd name="T14" fmla="*/ 2944812 w 2944812"/>
              <a:gd name="T15" fmla="*/ 490538 h 4905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44812" h="490538">
                <a:moveTo>
                  <a:pt x="0" y="0"/>
                </a:moveTo>
                <a:lnTo>
                  <a:pt x="8180" y="0"/>
                </a:lnTo>
                <a:lnTo>
                  <a:pt x="8180" y="1363"/>
                </a:lnTo>
                <a:lnTo>
                  <a:pt x="0" y="1363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2048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59350" cy="37195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6" name="AutoShape 4"/>
          <p:cNvSpPr>
            <a:spLocks noChangeArrowheads="1"/>
          </p:cNvSpPr>
          <p:nvPr/>
        </p:nvSpPr>
        <p:spPr bwMode="auto">
          <a:xfrm>
            <a:off x="679450" y="4714875"/>
            <a:ext cx="5435600" cy="4464050"/>
          </a:xfrm>
          <a:custGeom>
            <a:avLst/>
            <a:gdLst>
              <a:gd name="T0" fmla="*/ 5435600 w 5435600"/>
              <a:gd name="T1" fmla="*/ 2232025 h 4464050"/>
              <a:gd name="T2" fmla="*/ 2717800 w 5435600"/>
              <a:gd name="T3" fmla="*/ 4464050 h 4464050"/>
              <a:gd name="T4" fmla="*/ 0 w 5435600"/>
              <a:gd name="T5" fmla="*/ 2232025 h 4464050"/>
              <a:gd name="T6" fmla="*/ 2717800 w 5435600"/>
              <a:gd name="T7" fmla="*/ 0 h 446405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5435600"/>
              <a:gd name="T13" fmla="*/ 0 h 4464050"/>
              <a:gd name="T14" fmla="*/ 5435600 w 5435600"/>
              <a:gd name="T15" fmla="*/ 4464050 h 44640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435600" h="4464050">
                <a:moveTo>
                  <a:pt x="0" y="0"/>
                </a:moveTo>
                <a:lnTo>
                  <a:pt x="15099" y="0"/>
                </a:lnTo>
                <a:lnTo>
                  <a:pt x="15099" y="12400"/>
                </a:lnTo>
                <a:lnTo>
                  <a:pt x="0" y="1240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1D3C6C6B-FEBA-4B1C-8E91-2B955857AC69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5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7" name="Text Box 1"/>
          <p:cNvSpPr txBox="1">
            <a:spLocks noChangeArrowheads="1"/>
          </p:cNvSpPr>
          <p:nvPr/>
        </p:nvSpPr>
        <p:spPr bwMode="auto">
          <a:xfrm>
            <a:off x="3846513" y="9429750"/>
            <a:ext cx="2941637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</a:pPr>
            <a:fld id="{FB62C705-BDAB-4384-B5E5-C3858EB16D32}" type="slidenum">
              <a:rPr lang="pt-BR" altLang="pt-BR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</a:pPr>
              <a:t>5</a:t>
            </a:fld>
            <a:endParaRPr lang="pt-BR" altLang="pt-BR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8" name="AutoShape 2"/>
          <p:cNvSpPr>
            <a:spLocks noChangeArrowheads="1"/>
          </p:cNvSpPr>
          <p:nvPr/>
        </p:nvSpPr>
        <p:spPr bwMode="auto">
          <a:xfrm>
            <a:off x="3846513" y="9429750"/>
            <a:ext cx="2944812" cy="490538"/>
          </a:xfrm>
          <a:custGeom>
            <a:avLst/>
            <a:gdLst>
              <a:gd name="T0" fmla="*/ 2944812 w 2944812"/>
              <a:gd name="T1" fmla="*/ 245269 h 490538"/>
              <a:gd name="T2" fmla="*/ 1472406 w 2944812"/>
              <a:gd name="T3" fmla="*/ 490538 h 490538"/>
              <a:gd name="T4" fmla="*/ 0 w 2944812"/>
              <a:gd name="T5" fmla="*/ 245269 h 490538"/>
              <a:gd name="T6" fmla="*/ 1472406 w 2944812"/>
              <a:gd name="T7" fmla="*/ 0 h 490538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944812"/>
              <a:gd name="T13" fmla="*/ 0 h 490538"/>
              <a:gd name="T14" fmla="*/ 2944812 w 2944812"/>
              <a:gd name="T15" fmla="*/ 490538 h 4905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44812" h="490538">
                <a:moveTo>
                  <a:pt x="0" y="0"/>
                </a:moveTo>
                <a:lnTo>
                  <a:pt x="8180" y="0"/>
                </a:lnTo>
                <a:lnTo>
                  <a:pt x="8180" y="1363"/>
                </a:lnTo>
                <a:lnTo>
                  <a:pt x="0" y="1363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2150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54063"/>
            <a:ext cx="4954587" cy="37179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10" name="AutoShape 4"/>
          <p:cNvSpPr>
            <a:spLocks noChangeArrowheads="1"/>
          </p:cNvSpPr>
          <p:nvPr/>
        </p:nvSpPr>
        <p:spPr bwMode="auto">
          <a:xfrm>
            <a:off x="679450" y="4714875"/>
            <a:ext cx="5434013" cy="4462463"/>
          </a:xfrm>
          <a:custGeom>
            <a:avLst/>
            <a:gdLst>
              <a:gd name="T0" fmla="*/ 5434013 w 5434013"/>
              <a:gd name="T1" fmla="*/ 2231234 h 4462463"/>
              <a:gd name="T2" fmla="*/ 2717007 w 5434013"/>
              <a:gd name="T3" fmla="*/ 4462463 h 4462463"/>
              <a:gd name="T4" fmla="*/ 0 w 5434013"/>
              <a:gd name="T5" fmla="*/ 2231234 h 4462463"/>
              <a:gd name="T6" fmla="*/ 2717007 w 5434013"/>
              <a:gd name="T7" fmla="*/ 0 h 4462463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5434013"/>
              <a:gd name="T13" fmla="*/ 0 h 4462463"/>
              <a:gd name="T14" fmla="*/ 5434013 w 5434013"/>
              <a:gd name="T15" fmla="*/ 4462463 h 44624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434013" h="4462463">
                <a:moveTo>
                  <a:pt x="0" y="0"/>
                </a:moveTo>
                <a:lnTo>
                  <a:pt x="15094" y="0"/>
                </a:lnTo>
                <a:lnTo>
                  <a:pt x="15094" y="12396"/>
                </a:lnTo>
                <a:lnTo>
                  <a:pt x="0" y="12396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C300C3A5-8FB5-432E-B82E-717992FD5308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6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3846513" y="9429750"/>
            <a:ext cx="2941637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</a:pPr>
            <a:fld id="{EA6D7CB4-9063-4AC2-845F-F94D2BDB7C5B}" type="slidenum">
              <a:rPr lang="pt-BR" altLang="pt-BR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</a:pPr>
              <a:t>6</a:t>
            </a:fld>
            <a:endParaRPr lang="pt-BR" altLang="pt-BR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2" name="AutoShape 2"/>
          <p:cNvSpPr>
            <a:spLocks noChangeArrowheads="1"/>
          </p:cNvSpPr>
          <p:nvPr/>
        </p:nvSpPr>
        <p:spPr bwMode="auto">
          <a:xfrm>
            <a:off x="3846513" y="9429750"/>
            <a:ext cx="2944812" cy="490538"/>
          </a:xfrm>
          <a:custGeom>
            <a:avLst/>
            <a:gdLst>
              <a:gd name="T0" fmla="*/ 2944812 w 2944812"/>
              <a:gd name="T1" fmla="*/ 245269 h 490538"/>
              <a:gd name="T2" fmla="*/ 1472406 w 2944812"/>
              <a:gd name="T3" fmla="*/ 490538 h 490538"/>
              <a:gd name="T4" fmla="*/ 0 w 2944812"/>
              <a:gd name="T5" fmla="*/ 245269 h 490538"/>
              <a:gd name="T6" fmla="*/ 1472406 w 2944812"/>
              <a:gd name="T7" fmla="*/ 0 h 490538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944812"/>
              <a:gd name="T13" fmla="*/ 0 h 490538"/>
              <a:gd name="T14" fmla="*/ 2944812 w 2944812"/>
              <a:gd name="T15" fmla="*/ 490538 h 4905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44812" h="490538">
                <a:moveTo>
                  <a:pt x="0" y="0"/>
                </a:moveTo>
                <a:lnTo>
                  <a:pt x="8180" y="0"/>
                </a:lnTo>
                <a:lnTo>
                  <a:pt x="8180" y="1363"/>
                </a:lnTo>
                <a:lnTo>
                  <a:pt x="0" y="1363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22533" name="AutoShape 3"/>
          <p:cNvSpPr>
            <a:spLocks noChangeArrowheads="1"/>
          </p:cNvSpPr>
          <p:nvPr/>
        </p:nvSpPr>
        <p:spPr bwMode="auto">
          <a:xfrm>
            <a:off x="3846513" y="9429750"/>
            <a:ext cx="2947987" cy="493713"/>
          </a:xfrm>
          <a:custGeom>
            <a:avLst/>
            <a:gdLst>
              <a:gd name="T0" fmla="*/ 2947987 w 2947987"/>
              <a:gd name="T1" fmla="*/ 246857 h 493713"/>
              <a:gd name="T2" fmla="*/ 1473995 w 2947987"/>
              <a:gd name="T3" fmla="*/ 493713 h 493713"/>
              <a:gd name="T4" fmla="*/ 0 w 2947987"/>
              <a:gd name="T5" fmla="*/ 246857 h 493713"/>
              <a:gd name="T6" fmla="*/ 1473995 w 2947987"/>
              <a:gd name="T7" fmla="*/ 0 h 493713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947987"/>
              <a:gd name="T13" fmla="*/ 0 h 493713"/>
              <a:gd name="T14" fmla="*/ 2947987 w 2947987"/>
              <a:gd name="T15" fmla="*/ 493713 h 49371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47987" h="493713">
                <a:moveTo>
                  <a:pt x="0" y="0"/>
                </a:moveTo>
                <a:lnTo>
                  <a:pt x="8189" y="0"/>
                </a:lnTo>
                <a:lnTo>
                  <a:pt x="8189" y="1371"/>
                </a:lnTo>
                <a:lnTo>
                  <a:pt x="0" y="1371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22534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2525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5" name="AutoShape 5"/>
          <p:cNvSpPr>
            <a:spLocks noChangeArrowheads="1"/>
          </p:cNvSpPr>
          <p:nvPr/>
        </p:nvSpPr>
        <p:spPr bwMode="auto">
          <a:xfrm>
            <a:off x="679450" y="4714875"/>
            <a:ext cx="5437188" cy="4465638"/>
          </a:xfrm>
          <a:custGeom>
            <a:avLst/>
            <a:gdLst>
              <a:gd name="T0" fmla="*/ 5437188 w 5437188"/>
              <a:gd name="T1" fmla="*/ 2232819 h 4465638"/>
              <a:gd name="T2" fmla="*/ 2718594 w 5437188"/>
              <a:gd name="T3" fmla="*/ 4465638 h 4465638"/>
              <a:gd name="T4" fmla="*/ 0 w 5437188"/>
              <a:gd name="T5" fmla="*/ 2232819 h 4465638"/>
              <a:gd name="T6" fmla="*/ 2718594 w 5437188"/>
              <a:gd name="T7" fmla="*/ 0 h 4465638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5437188"/>
              <a:gd name="T13" fmla="*/ 0 h 4465638"/>
              <a:gd name="T14" fmla="*/ 5437188 w 5437188"/>
              <a:gd name="T15" fmla="*/ 4465638 h 44656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437188" h="4465638">
                <a:moveTo>
                  <a:pt x="0" y="0"/>
                </a:moveTo>
                <a:lnTo>
                  <a:pt x="15103" y="0"/>
                </a:lnTo>
                <a:lnTo>
                  <a:pt x="15103" y="12405"/>
                </a:lnTo>
                <a:lnTo>
                  <a:pt x="0" y="12405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CA0781EA-7442-4DB4-B44A-374E11A95144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7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2525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5600" cy="4465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263DC9C0-A30F-47CA-AD00-A45B5650DB44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8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3846513" y="9429750"/>
            <a:ext cx="2941637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</a:pPr>
            <a:fld id="{8F956D21-1B4D-43EA-91D6-57FA4F78C59C}" type="slidenum">
              <a:rPr lang="pt-BR" altLang="pt-BR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</a:pPr>
              <a:t>8</a:t>
            </a:fld>
            <a:endParaRPr lang="pt-BR" altLang="pt-BR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0" name="AutoShape 2"/>
          <p:cNvSpPr>
            <a:spLocks noChangeArrowheads="1"/>
          </p:cNvSpPr>
          <p:nvPr/>
        </p:nvSpPr>
        <p:spPr bwMode="auto">
          <a:xfrm>
            <a:off x="3846513" y="9429750"/>
            <a:ext cx="2944812" cy="490538"/>
          </a:xfrm>
          <a:custGeom>
            <a:avLst/>
            <a:gdLst>
              <a:gd name="T0" fmla="*/ 2944812 w 2944812"/>
              <a:gd name="T1" fmla="*/ 245269 h 490538"/>
              <a:gd name="T2" fmla="*/ 1472406 w 2944812"/>
              <a:gd name="T3" fmla="*/ 490538 h 490538"/>
              <a:gd name="T4" fmla="*/ 0 w 2944812"/>
              <a:gd name="T5" fmla="*/ 245269 h 490538"/>
              <a:gd name="T6" fmla="*/ 1472406 w 2944812"/>
              <a:gd name="T7" fmla="*/ 0 h 490538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944812"/>
              <a:gd name="T13" fmla="*/ 0 h 490538"/>
              <a:gd name="T14" fmla="*/ 2944812 w 2944812"/>
              <a:gd name="T15" fmla="*/ 490538 h 4905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44812" h="490538">
                <a:moveTo>
                  <a:pt x="0" y="0"/>
                </a:moveTo>
                <a:lnTo>
                  <a:pt x="8180" y="0"/>
                </a:lnTo>
                <a:lnTo>
                  <a:pt x="8180" y="1363"/>
                </a:lnTo>
                <a:lnTo>
                  <a:pt x="0" y="1363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2458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59350" cy="37195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2" name="AutoShape 4"/>
          <p:cNvSpPr>
            <a:spLocks noChangeArrowheads="1"/>
          </p:cNvSpPr>
          <p:nvPr/>
        </p:nvSpPr>
        <p:spPr bwMode="auto">
          <a:xfrm>
            <a:off x="679450" y="4714875"/>
            <a:ext cx="5435600" cy="4464050"/>
          </a:xfrm>
          <a:custGeom>
            <a:avLst/>
            <a:gdLst>
              <a:gd name="T0" fmla="*/ 5435600 w 5435600"/>
              <a:gd name="T1" fmla="*/ 2232025 h 4464050"/>
              <a:gd name="T2" fmla="*/ 2717800 w 5435600"/>
              <a:gd name="T3" fmla="*/ 4464050 h 4464050"/>
              <a:gd name="T4" fmla="*/ 0 w 5435600"/>
              <a:gd name="T5" fmla="*/ 2232025 h 4464050"/>
              <a:gd name="T6" fmla="*/ 2717800 w 5435600"/>
              <a:gd name="T7" fmla="*/ 0 h 446405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5435600"/>
              <a:gd name="T13" fmla="*/ 0 h 4464050"/>
              <a:gd name="T14" fmla="*/ 5435600 w 5435600"/>
              <a:gd name="T15" fmla="*/ 4464050 h 44640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435600" h="4464050">
                <a:moveTo>
                  <a:pt x="0" y="0"/>
                </a:moveTo>
                <a:lnTo>
                  <a:pt x="15099" y="0"/>
                </a:lnTo>
                <a:lnTo>
                  <a:pt x="15099" y="12400"/>
                </a:lnTo>
                <a:lnTo>
                  <a:pt x="0" y="1240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7FBDE185-4B60-4F3E-A947-D2F11CDA5F59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9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3" name="Text Box 1"/>
          <p:cNvSpPr txBox="1">
            <a:spLocks noChangeArrowheads="1"/>
          </p:cNvSpPr>
          <p:nvPr/>
        </p:nvSpPr>
        <p:spPr bwMode="auto">
          <a:xfrm>
            <a:off x="3846513" y="9429750"/>
            <a:ext cx="2941637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</a:pPr>
            <a:fld id="{3F33EEEF-F5DD-405C-8952-7FA47DD91EB1}" type="slidenum">
              <a:rPr lang="pt-BR" altLang="pt-BR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</a:pPr>
              <a:t>9</a:t>
            </a:fld>
            <a:endParaRPr lang="pt-BR" altLang="pt-BR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4" name="AutoShape 2"/>
          <p:cNvSpPr>
            <a:spLocks noChangeArrowheads="1"/>
          </p:cNvSpPr>
          <p:nvPr/>
        </p:nvSpPr>
        <p:spPr bwMode="auto">
          <a:xfrm>
            <a:off x="3846513" y="9429750"/>
            <a:ext cx="2944812" cy="490538"/>
          </a:xfrm>
          <a:custGeom>
            <a:avLst/>
            <a:gdLst>
              <a:gd name="T0" fmla="*/ 2944812 w 2944812"/>
              <a:gd name="T1" fmla="*/ 245269 h 490538"/>
              <a:gd name="T2" fmla="*/ 1472406 w 2944812"/>
              <a:gd name="T3" fmla="*/ 490538 h 490538"/>
              <a:gd name="T4" fmla="*/ 0 w 2944812"/>
              <a:gd name="T5" fmla="*/ 245269 h 490538"/>
              <a:gd name="T6" fmla="*/ 1472406 w 2944812"/>
              <a:gd name="T7" fmla="*/ 0 h 490538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944812"/>
              <a:gd name="T13" fmla="*/ 0 h 490538"/>
              <a:gd name="T14" fmla="*/ 2944812 w 2944812"/>
              <a:gd name="T15" fmla="*/ 490538 h 4905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44812" h="490538">
                <a:moveTo>
                  <a:pt x="0" y="0"/>
                </a:moveTo>
                <a:lnTo>
                  <a:pt x="8180" y="0"/>
                </a:lnTo>
                <a:lnTo>
                  <a:pt x="8180" y="1363"/>
                </a:lnTo>
                <a:lnTo>
                  <a:pt x="0" y="1363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2560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59350" cy="37195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6" name="AutoShape 4"/>
          <p:cNvSpPr>
            <a:spLocks noChangeArrowheads="1"/>
          </p:cNvSpPr>
          <p:nvPr/>
        </p:nvSpPr>
        <p:spPr bwMode="auto">
          <a:xfrm>
            <a:off x="679450" y="4714875"/>
            <a:ext cx="5435600" cy="4464050"/>
          </a:xfrm>
          <a:custGeom>
            <a:avLst/>
            <a:gdLst>
              <a:gd name="T0" fmla="*/ 5435600 w 5435600"/>
              <a:gd name="T1" fmla="*/ 2232025 h 4464050"/>
              <a:gd name="T2" fmla="*/ 2717800 w 5435600"/>
              <a:gd name="T3" fmla="*/ 4464050 h 4464050"/>
              <a:gd name="T4" fmla="*/ 0 w 5435600"/>
              <a:gd name="T5" fmla="*/ 2232025 h 4464050"/>
              <a:gd name="T6" fmla="*/ 2717800 w 5435600"/>
              <a:gd name="T7" fmla="*/ 0 h 446405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5435600"/>
              <a:gd name="T13" fmla="*/ 0 h 4464050"/>
              <a:gd name="T14" fmla="*/ 5435600 w 5435600"/>
              <a:gd name="T15" fmla="*/ 4464050 h 44640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435600" h="4464050">
                <a:moveTo>
                  <a:pt x="0" y="0"/>
                </a:moveTo>
                <a:lnTo>
                  <a:pt x="15099" y="0"/>
                </a:lnTo>
                <a:lnTo>
                  <a:pt x="15099" y="12400"/>
                </a:lnTo>
                <a:lnTo>
                  <a:pt x="0" y="1240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F05991-6835-441C-8C8E-BF18F8255A4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466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1AF243-B52B-4026-B9BB-81BA98C44D5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52475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30701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307013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359146-44BA-4875-BF76-0065B717F73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57038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7538393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6218752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779913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3975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3975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4094469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646844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39764651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32819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832984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FD43B4-317D-4010-919A-45D25C103AE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913902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9583265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8836851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307013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307013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565110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E236F5-BA2E-440B-9008-A0EF458FD1E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79833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3975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3975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55E373-4040-4D73-AA4D-1B9E971E353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30981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2CE079-A638-4140-B7F7-C8E6F6CC848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55481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98B7FF-9757-4C60-BA78-E4C5DA9D9E2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99855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4C117F-32FB-41BF-BED9-8A4F0712F40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09259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CFE122-3550-4433-BB84-143313A7A3C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50236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AAF0BA-07A5-40AA-A7A5-7928F96409D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84555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AutoShape 1"/>
          <p:cNvSpPr>
            <a:spLocks noChangeArrowheads="1"/>
          </p:cNvSpPr>
          <p:nvPr/>
        </p:nvSpPr>
        <p:spPr bwMode="auto">
          <a:xfrm>
            <a:off x="457200" y="6246813"/>
            <a:ext cx="2128838" cy="471487"/>
          </a:xfrm>
          <a:custGeom>
            <a:avLst/>
            <a:gdLst>
              <a:gd name="G0" fmla="*/ 5913 1 2"/>
              <a:gd name="G1" fmla="*/ 1310 1 2"/>
              <a:gd name="G2" fmla="+- 1310 0 0"/>
              <a:gd name="G3" fmla="+- 5913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5913" y="0"/>
                </a:lnTo>
                <a:lnTo>
                  <a:pt x="5913" y="1310"/>
                </a:lnTo>
                <a:lnTo>
                  <a:pt x="0" y="1310"/>
                </a:lnTo>
                <a:close/>
              </a:path>
            </a:pathLst>
          </a:custGeom>
          <a:noFill/>
          <a:ln w="936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pt-BR">
              <a:latin typeface="Arial" charset="0"/>
              <a:ea typeface="Microsoft YaHei" charset="-122"/>
            </a:endParaRPr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3127375" y="6246813"/>
            <a:ext cx="2897188" cy="471487"/>
          </a:xfrm>
          <a:custGeom>
            <a:avLst/>
            <a:gdLst>
              <a:gd name="G0" fmla="*/ 8048 1 2"/>
              <a:gd name="G1" fmla="*/ 1310 1 2"/>
              <a:gd name="G2" fmla="+- 1310 0 0"/>
              <a:gd name="G3" fmla="+- 8048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8048" y="0"/>
                </a:lnTo>
                <a:lnTo>
                  <a:pt x="8048" y="1310"/>
                </a:lnTo>
                <a:lnTo>
                  <a:pt x="0" y="1310"/>
                </a:lnTo>
                <a:close/>
              </a:path>
            </a:pathLst>
          </a:custGeom>
          <a:noFill/>
          <a:ln w="936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pt-BR">
              <a:latin typeface="Arial" charset="0"/>
              <a:ea typeface="Microsoft YaHei" charset="-122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6556375" y="6246813"/>
            <a:ext cx="2120900" cy="4635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4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fld id="{B9A329EE-837C-41C2-ADFC-400A79B82CD2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Clique para editar o formato do texto do título</a:t>
            </a: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397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36036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Clique para editar o formato do texto da estrutura de tópicos</a:t>
            </a:r>
          </a:p>
          <a:p>
            <a:pPr lvl="1"/>
            <a:r>
              <a:rPr lang="en-GB" altLang="pt-BR"/>
              <a:t>2.º Nível da estrutura de tópicos</a:t>
            </a:r>
          </a:p>
          <a:p>
            <a:pPr lvl="2"/>
            <a:r>
              <a:rPr lang="en-GB" altLang="pt-BR"/>
              <a:t>3.º Nível da estrutura de tópicos</a:t>
            </a:r>
          </a:p>
          <a:p>
            <a:pPr lvl="3"/>
            <a:r>
              <a:rPr lang="en-GB" altLang="pt-BR"/>
              <a:t>4.º Nível da estrutura de tópicos</a:t>
            </a:r>
          </a:p>
          <a:p>
            <a:pPr lvl="4"/>
            <a:r>
              <a:rPr lang="en-GB" altLang="pt-BR"/>
              <a:t>5.º Nível da estrutura de tópicos</a:t>
            </a:r>
          </a:p>
          <a:p>
            <a:pPr lvl="4"/>
            <a:r>
              <a:rPr lang="en-GB" altLang="pt-BR"/>
              <a:t>6.º Nível da estrutura de tópicos</a:t>
            </a:r>
          </a:p>
          <a:p>
            <a:pPr lvl="4"/>
            <a:r>
              <a:rPr lang="en-GB" altLang="pt-BR"/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FFFFFF"/>
          </a:solidFill>
          <a:latin typeface="+mj-lt"/>
          <a:ea typeface="+mj-ea"/>
          <a:cs typeface="+mj-cs"/>
        </a:defRPr>
      </a:lvl1pPr>
      <a:lvl2pPr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FFFFFF"/>
          </a:solidFill>
          <a:latin typeface="Calibri" pitchFamily="32" charset="0"/>
          <a:cs typeface="DejaVu Sans" charset="0"/>
        </a:defRPr>
      </a:lvl2pPr>
      <a:lvl3pPr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FFFFFF"/>
          </a:solidFill>
          <a:latin typeface="Calibri" pitchFamily="32" charset="0"/>
          <a:cs typeface="DejaVu Sans" charset="0"/>
        </a:defRPr>
      </a:lvl3pPr>
      <a:lvl4pPr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FFFFFF"/>
          </a:solidFill>
          <a:latin typeface="Calibri" pitchFamily="32" charset="0"/>
          <a:cs typeface="DejaVu Sans" charset="0"/>
        </a:defRPr>
      </a:lvl4pPr>
      <a:lvl5pPr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FFFFFF"/>
          </a:solidFill>
          <a:latin typeface="Calibri" pitchFamily="32" charset="0"/>
          <a:cs typeface="DejaVu Sans" charset="0"/>
        </a:defRPr>
      </a:lvl5pPr>
      <a:lvl6pPr marL="2514600" indent="-228600"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Calibri" pitchFamily="32" charset="0"/>
          <a:cs typeface="DejaVu Sans" charset="0"/>
        </a:defRPr>
      </a:lvl6pPr>
      <a:lvl7pPr marL="2971800" indent="-228600"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Calibri" pitchFamily="32" charset="0"/>
          <a:cs typeface="DejaVu Sans" charset="0"/>
        </a:defRPr>
      </a:lvl7pPr>
      <a:lvl8pPr marL="3429000" indent="-228600"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Calibri" pitchFamily="32" charset="0"/>
          <a:cs typeface="DejaVu Sans" charset="0"/>
        </a:defRPr>
      </a:lvl8pPr>
      <a:lvl9pPr marL="3886200" indent="-228600"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Calibri" pitchFamily="32" charset="0"/>
          <a:cs typeface="DejaVu Sans" charset="0"/>
        </a:defRPr>
      </a:lvl9pPr>
    </p:titleStyle>
    <p:bodyStyle>
      <a:lvl1pPr marL="342900" indent="-342900" algn="l" defTabSz="449263" rtl="0" eaLnBrk="1" fontAlgn="base" hangingPunct="1">
        <a:lnSpc>
          <a:spcPct val="87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87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2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1" fontAlgn="base" hangingPunct="1">
        <a:lnSpc>
          <a:spcPct val="87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2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1" fontAlgn="base" hangingPunct="1">
        <a:lnSpc>
          <a:spcPct val="87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4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1" fontAlgn="base" hangingPunct="1">
        <a:lnSpc>
          <a:spcPct val="8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1" fontAlgn="base" hangingPunct="1">
        <a:lnSpc>
          <a:spcPct val="8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lnSpc>
          <a:spcPct val="8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lnSpc>
          <a:spcPct val="8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lnSpc>
          <a:spcPct val="8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Clique para editar o formato do texto do título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397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36036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Clique para editar o formato do texto da estrutura de tópicos</a:t>
            </a:r>
          </a:p>
          <a:p>
            <a:pPr lvl="1"/>
            <a:r>
              <a:rPr lang="en-GB" altLang="pt-BR"/>
              <a:t>2.º Nível da estrutura de tópicos</a:t>
            </a:r>
          </a:p>
          <a:p>
            <a:pPr lvl="2"/>
            <a:r>
              <a:rPr lang="en-GB" altLang="pt-BR"/>
              <a:t>3.º Nível da estrutura de tópicos</a:t>
            </a:r>
          </a:p>
          <a:p>
            <a:pPr lvl="3"/>
            <a:r>
              <a:rPr lang="en-GB" altLang="pt-BR"/>
              <a:t>4.º Nível da estrutura de tópicos</a:t>
            </a:r>
          </a:p>
          <a:p>
            <a:pPr lvl="4"/>
            <a:r>
              <a:rPr lang="en-GB" altLang="pt-BR"/>
              <a:t>5.º Nível da estrutura de tópicos</a:t>
            </a:r>
          </a:p>
          <a:p>
            <a:pPr lvl="4"/>
            <a:r>
              <a:rPr lang="en-GB" altLang="pt-BR"/>
              <a:t>6.º Nível da estrutura de tópicos</a:t>
            </a:r>
          </a:p>
          <a:p>
            <a:pPr lvl="4"/>
            <a:r>
              <a:rPr lang="en-GB" altLang="pt-BR"/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FFFFFF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FFFFFF"/>
          </a:solidFill>
          <a:latin typeface="Calibri" pitchFamily="32" charset="0"/>
          <a:cs typeface="DejaVu Sans" charset="0"/>
        </a:defRPr>
      </a:lvl2pPr>
      <a:lvl3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FFFFFF"/>
          </a:solidFill>
          <a:latin typeface="Calibri" pitchFamily="32" charset="0"/>
          <a:cs typeface="DejaVu Sans" charset="0"/>
        </a:defRPr>
      </a:lvl3pPr>
      <a:lvl4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FFFFFF"/>
          </a:solidFill>
          <a:latin typeface="Calibri" pitchFamily="32" charset="0"/>
          <a:cs typeface="DejaVu Sans" charset="0"/>
        </a:defRPr>
      </a:lvl4pPr>
      <a:lvl5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FFFFFF"/>
          </a:solidFill>
          <a:latin typeface="Calibri" pitchFamily="32" charset="0"/>
          <a:cs typeface="DejaVu Sans" charset="0"/>
        </a:defRPr>
      </a:lvl5pPr>
      <a:lvl6pPr marL="2514600" indent="-228600" algn="l" defTabSz="449263" rtl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Calibri" pitchFamily="32" charset="0"/>
          <a:cs typeface="DejaVu Sans" charset="0"/>
        </a:defRPr>
      </a:lvl6pPr>
      <a:lvl7pPr marL="2971800" indent="-228600" algn="l" defTabSz="449263" rtl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Calibri" pitchFamily="32" charset="0"/>
          <a:cs typeface="DejaVu Sans" charset="0"/>
        </a:defRPr>
      </a:lvl7pPr>
      <a:lvl8pPr marL="3429000" indent="-228600" algn="l" defTabSz="449263" rtl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Calibri" pitchFamily="32" charset="0"/>
          <a:cs typeface="DejaVu Sans" charset="0"/>
        </a:defRPr>
      </a:lvl8pPr>
      <a:lvl9pPr marL="3886200" indent="-228600" algn="l" defTabSz="449263" rtl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Calibri" pitchFamily="32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lnSpc>
          <a:spcPct val="87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87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2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87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2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87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4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8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 hangingPunct="0">
        <a:lnSpc>
          <a:spcPct val="8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8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8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8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1408113" y="1466850"/>
            <a:ext cx="6143625" cy="1724025"/>
          </a:xfrm>
          <a:custGeom>
            <a:avLst/>
            <a:gdLst>
              <a:gd name="T0" fmla="*/ 6143625 w 6143625"/>
              <a:gd name="T1" fmla="*/ 862013 h 1724025"/>
              <a:gd name="T2" fmla="*/ 3071813 w 6143625"/>
              <a:gd name="T3" fmla="*/ 1724025 h 1724025"/>
              <a:gd name="T4" fmla="*/ 0 w 6143625"/>
              <a:gd name="T5" fmla="*/ 862013 h 1724025"/>
              <a:gd name="T6" fmla="*/ 3071813 w 6143625"/>
              <a:gd name="T7" fmla="*/ 0 h 17240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6143625"/>
              <a:gd name="T13" fmla="*/ 0 h 1724025"/>
              <a:gd name="T14" fmla="*/ 6143625 w 6143625"/>
              <a:gd name="T15" fmla="*/ 1724025 h 17240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143625" h="1724025">
                <a:moveTo>
                  <a:pt x="0" y="0"/>
                </a:moveTo>
                <a:lnTo>
                  <a:pt x="17066" y="0"/>
                </a:lnTo>
                <a:lnTo>
                  <a:pt x="17066" y="4792"/>
                </a:lnTo>
                <a:lnTo>
                  <a:pt x="0" y="479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1143000" y="1643062"/>
            <a:ext cx="7643813" cy="2001961"/>
          </a:xfrm>
          <a:custGeom>
            <a:avLst/>
            <a:gdLst>
              <a:gd name="T0" fmla="*/ 7643813 w 7643866"/>
              <a:gd name="T1" fmla="*/ 532606 h 1065213"/>
              <a:gd name="T2" fmla="*/ 3821907 w 7643866"/>
              <a:gd name="T3" fmla="*/ 1065212 h 1065213"/>
              <a:gd name="T4" fmla="*/ 0 w 7643866"/>
              <a:gd name="T5" fmla="*/ 532606 h 1065213"/>
              <a:gd name="T6" fmla="*/ 3821907 w 7643866"/>
              <a:gd name="T7" fmla="*/ 0 h 1065213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7643866"/>
              <a:gd name="T13" fmla="*/ 0 h 1065213"/>
              <a:gd name="T14" fmla="*/ 7643866 w 7643866"/>
              <a:gd name="T15" fmla="*/ 1065213 h 106521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43866" h="1065213">
                <a:moveTo>
                  <a:pt x="0" y="0"/>
                </a:moveTo>
                <a:lnTo>
                  <a:pt x="24403" y="0"/>
                </a:lnTo>
                <a:lnTo>
                  <a:pt x="24403" y="2959"/>
                </a:lnTo>
                <a:lnTo>
                  <a:pt x="0" y="2959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>
              <a:lnSpc>
                <a:spcPct val="100000"/>
              </a:lnSpc>
            </a:pPr>
            <a:r>
              <a:rPr lang="pt-BR" altLang="pt-BR" sz="3200" b="1" dirty="0">
                <a:solidFill>
                  <a:srgbClr val="FFFFFF"/>
                </a:solidFill>
              </a:rPr>
              <a:t>Panorama da Execução do Componente Básico da</a:t>
            </a:r>
          </a:p>
          <a:p>
            <a:pPr eaLnBrk="1">
              <a:lnSpc>
                <a:spcPct val="100000"/>
              </a:lnSpc>
            </a:pPr>
            <a:r>
              <a:rPr lang="pt-BR" altLang="pt-BR" sz="3200" b="1" dirty="0">
                <a:solidFill>
                  <a:srgbClr val="FFFFFF"/>
                </a:solidFill>
              </a:rPr>
              <a:t> Assistência Farmacêutica</a:t>
            </a:r>
          </a:p>
        </p:txBody>
      </p:sp>
      <p:sp>
        <p:nvSpPr>
          <p:cNvPr id="3076" name="AutoShape 3"/>
          <p:cNvSpPr>
            <a:spLocks noChangeArrowheads="1"/>
          </p:cNvSpPr>
          <p:nvPr/>
        </p:nvSpPr>
        <p:spPr bwMode="auto">
          <a:xfrm>
            <a:off x="3214688" y="3929063"/>
            <a:ext cx="2000250" cy="395287"/>
          </a:xfrm>
          <a:custGeom>
            <a:avLst/>
            <a:gdLst>
              <a:gd name="T0" fmla="*/ 2000250 w 2000264"/>
              <a:gd name="T1" fmla="*/ 197644 h 395287"/>
              <a:gd name="T2" fmla="*/ 1000125 w 2000264"/>
              <a:gd name="T3" fmla="*/ 395287 h 395287"/>
              <a:gd name="T4" fmla="*/ 0 w 2000264"/>
              <a:gd name="T5" fmla="*/ 197644 h 395287"/>
              <a:gd name="T6" fmla="*/ 1000125 w 2000264"/>
              <a:gd name="T7" fmla="*/ 0 h 39528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000264"/>
              <a:gd name="T13" fmla="*/ 0 h 395287"/>
              <a:gd name="T14" fmla="*/ 2000264 w 2000264"/>
              <a:gd name="T15" fmla="*/ 395287 h 3952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00264" h="395287">
                <a:moveTo>
                  <a:pt x="0" y="0"/>
                </a:moveTo>
                <a:lnTo>
                  <a:pt x="7660" y="0"/>
                </a:lnTo>
                <a:lnTo>
                  <a:pt x="7660" y="1098"/>
                </a:lnTo>
                <a:lnTo>
                  <a:pt x="0" y="1098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lnSpc>
                <a:spcPct val="100000"/>
              </a:lnSpc>
            </a:pPr>
            <a:r>
              <a:rPr lang="pt-BR" altLang="pt-BR" sz="2000" dirty="0">
                <a:solidFill>
                  <a:srgbClr val="000000"/>
                </a:solidFill>
              </a:rPr>
              <a:t>Agosto/2017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 noChangeArrowheads="1"/>
          </p:cNvSpPr>
          <p:nvPr/>
        </p:nvSpPr>
        <p:spPr bwMode="auto">
          <a:xfrm>
            <a:off x="785813" y="1643063"/>
            <a:ext cx="7947025" cy="1857375"/>
          </a:xfrm>
          <a:custGeom>
            <a:avLst/>
            <a:gdLst>
              <a:gd name="T0" fmla="*/ 7947025 w 7947025"/>
              <a:gd name="T1" fmla="*/ 928688 h 1857375"/>
              <a:gd name="T2" fmla="*/ 3973513 w 7947025"/>
              <a:gd name="T3" fmla="*/ 1857375 h 1857375"/>
              <a:gd name="T4" fmla="*/ 0 w 7947025"/>
              <a:gd name="T5" fmla="*/ 928688 h 1857375"/>
              <a:gd name="T6" fmla="*/ 3973513 w 7947025"/>
              <a:gd name="T7" fmla="*/ 0 h 185737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7947025"/>
              <a:gd name="T13" fmla="*/ 0 h 1857375"/>
              <a:gd name="T14" fmla="*/ 7947025 w 7947025"/>
              <a:gd name="T15" fmla="*/ 1857375 h 18573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947025" h="1857375">
                <a:moveTo>
                  <a:pt x="0" y="0"/>
                </a:moveTo>
                <a:lnTo>
                  <a:pt x="22075" y="0"/>
                </a:lnTo>
                <a:lnTo>
                  <a:pt x="22075" y="5159"/>
                </a:lnTo>
                <a:lnTo>
                  <a:pt x="0" y="5159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100000"/>
              </a:lnSpc>
            </a:pPr>
            <a:endParaRPr lang="pt-BR" altLang="pt-BR" sz="3600" b="1" i="1">
              <a:solidFill>
                <a:srgbClr val="2D2DB9"/>
              </a:solidFill>
            </a:endParaRPr>
          </a:p>
          <a:p>
            <a:pPr algn="ctr" eaLnBrk="1">
              <a:lnSpc>
                <a:spcPct val="100000"/>
              </a:lnSpc>
            </a:pPr>
            <a:endParaRPr lang="pt-BR" altLang="pt-BR" sz="3600" b="1" i="1">
              <a:solidFill>
                <a:srgbClr val="2D2DB9"/>
              </a:solidFill>
            </a:endParaRPr>
          </a:p>
          <a:p>
            <a:pPr eaLnBrk="1">
              <a:lnSpc>
                <a:spcPct val="100000"/>
              </a:lnSpc>
            </a:pPr>
            <a:r>
              <a:rPr lang="pt-BR" altLang="pt-BR" sz="1400" b="1" i="1">
                <a:solidFill>
                  <a:srgbClr val="2D2DB9"/>
                </a:solidFill>
              </a:rPr>
              <a:t>Contatos</a:t>
            </a:r>
          </a:p>
          <a:p>
            <a:pPr eaLnBrk="1">
              <a:lnSpc>
                <a:spcPct val="100000"/>
              </a:lnSpc>
            </a:pPr>
            <a:endParaRPr lang="pt-BR" altLang="pt-BR" sz="1400" b="1" i="1">
              <a:solidFill>
                <a:srgbClr val="2D2DB9"/>
              </a:solidFill>
            </a:endParaRPr>
          </a:p>
          <a:p>
            <a:pPr eaLnBrk="1">
              <a:lnSpc>
                <a:spcPct val="100000"/>
              </a:lnSpc>
            </a:pPr>
            <a:r>
              <a:rPr lang="pt-BR" altLang="pt-BR" sz="1400" b="1" i="1">
                <a:solidFill>
                  <a:srgbClr val="000000"/>
                </a:solidFill>
              </a:rPr>
              <a:t>Diretoria de Assistência Farmacêutica – DASF</a:t>
            </a:r>
            <a:br>
              <a:rPr lang="pt-BR" altLang="pt-BR" sz="1400" b="1" i="1">
                <a:solidFill>
                  <a:srgbClr val="000000"/>
                </a:solidFill>
              </a:rPr>
            </a:br>
            <a:br>
              <a:rPr lang="pt-BR" altLang="pt-BR" sz="1400" b="1" i="1">
                <a:solidFill>
                  <a:srgbClr val="CCCCFF"/>
                </a:solidFill>
              </a:rPr>
            </a:br>
            <a:r>
              <a:rPr lang="pt-BR" altLang="pt-BR" sz="1400" b="1" i="1">
                <a:solidFill>
                  <a:srgbClr val="000000"/>
                </a:solidFill>
              </a:rPr>
              <a:t>71 3115-4383</a:t>
            </a:r>
          </a:p>
          <a:p>
            <a:pPr eaLnBrk="1">
              <a:lnSpc>
                <a:spcPct val="100000"/>
              </a:lnSpc>
            </a:pPr>
            <a:endParaRPr lang="pt-BR" altLang="pt-BR" sz="1400" b="1" i="1">
              <a:solidFill>
                <a:srgbClr val="000000"/>
              </a:solidFill>
            </a:endParaRPr>
          </a:p>
          <a:p>
            <a:pPr eaLnBrk="1">
              <a:lnSpc>
                <a:spcPct val="100000"/>
              </a:lnSpc>
            </a:pPr>
            <a:r>
              <a:rPr lang="pt-BR" altLang="pt-BR" sz="1400" b="1" i="1">
                <a:solidFill>
                  <a:srgbClr val="000000"/>
                </a:solidFill>
              </a:rPr>
              <a:t>Coordenação de Assistência Farmacêutica na Atenção Básica – CAFAB</a:t>
            </a:r>
            <a:br>
              <a:rPr lang="pt-BR" altLang="pt-BR" sz="1400" b="1" i="1">
                <a:solidFill>
                  <a:srgbClr val="000000"/>
                </a:solidFill>
              </a:rPr>
            </a:br>
            <a:br>
              <a:rPr lang="pt-BR" altLang="pt-BR" sz="1400" b="1" i="1">
                <a:solidFill>
                  <a:srgbClr val="CCCCFF"/>
                </a:solidFill>
              </a:rPr>
            </a:br>
            <a:r>
              <a:rPr lang="pt-BR" altLang="pt-BR" sz="1400" b="1" i="1">
                <a:solidFill>
                  <a:srgbClr val="000000"/>
                </a:solidFill>
              </a:rPr>
              <a:t>71 3115-4328</a:t>
            </a: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8" y="4959350"/>
            <a:ext cx="1730375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"/>
          <p:cNvSpPr>
            <a:spLocks noChangeArrowheads="1"/>
          </p:cNvSpPr>
          <p:nvPr/>
        </p:nvSpPr>
        <p:spPr bwMode="auto">
          <a:xfrm>
            <a:off x="1714500" y="2500313"/>
            <a:ext cx="6215063" cy="822325"/>
          </a:xfrm>
          <a:custGeom>
            <a:avLst/>
            <a:gdLst>
              <a:gd name="T0" fmla="*/ 6215063 w 6215082"/>
              <a:gd name="T1" fmla="*/ 411163 h 822325"/>
              <a:gd name="T2" fmla="*/ 3107532 w 6215082"/>
              <a:gd name="T3" fmla="*/ 822325 h 822325"/>
              <a:gd name="T4" fmla="*/ 0 w 6215082"/>
              <a:gd name="T5" fmla="*/ 411163 h 822325"/>
              <a:gd name="T6" fmla="*/ 3107532 w 6215082"/>
              <a:gd name="T7" fmla="*/ 0 h 8223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6215082"/>
              <a:gd name="T13" fmla="*/ 0 h 822325"/>
              <a:gd name="T14" fmla="*/ 6215082 w 6215082"/>
              <a:gd name="T15" fmla="*/ 822325 h 8223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15082" h="822325">
                <a:moveTo>
                  <a:pt x="0" y="0"/>
                </a:moveTo>
                <a:lnTo>
                  <a:pt x="18256" y="0"/>
                </a:lnTo>
                <a:lnTo>
                  <a:pt x="18256" y="2284"/>
                </a:lnTo>
                <a:lnTo>
                  <a:pt x="0" y="2284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lnSpc>
                <a:spcPct val="100000"/>
              </a:lnSpc>
            </a:pPr>
            <a:r>
              <a:rPr lang="pt-BR" altLang="pt-B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EXECUÇÃO COMPONENTE BÁSICO 2017</a:t>
            </a:r>
          </a:p>
          <a:p>
            <a:pPr eaLnBrk="1">
              <a:lnSpc>
                <a:spcPct val="100000"/>
              </a:lnSpc>
            </a:pPr>
            <a:r>
              <a:rPr lang="pt-BR" altLang="pt-B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Principais Resultados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1"/>
          <p:cNvSpPr>
            <a:spLocks noChangeArrowheads="1"/>
          </p:cNvSpPr>
          <p:nvPr/>
        </p:nvSpPr>
        <p:spPr bwMode="auto">
          <a:xfrm>
            <a:off x="457200" y="273050"/>
            <a:ext cx="8226425" cy="869950"/>
          </a:xfrm>
          <a:custGeom>
            <a:avLst/>
            <a:gdLst>
              <a:gd name="T0" fmla="*/ 8226425 w 8226425"/>
              <a:gd name="T1" fmla="*/ 434975 h 869934"/>
              <a:gd name="T2" fmla="*/ 4113213 w 8226425"/>
              <a:gd name="T3" fmla="*/ 869950 h 869934"/>
              <a:gd name="T4" fmla="*/ 0 w 8226425"/>
              <a:gd name="T5" fmla="*/ 434975 h 869934"/>
              <a:gd name="T6" fmla="*/ 4113213 w 8226425"/>
              <a:gd name="T7" fmla="*/ 0 h 869934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8226425"/>
              <a:gd name="T13" fmla="*/ 0 h 869934"/>
              <a:gd name="T14" fmla="*/ 8226425 w 8226425"/>
              <a:gd name="T15" fmla="*/ 869934 h 86993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226425" h="869934">
                <a:moveTo>
                  <a:pt x="0" y="0"/>
                </a:moveTo>
                <a:lnTo>
                  <a:pt x="22851" y="0"/>
                </a:lnTo>
                <a:lnTo>
                  <a:pt x="22851" y="3171"/>
                </a:lnTo>
                <a:lnTo>
                  <a:pt x="0" y="3171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6640" rIns="0" bIns="0" anchor="ctr"/>
          <a:lstStyle>
            <a:lvl1pPr eaLnBrk="0"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endParaRPr lang="pt-BR" altLang="pt-BR" sz="2400" b="1">
              <a:solidFill>
                <a:srgbClr val="000000"/>
              </a:solidFill>
            </a:endParaRPr>
          </a:p>
          <a:p>
            <a:pPr eaLnBrk="1"/>
            <a:endParaRPr lang="pt-BR" altLang="pt-BR" sz="2400" b="1">
              <a:solidFill>
                <a:srgbClr val="000000"/>
              </a:solidFill>
            </a:endParaRPr>
          </a:p>
          <a:p>
            <a:pPr eaLnBrk="1"/>
            <a:r>
              <a:rPr lang="pt-BR" altLang="pt-BR" sz="2400" b="1">
                <a:solidFill>
                  <a:srgbClr val="000000"/>
                </a:solidFill>
              </a:rPr>
              <a:t>Atendimentos Assistência Farmacêutica na Atenção Básica</a:t>
            </a:r>
          </a:p>
        </p:txBody>
      </p:sp>
      <p:sp>
        <p:nvSpPr>
          <p:cNvPr id="5123" name="AutoShape 2"/>
          <p:cNvSpPr>
            <a:spLocks noChangeArrowheads="1"/>
          </p:cNvSpPr>
          <p:nvPr/>
        </p:nvSpPr>
        <p:spPr bwMode="auto">
          <a:xfrm>
            <a:off x="503238" y="1636713"/>
            <a:ext cx="7996237" cy="3835400"/>
          </a:xfrm>
          <a:custGeom>
            <a:avLst/>
            <a:gdLst>
              <a:gd name="T0" fmla="*/ 7996237 w 7996237"/>
              <a:gd name="T1" fmla="*/ 1917700 h 3835400"/>
              <a:gd name="T2" fmla="*/ 3998119 w 7996237"/>
              <a:gd name="T3" fmla="*/ 3835400 h 3835400"/>
              <a:gd name="T4" fmla="*/ 0 w 7996237"/>
              <a:gd name="T5" fmla="*/ 1917700 h 3835400"/>
              <a:gd name="T6" fmla="*/ 3998119 w 7996237"/>
              <a:gd name="T7" fmla="*/ 0 h 38354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7996237"/>
              <a:gd name="T13" fmla="*/ 0 h 3835400"/>
              <a:gd name="T14" fmla="*/ 7996237 w 7996237"/>
              <a:gd name="T15" fmla="*/ 3835400 h 38354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996237" h="3835400">
                <a:moveTo>
                  <a:pt x="0" y="0"/>
                </a:moveTo>
                <a:lnTo>
                  <a:pt x="22212" y="0"/>
                </a:lnTo>
                <a:lnTo>
                  <a:pt x="22212" y="10654"/>
                </a:lnTo>
                <a:lnTo>
                  <a:pt x="0" y="10654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  <p:graphicFrame>
        <p:nvGraphicFramePr>
          <p:cNvPr id="6147" name="Group 3"/>
          <p:cNvGraphicFramePr>
            <a:graphicFrameLocks noGrp="1"/>
          </p:cNvGraphicFramePr>
          <p:nvPr/>
        </p:nvGraphicFramePr>
        <p:xfrm>
          <a:off x="857250" y="1357313"/>
          <a:ext cx="7715251" cy="3775075"/>
        </p:xfrm>
        <a:graphic>
          <a:graphicData uri="http://schemas.openxmlformats.org/drawingml/2006/table">
            <a:tbl>
              <a:tblPr/>
              <a:tblGrid>
                <a:gridCol w="19633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5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9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93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24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24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4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73311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</a:tabLst>
                      </a:pP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2" charset="0"/>
                        <a:ea typeface="Microsoft YaHei" charset="-122"/>
                        <a:cs typeface="DejaVu Sans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</a:tabLst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2" charset="0"/>
                          <a:ea typeface="Microsoft YaHei" charset="-122"/>
                          <a:cs typeface="DejaVu Sans" charset="0"/>
                        </a:rPr>
                        <a:t>Situação</a:t>
                      </a:r>
                    </a:p>
                  </a:txBody>
                  <a:tcPr marL="90000" marR="90000" marT="46807" marB="46807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A2B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</a:tabLst>
                      </a:pP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2" charset="0"/>
                        <a:ea typeface="Microsoft YaHei" charset="-122"/>
                        <a:cs typeface="DejaVu Sans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</a:tabLst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2" charset="0"/>
                          <a:ea typeface="Microsoft YaHei" charset="-122"/>
                          <a:cs typeface="DejaVu Sans" charset="0"/>
                        </a:rPr>
                        <a:t>1° Trimestre</a:t>
                      </a:r>
                    </a:p>
                  </a:txBody>
                  <a:tcPr marL="90000" marR="90000" marT="46807" marB="46807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A2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</a:tabLst>
                      </a:pP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2" charset="0"/>
                        <a:ea typeface="Microsoft YaHei" charset="-122"/>
                        <a:cs typeface="DejaVu Sans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</a:tabLst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2" charset="0"/>
                          <a:ea typeface="Microsoft YaHei" charset="-122"/>
                          <a:cs typeface="DejaVu Sans" charset="0"/>
                        </a:rPr>
                        <a:t>2° Trimestre</a:t>
                      </a:r>
                    </a:p>
                  </a:txBody>
                  <a:tcPr marL="90000" marR="90000" marT="46807" marB="46807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A2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</a:tabLst>
                        <a:defRPr/>
                      </a:pP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2" charset="0"/>
                        <a:ea typeface="Microsoft YaHei" charset="-122"/>
                        <a:cs typeface="DejaVu Sans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</a:tabLst>
                        <a:defRPr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2" charset="0"/>
                          <a:ea typeface="Microsoft YaHei" charset="-122"/>
                          <a:cs typeface="DejaVu Sans" charset="0"/>
                        </a:rPr>
                        <a:t>3° Trimestre*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</a:tabLst>
                      </a:pP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2" charset="0"/>
                        <a:ea typeface="Microsoft YaHei" charset="-122"/>
                        <a:cs typeface="DejaVu Sans" charset="0"/>
                      </a:endParaRPr>
                    </a:p>
                  </a:txBody>
                  <a:tcPr marL="90000" marR="90000" marT="46807" marB="46807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A2B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</a:tabLst>
                      </a:pP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2" charset="0"/>
                        <a:ea typeface="Microsoft YaHei" charset="-122"/>
                        <a:cs typeface="DejaVu Sans" charset="0"/>
                      </a:endParaRPr>
                    </a:p>
                  </a:txBody>
                  <a:tcPr marL="90000" marR="90000" marT="4680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A2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226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</a:tabLst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2" charset="0"/>
                          <a:ea typeface="Microsoft YaHei" charset="-122"/>
                          <a:cs typeface="DejaVu Sans" charset="0"/>
                        </a:rPr>
                        <a:t>Municípios Atendidos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</a:tabLst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2" charset="0"/>
                        <a:ea typeface="Microsoft YaHei" charset="-122"/>
                        <a:cs typeface="DejaVu Sans" charset="0"/>
                      </a:endParaRPr>
                    </a:p>
                  </a:txBody>
                  <a:tcPr marL="90000" marR="90000" marT="46807" marB="46807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</a:tabLst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2" charset="0"/>
                          <a:ea typeface="Microsoft YaHei" charset="-122"/>
                          <a:cs typeface="DejaVu Sans" charset="0"/>
                        </a:rPr>
                        <a:t>390</a:t>
                      </a:r>
                    </a:p>
                  </a:txBody>
                  <a:tcPr marL="90000" marR="90000" marT="46807" marB="46807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</a:tabLst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2" charset="0"/>
                          <a:ea typeface="Microsoft YaHei" charset="-122"/>
                          <a:cs typeface="DejaVu Sans" charset="0"/>
                        </a:rPr>
                        <a:t>93,5%</a:t>
                      </a:r>
                    </a:p>
                  </a:txBody>
                  <a:tcPr marL="90000" marR="90000" marT="46807" marB="46807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B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</a:tabLst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2" charset="0"/>
                          <a:ea typeface="Microsoft YaHei" charset="-122"/>
                          <a:cs typeface="DejaVu Sans" charset="0"/>
                        </a:rPr>
                        <a:t>388</a:t>
                      </a:r>
                    </a:p>
                  </a:txBody>
                  <a:tcPr marL="90000" marR="90000" marT="46807" marB="46807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</a:tabLst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2" charset="0"/>
                          <a:ea typeface="Microsoft YaHei" charset="-122"/>
                          <a:cs typeface="DejaVu Sans" charset="0"/>
                        </a:rPr>
                        <a:t>93,4%</a:t>
                      </a:r>
                    </a:p>
                  </a:txBody>
                  <a:tcPr marL="90000" marR="90000" marT="46807" marB="46807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B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</a:tabLst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2" charset="0"/>
                          <a:ea typeface="Microsoft YaHei" charset="-122"/>
                          <a:cs typeface="DejaVu Sans" charset="0"/>
                        </a:rPr>
                        <a:t>251</a:t>
                      </a:r>
                    </a:p>
                  </a:txBody>
                  <a:tcPr marL="90000" marR="90000" marT="46807" marB="46807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B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</a:tabLst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2" charset="0"/>
                          <a:ea typeface="Microsoft YaHei" charset="-122"/>
                          <a:cs typeface="DejaVu Sans" charset="0"/>
                        </a:rPr>
                        <a:t>60,2 %</a:t>
                      </a:r>
                    </a:p>
                  </a:txBody>
                  <a:tcPr marL="90000" marR="90000" marT="46807" marB="46807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B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855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</a:tabLst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2" charset="0"/>
                          <a:ea typeface="Microsoft YaHei" charset="-122"/>
                          <a:cs typeface="DejaVu Sans" charset="0"/>
                        </a:rPr>
                        <a:t>Municípios Não Solicitaram Medicamento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</a:tabLst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2" charset="0"/>
                        <a:ea typeface="Microsoft YaHei" charset="-122"/>
                        <a:cs typeface="DejaVu Sans" charset="0"/>
                      </a:endParaRPr>
                    </a:p>
                  </a:txBody>
                  <a:tcPr marL="90000" marR="90000" marT="46807" marB="46807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</a:tabLst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2" charset="0"/>
                          <a:ea typeface="Microsoft YaHei" charset="-122"/>
                          <a:cs typeface="DejaVu Sans" charset="0"/>
                        </a:rPr>
                        <a:t>25</a:t>
                      </a:r>
                    </a:p>
                  </a:txBody>
                  <a:tcPr marL="90000" marR="90000" marT="46807" marB="46807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</a:tabLst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2" charset="0"/>
                          <a:ea typeface="Microsoft YaHei" charset="-122"/>
                          <a:cs typeface="DejaVu Sans" charset="0"/>
                        </a:rPr>
                        <a:t>5,9 %</a:t>
                      </a:r>
                    </a:p>
                  </a:txBody>
                  <a:tcPr marL="90000" marR="90000" marT="46807" marB="46807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B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</a:tabLst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2" charset="0"/>
                          <a:ea typeface="Microsoft YaHei" charset="-122"/>
                          <a:cs typeface="DejaVu Sans" charset="0"/>
                        </a:rPr>
                        <a:t>24</a:t>
                      </a:r>
                    </a:p>
                  </a:txBody>
                  <a:tcPr marL="90000" marR="90000" marT="46807" marB="46807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</a:tabLst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2" charset="0"/>
                          <a:ea typeface="Microsoft YaHei" charset="-122"/>
                          <a:cs typeface="DejaVu Sans" charset="0"/>
                        </a:rPr>
                        <a:t>5,8 %</a:t>
                      </a:r>
                    </a:p>
                  </a:txBody>
                  <a:tcPr marL="90000" marR="90000" marT="46807" marB="46807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B5B5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</a:tabLst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2" charset="0"/>
                          <a:ea typeface="Microsoft YaHei" charset="-122"/>
                          <a:cs typeface="DejaVu Sans" charset="0"/>
                        </a:rPr>
                        <a:t>Dado a ser consolidado no final do trimestre</a:t>
                      </a:r>
                    </a:p>
                  </a:txBody>
                  <a:tcPr marL="90000" marR="90000" marT="46807" marB="46807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B5B5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</a:tabLst>
                      </a:pP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2" charset="0"/>
                        <a:ea typeface="Microsoft YaHei" charset="-122"/>
                        <a:cs typeface="DejaVu Sans" charset="0"/>
                      </a:endParaRPr>
                    </a:p>
                  </a:txBody>
                  <a:tcPr marL="90000" marR="90000" marT="46800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B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0944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</a:tabLst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2" charset="0"/>
                          <a:ea typeface="Microsoft YaHei" charset="-122"/>
                          <a:cs typeface="DejaVu Sans" charset="0"/>
                        </a:rPr>
                        <a:t>Faltosos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</a:tabLst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2" charset="0"/>
                          <a:ea typeface="Microsoft YaHei" charset="-122"/>
                          <a:cs typeface="DejaVu Sans" charset="0"/>
                        </a:rPr>
                        <a:t> </a:t>
                      </a: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2" charset="0"/>
                          <a:ea typeface="Microsoft YaHei" charset="-122"/>
                          <a:cs typeface="DejaVu Sans" charset="0"/>
                        </a:rPr>
                        <a:t>(Agendaram mas não compareceram)</a:t>
                      </a:r>
                    </a:p>
                  </a:txBody>
                  <a:tcPr marL="90000" marR="90000" marT="46807" marB="46807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</a:tabLst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2" charset="0"/>
                          <a:ea typeface="Microsoft YaHei" charset="-122"/>
                          <a:cs typeface="DejaVu Sans" charset="0"/>
                        </a:rPr>
                        <a:t>02</a:t>
                      </a:r>
                    </a:p>
                  </a:txBody>
                  <a:tcPr marL="90000" marR="90000" marT="46807" marB="46807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</a:tabLst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2" charset="0"/>
                          <a:ea typeface="Microsoft YaHei" charset="-122"/>
                          <a:cs typeface="DejaVu Sans" charset="0"/>
                        </a:rPr>
                        <a:t>0,4 %</a:t>
                      </a:r>
                    </a:p>
                  </a:txBody>
                  <a:tcPr marL="90000" marR="90000" marT="46807" marB="46807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B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</a:tabLst>
                      </a:pPr>
                      <a:r>
                        <a:rPr kumimoji="0" lang="pt-B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2" charset="0"/>
                          <a:ea typeface="Microsoft YaHei" charset="-122"/>
                          <a:cs typeface="DejaVu Sans" charset="0"/>
                        </a:rPr>
                        <a:t>05</a:t>
                      </a:r>
                    </a:p>
                  </a:txBody>
                  <a:tcPr marL="90000" marR="90000" marT="46807" marB="46807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</a:tabLst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2" charset="0"/>
                          <a:ea typeface="Microsoft YaHei" charset="-122"/>
                          <a:cs typeface="DejaVu Sans" charset="0"/>
                        </a:rPr>
                        <a:t>1,2%</a:t>
                      </a:r>
                    </a:p>
                  </a:txBody>
                  <a:tcPr marL="90000" marR="90000" marT="46807" marB="46807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B5B5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</a:tabLst>
                      </a:pP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2" charset="0"/>
                        <a:ea typeface="Microsoft YaHei" charset="-122"/>
                        <a:cs typeface="DejaVu Sans" charset="0"/>
                      </a:endParaRPr>
                    </a:p>
                  </a:txBody>
                  <a:tcPr marL="90000" marR="90000" marT="46800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B5B5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</a:tabLst>
                      </a:pP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2" charset="0"/>
                        <a:ea typeface="Microsoft YaHei" charset="-122"/>
                        <a:cs typeface="DejaVu Sans" charset="0"/>
                      </a:endParaRPr>
                    </a:p>
                  </a:txBody>
                  <a:tcPr marL="90000" marR="90000" marT="46800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B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160" name="AutoShape 67"/>
          <p:cNvSpPr>
            <a:spLocks noChangeArrowheads="1"/>
          </p:cNvSpPr>
          <p:nvPr/>
        </p:nvSpPr>
        <p:spPr bwMode="auto">
          <a:xfrm>
            <a:off x="1143000" y="5500688"/>
            <a:ext cx="4000500" cy="515937"/>
          </a:xfrm>
          <a:custGeom>
            <a:avLst/>
            <a:gdLst>
              <a:gd name="T0" fmla="*/ 4000500 w 4000528"/>
              <a:gd name="T1" fmla="*/ 257969 h 515937"/>
              <a:gd name="T2" fmla="*/ 2000250 w 4000528"/>
              <a:gd name="T3" fmla="*/ 515937 h 515937"/>
              <a:gd name="T4" fmla="*/ 0 w 4000528"/>
              <a:gd name="T5" fmla="*/ 257969 h 515937"/>
              <a:gd name="T6" fmla="*/ 2000250 w 4000528"/>
              <a:gd name="T7" fmla="*/ 0 h 51593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4000528"/>
              <a:gd name="T13" fmla="*/ 0 h 515937"/>
              <a:gd name="T14" fmla="*/ 4000528 w 4000528"/>
              <a:gd name="T15" fmla="*/ 515937 h 5159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00528" h="515937">
                <a:moveTo>
                  <a:pt x="0" y="0"/>
                </a:moveTo>
                <a:lnTo>
                  <a:pt x="9922" y="0"/>
                </a:lnTo>
                <a:lnTo>
                  <a:pt x="9922" y="1436"/>
                </a:lnTo>
                <a:lnTo>
                  <a:pt x="0" y="1436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lnSpc>
                <a:spcPct val="100000"/>
              </a:lnSpc>
            </a:pPr>
            <a:r>
              <a:rPr lang="pt-BR" altLang="pt-BR" sz="1400">
                <a:solidFill>
                  <a:srgbClr val="000000"/>
                </a:solidFill>
                <a:latin typeface="Calibri" panose="020F0502020204030204" pitchFamily="34" charset="0"/>
              </a:rPr>
              <a:t>*Consolidado de atendimento até 21/08/2017</a:t>
            </a:r>
          </a:p>
          <a:p>
            <a:pPr eaLnBrk="1">
              <a:lnSpc>
                <a:spcPct val="100000"/>
              </a:lnSpc>
            </a:pPr>
            <a:r>
              <a:rPr lang="pt-BR" altLang="pt-BR" sz="1400">
                <a:solidFill>
                  <a:srgbClr val="000000"/>
                </a:solidFill>
                <a:latin typeface="Calibri" panose="020F0502020204030204" pitchFamily="34" charset="0"/>
              </a:rPr>
              <a:t>Fonte: SIGAF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1"/>
          <p:cNvSpPr>
            <a:spLocks noChangeArrowheads="1"/>
          </p:cNvSpPr>
          <p:nvPr/>
        </p:nvSpPr>
        <p:spPr bwMode="auto">
          <a:xfrm>
            <a:off x="285750" y="428625"/>
            <a:ext cx="8467725" cy="928688"/>
          </a:xfrm>
          <a:custGeom>
            <a:avLst/>
            <a:gdLst>
              <a:gd name="T0" fmla="*/ 8467725 w 8467725"/>
              <a:gd name="T1" fmla="*/ 464344 h 928688"/>
              <a:gd name="T2" fmla="*/ 4233863 w 8467725"/>
              <a:gd name="T3" fmla="*/ 928688 h 928688"/>
              <a:gd name="T4" fmla="*/ 0 w 8467725"/>
              <a:gd name="T5" fmla="*/ 464344 h 928688"/>
              <a:gd name="T6" fmla="*/ 4233863 w 8467725"/>
              <a:gd name="T7" fmla="*/ 0 h 928688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8467725"/>
              <a:gd name="T13" fmla="*/ 0 h 928688"/>
              <a:gd name="T14" fmla="*/ 8467725 w 8467725"/>
              <a:gd name="T15" fmla="*/ 928688 h 9286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467725" h="928688">
                <a:moveTo>
                  <a:pt x="0" y="0"/>
                </a:moveTo>
                <a:lnTo>
                  <a:pt x="23521" y="0"/>
                </a:lnTo>
                <a:lnTo>
                  <a:pt x="23521" y="2580"/>
                </a:lnTo>
                <a:lnTo>
                  <a:pt x="0" y="258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r>
              <a:rPr lang="pt-BR" altLang="pt-BR" sz="3200" b="1" dirty="0">
                <a:solidFill>
                  <a:srgbClr val="000000"/>
                </a:solidFill>
              </a:rPr>
              <a:t>Principais Resultados</a:t>
            </a:r>
            <a:endParaRPr lang="pt-BR" altLang="pt-BR" b="1" dirty="0">
              <a:solidFill>
                <a:srgbClr val="000000"/>
              </a:solidFill>
            </a:endParaRPr>
          </a:p>
        </p:txBody>
      </p:sp>
      <p:sp>
        <p:nvSpPr>
          <p:cNvPr id="6147" name="AutoShape 2"/>
          <p:cNvSpPr>
            <a:spLocks noChangeArrowheads="1"/>
          </p:cNvSpPr>
          <p:nvPr/>
        </p:nvSpPr>
        <p:spPr bwMode="auto">
          <a:xfrm>
            <a:off x="1331640" y="1314552"/>
            <a:ext cx="5643563" cy="1014209"/>
          </a:xfrm>
          <a:custGeom>
            <a:avLst/>
            <a:gdLst>
              <a:gd name="T0" fmla="*/ 5643563 w 5643563"/>
              <a:gd name="T1" fmla="*/ 182563 h 365125"/>
              <a:gd name="T2" fmla="*/ 2821784 w 5643563"/>
              <a:gd name="T3" fmla="*/ 365125 h 365125"/>
              <a:gd name="T4" fmla="*/ 0 w 5643563"/>
              <a:gd name="T5" fmla="*/ 182563 h 365125"/>
              <a:gd name="T6" fmla="*/ 2821784 w 5643563"/>
              <a:gd name="T7" fmla="*/ 0 h 3651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5643563"/>
              <a:gd name="T13" fmla="*/ 0 h 365125"/>
              <a:gd name="T14" fmla="*/ 5643563 w 5643563"/>
              <a:gd name="T15" fmla="*/ 365125 h 3651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43563" h="365125">
                <a:moveTo>
                  <a:pt x="0" y="0"/>
                </a:moveTo>
                <a:lnTo>
                  <a:pt x="15677" y="0"/>
                </a:lnTo>
                <a:lnTo>
                  <a:pt x="15677" y="1014"/>
                </a:lnTo>
                <a:lnTo>
                  <a:pt x="0" y="1014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lnSpc>
                <a:spcPct val="100000"/>
              </a:lnSpc>
            </a:pPr>
            <a:r>
              <a:rPr lang="pt-BR" altLang="pt-BR" sz="3000" b="1" dirty="0">
                <a:solidFill>
                  <a:srgbClr val="000000"/>
                </a:solidFill>
                <a:latin typeface="Calibri" panose="020F0502020204030204" pitchFamily="34" charset="0"/>
              </a:rPr>
              <a:t>Execução da Contrapartida CBAF Estadual em 2017</a:t>
            </a:r>
          </a:p>
        </p:txBody>
      </p:sp>
      <p:sp>
        <p:nvSpPr>
          <p:cNvPr id="6148" name="AutoShape 3"/>
          <p:cNvSpPr>
            <a:spLocks noChangeArrowheads="1"/>
          </p:cNvSpPr>
          <p:nvPr/>
        </p:nvSpPr>
        <p:spPr bwMode="auto">
          <a:xfrm>
            <a:off x="428625" y="4768850"/>
            <a:ext cx="4935463" cy="644877"/>
          </a:xfrm>
          <a:custGeom>
            <a:avLst/>
            <a:gdLst>
              <a:gd name="T0" fmla="*/ 4214813 w 4214813"/>
              <a:gd name="T1" fmla="*/ 151607 h 303212"/>
              <a:gd name="T2" fmla="*/ 2107407 w 4214813"/>
              <a:gd name="T3" fmla="*/ 303213 h 303212"/>
              <a:gd name="T4" fmla="*/ 0 w 4214813"/>
              <a:gd name="T5" fmla="*/ 151607 h 303212"/>
              <a:gd name="T6" fmla="*/ 2107407 w 4214813"/>
              <a:gd name="T7" fmla="*/ 0 h 303212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4214813"/>
              <a:gd name="T13" fmla="*/ 0 h 303212"/>
              <a:gd name="T14" fmla="*/ 4214813 w 4214813"/>
              <a:gd name="T15" fmla="*/ 303212 h 3032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214813" h="303212">
                <a:moveTo>
                  <a:pt x="0" y="0"/>
                </a:moveTo>
                <a:lnTo>
                  <a:pt x="9922" y="0"/>
                </a:lnTo>
                <a:lnTo>
                  <a:pt x="9922" y="844"/>
                </a:lnTo>
                <a:lnTo>
                  <a:pt x="0" y="844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5000" rIns="90000" bIns="45000">
            <a:spAutoFit/>
          </a:bodyPr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lnSpc>
                <a:spcPct val="100000"/>
              </a:lnSpc>
            </a:pPr>
            <a:r>
              <a:rPr lang="pt-BR" altLang="pt-BR" dirty="0">
                <a:solidFill>
                  <a:srgbClr val="000000"/>
                </a:solidFill>
                <a:latin typeface="Calibri" panose="020F0502020204030204" pitchFamily="34" charset="0"/>
              </a:rPr>
              <a:t>Fonte: SIGAF</a:t>
            </a:r>
          </a:p>
          <a:p>
            <a:pPr eaLnBrk="1">
              <a:lnSpc>
                <a:spcPct val="100000"/>
              </a:lnSpc>
            </a:pPr>
            <a:r>
              <a:rPr lang="pt-BR" altLang="pt-BR" dirty="0">
                <a:solidFill>
                  <a:srgbClr val="000000"/>
                </a:solidFill>
                <a:latin typeface="Calibri" panose="020F0502020204030204" pitchFamily="34" charset="0"/>
              </a:rPr>
              <a:t>* Execução referente ao 1º e 2º trimestres 2017</a:t>
            </a:r>
          </a:p>
        </p:txBody>
      </p:sp>
      <p:graphicFrame>
        <p:nvGraphicFramePr>
          <p:cNvPr id="717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818743"/>
              </p:ext>
            </p:extLst>
          </p:nvPr>
        </p:nvGraphicFramePr>
        <p:xfrm>
          <a:off x="285750" y="2286000"/>
          <a:ext cx="8750746" cy="2475398"/>
        </p:xfrm>
        <a:graphic>
          <a:graphicData uri="http://schemas.openxmlformats.org/drawingml/2006/table">
            <a:tbl>
              <a:tblPr/>
              <a:tblGrid>
                <a:gridCol w="757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99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7845">
                <a:tc gridSpan="7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DejaVu Sans" charset="0"/>
                        </a:rPr>
                        <a:t>RECURSOS CBAF GERENCIADOS PELO ESTADO</a:t>
                      </a:r>
                    </a:p>
                  </a:txBody>
                  <a:tcPr marL="7560" marR="7560" marT="7560" marB="0" anchor="b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96">
                <a:tc gridSpan="7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DejaVu Sans" charset="0"/>
                        </a:rPr>
                        <a:t>EXECUÇÃO 2017*</a:t>
                      </a:r>
                    </a:p>
                  </a:txBody>
                  <a:tcPr marL="7560" marR="7560" marT="7560" marB="0" anchor="b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353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DejaVu Sans" charset="0"/>
                        </a:rPr>
                        <a:t>Nome </a:t>
                      </a:r>
                    </a:p>
                  </a:txBody>
                  <a:tcPr marL="7560" marR="7560" marT="7560" marB="0" anchor="ctr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DejaVu Sans" charset="0"/>
                        </a:rPr>
                        <a:t>Crédito Federal Orçado (R$)</a:t>
                      </a:r>
                    </a:p>
                  </a:txBody>
                  <a:tcPr marL="7560" marR="7560" marT="7560" marB="0" anchor="ctr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DejaVu Sans" charset="0"/>
                        </a:rPr>
                        <a:t>Crédito Estadual Orçado (R$)</a:t>
                      </a:r>
                    </a:p>
                  </a:txBody>
                  <a:tcPr marL="7560" marR="7560" marT="7560" marB="0" anchor="ctr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DejaVu Sans" charset="0"/>
                        </a:rPr>
                        <a:t>Total de Contrapartida Estadual – 2017 (R$)</a:t>
                      </a:r>
                    </a:p>
                  </a:txBody>
                  <a:tcPr marL="7560" marR="7560" marT="7560" marB="0" anchor="ctr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DejaVu Sans" charset="0"/>
                        </a:rPr>
                        <a:t>Contrapartida Executada (R$)</a:t>
                      </a:r>
                    </a:p>
                  </a:txBody>
                  <a:tcPr marL="7560" marR="7560" marT="7560" marB="0" anchor="ctr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DejaVu Sans" charset="0"/>
                        </a:rPr>
                        <a:t>% de Execução 2017</a:t>
                      </a:r>
                    </a:p>
                  </a:txBody>
                  <a:tcPr marL="7560" marR="7560" marT="7560" marB="0" anchor="ctr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DejaVu Sans" charset="0"/>
                        </a:rPr>
                        <a:t>Saldo Devedor  2017 (R$)</a:t>
                      </a:r>
                    </a:p>
                  </a:txBody>
                  <a:tcPr marL="7560" marR="7560" marT="7560" marB="0" anchor="ctr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81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DejaVu Sans" charset="0"/>
                        </a:rPr>
                        <a:t>Total</a:t>
                      </a:r>
                    </a:p>
                  </a:txBody>
                  <a:tcPr marL="7560" marR="7560" marT="7560" marB="0" anchor="b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DejaVu Sans" charset="0"/>
                        </a:rPr>
                        <a:t>10.815.580,20</a:t>
                      </a:r>
                    </a:p>
                  </a:txBody>
                  <a:tcPr marL="7560" marR="7560" marT="7560" marB="0" anchor="b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DejaVu Sans" charset="0"/>
                        </a:rPr>
                        <a:t>35.003.151,84</a:t>
                      </a:r>
                    </a:p>
                  </a:txBody>
                  <a:tcPr marL="7560" marR="7560" marT="7560" marB="0" anchor="b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DejaVu Sans" charset="0"/>
                        </a:rPr>
                        <a:t> 45.818.732,04</a:t>
                      </a:r>
                    </a:p>
                  </a:txBody>
                  <a:tcPr marL="7560" marR="7560" marT="7560" marB="0" anchor="b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DejaVu Sans" charset="0"/>
                        </a:rPr>
                        <a:t> 19.230.108,72</a:t>
                      </a:r>
                    </a:p>
                  </a:txBody>
                  <a:tcPr marL="7560" marR="7560" marT="7560" marB="0" anchor="b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DejaVu Sans" charset="0"/>
                        </a:rPr>
                        <a:t>41,96</a:t>
                      </a:r>
                    </a:p>
                  </a:txBody>
                  <a:tcPr marL="7560" marR="7560" marT="7560" marB="0" anchor="b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DejaVu Sans" charset="0"/>
                        </a:rPr>
                        <a:t>  26.588.623,32</a:t>
                      </a:r>
                    </a:p>
                  </a:txBody>
                  <a:tcPr marL="7560" marR="7560" marT="7560" marB="0" anchor="b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1"/>
          <p:cNvSpPr>
            <a:spLocks noChangeArrowheads="1"/>
          </p:cNvSpPr>
          <p:nvPr/>
        </p:nvSpPr>
        <p:spPr bwMode="auto">
          <a:xfrm>
            <a:off x="360363" y="550863"/>
            <a:ext cx="8386762" cy="600075"/>
          </a:xfrm>
          <a:custGeom>
            <a:avLst/>
            <a:gdLst>
              <a:gd name="T0" fmla="*/ 8386762 w 8386762"/>
              <a:gd name="T1" fmla="*/ 300038 h 600075"/>
              <a:gd name="T2" fmla="*/ 4193381 w 8386762"/>
              <a:gd name="T3" fmla="*/ 600075 h 600075"/>
              <a:gd name="T4" fmla="*/ 0 w 8386762"/>
              <a:gd name="T5" fmla="*/ 300038 h 600075"/>
              <a:gd name="T6" fmla="*/ 4193381 w 8386762"/>
              <a:gd name="T7" fmla="*/ 0 h 60007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8386762"/>
              <a:gd name="T13" fmla="*/ 0 h 600075"/>
              <a:gd name="T14" fmla="*/ 8386762 w 8386762"/>
              <a:gd name="T15" fmla="*/ 600075 h 6000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386762" h="600075">
                <a:moveTo>
                  <a:pt x="0" y="0"/>
                </a:moveTo>
                <a:lnTo>
                  <a:pt x="23297" y="0"/>
                </a:lnTo>
                <a:lnTo>
                  <a:pt x="23297" y="1667"/>
                </a:lnTo>
                <a:lnTo>
                  <a:pt x="0" y="1667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r>
              <a:rPr lang="pt-BR" altLang="pt-BR" sz="3600" b="1" dirty="0">
                <a:solidFill>
                  <a:srgbClr val="000000"/>
                </a:solidFill>
              </a:rPr>
              <a:t>Principais Resultados </a:t>
            </a:r>
          </a:p>
          <a:p>
            <a:pPr eaLnBrk="1"/>
            <a:r>
              <a:rPr lang="pt-BR" altLang="pt-BR" sz="2400" b="1" dirty="0">
                <a:solidFill>
                  <a:srgbClr val="000000"/>
                </a:solidFill>
              </a:rPr>
              <a:t>  Acesso a Medicamentos</a:t>
            </a:r>
          </a:p>
        </p:txBody>
      </p:sp>
      <p:graphicFrame>
        <p:nvGraphicFramePr>
          <p:cNvPr id="819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823427"/>
              </p:ext>
            </p:extLst>
          </p:nvPr>
        </p:nvGraphicFramePr>
        <p:xfrm>
          <a:off x="1115616" y="1772815"/>
          <a:ext cx="7056784" cy="3267184"/>
        </p:xfrm>
        <a:graphic>
          <a:graphicData uri="http://schemas.openxmlformats.org/drawingml/2006/table">
            <a:tbl>
              <a:tblPr/>
              <a:tblGrid>
                <a:gridCol w="3239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7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1456"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DejaVu Sans" charset="0"/>
                        </a:rPr>
                        <a:t>Faixa Percentual de Atendimento da Contrapartida CBAF – 2017*</a:t>
                      </a:r>
                    </a:p>
                  </a:txBody>
                  <a:tcPr marL="9360" marR="9360" marT="9360" marB="0" anchor="b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432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DejaVu Sans" charset="0"/>
                        </a:rPr>
                        <a:t>Percentual de Execução Estadual</a:t>
                      </a:r>
                    </a:p>
                  </a:txBody>
                  <a:tcPr marL="9360" marR="9360" marT="9360" marB="0" anchor="ctr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DejaVu Sans" charset="0"/>
                        </a:rPr>
                        <a:t>Número de Municípios Atendidos</a:t>
                      </a:r>
                    </a:p>
                  </a:txBody>
                  <a:tcPr marL="9360" marR="9360" marT="9360" marB="0" anchor="ctr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216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DejaVu Sans" charset="0"/>
                        </a:rPr>
                        <a:t>0%</a:t>
                      </a:r>
                    </a:p>
                  </a:txBody>
                  <a:tcPr marL="9360" marR="9360" marT="9360" marB="0" anchor="b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DejaVu Sans" charset="0"/>
                        </a:rPr>
                        <a:t>5</a:t>
                      </a:r>
                    </a:p>
                  </a:txBody>
                  <a:tcPr marL="9360" marR="9360" marT="9360" marB="0" anchor="b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216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DejaVu Sans" charset="0"/>
                        </a:rPr>
                        <a:t>1 - 25%</a:t>
                      </a:r>
                    </a:p>
                  </a:txBody>
                  <a:tcPr marL="9360" marR="9360" marT="9360" marB="0" anchor="b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DejaVu Sans" charset="0"/>
                        </a:rPr>
                        <a:t>33</a:t>
                      </a:r>
                    </a:p>
                  </a:txBody>
                  <a:tcPr marL="9360" marR="9360" marT="9360" marB="0" anchor="b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216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DejaVu Sans" charset="0"/>
                        </a:rPr>
                        <a:t>26 - 50%</a:t>
                      </a:r>
                    </a:p>
                  </a:txBody>
                  <a:tcPr marL="9360" marR="9360" marT="9360" marB="0" anchor="b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DejaVu Sans" charset="0"/>
                        </a:rPr>
                        <a:t>360</a:t>
                      </a:r>
                    </a:p>
                  </a:txBody>
                  <a:tcPr marL="9360" marR="9360" marT="9360" marB="0" anchor="b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216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DejaVu Sans" charset="0"/>
                        </a:rPr>
                        <a:t>51 - 75%</a:t>
                      </a:r>
                    </a:p>
                  </a:txBody>
                  <a:tcPr marL="9360" marR="9360" marT="9360" marB="0" anchor="b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DejaVu Sans" charset="0"/>
                        </a:rPr>
                        <a:t>19</a:t>
                      </a:r>
                    </a:p>
                  </a:txBody>
                  <a:tcPr marL="9360" marR="9360" marT="9360" marB="0" anchor="b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216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DejaVu Sans" charset="0"/>
                        </a:rPr>
                        <a:t>76 - 100%</a:t>
                      </a:r>
                    </a:p>
                  </a:txBody>
                  <a:tcPr marL="9360" marR="9360" marT="9360" marB="0" anchor="b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DejaVu Sans" charset="0"/>
                        </a:rPr>
                        <a:t>0</a:t>
                      </a:r>
                    </a:p>
                  </a:txBody>
                  <a:tcPr marL="9360" marR="9360" marT="9360" marB="0" anchor="b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216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DejaVu Sans" charset="0"/>
                        </a:rPr>
                        <a:t>Acima de 100%</a:t>
                      </a:r>
                    </a:p>
                  </a:txBody>
                  <a:tcPr marL="9360" marR="9360" marT="9360" marB="0" anchor="b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DejaVu Sans" charset="0"/>
                        </a:rPr>
                        <a:t>0</a:t>
                      </a:r>
                    </a:p>
                  </a:txBody>
                  <a:tcPr marL="9360" marR="9360" marT="9360" marB="0" anchor="b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202" name="CaixaDeTexto 65"/>
          <p:cNvSpPr txBox="1">
            <a:spLocks noChangeArrowheads="1"/>
          </p:cNvSpPr>
          <p:nvPr/>
        </p:nvSpPr>
        <p:spPr bwMode="auto">
          <a:xfrm>
            <a:off x="1691680" y="5157192"/>
            <a:ext cx="3286125" cy="378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t-BR" altLang="pt-BR" sz="2000" dirty="0"/>
              <a:t>*Atendidos até junho/2017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1"/>
          <p:cNvSpPr>
            <a:spLocks noChangeArrowheads="1"/>
          </p:cNvSpPr>
          <p:nvPr/>
        </p:nvSpPr>
        <p:spPr bwMode="auto">
          <a:xfrm>
            <a:off x="428625" y="500063"/>
            <a:ext cx="8226425" cy="571500"/>
          </a:xfrm>
          <a:custGeom>
            <a:avLst/>
            <a:gdLst>
              <a:gd name="T0" fmla="*/ 8226425 w 8226425"/>
              <a:gd name="T1" fmla="*/ 285750 h 571480"/>
              <a:gd name="T2" fmla="*/ 4113213 w 8226425"/>
              <a:gd name="T3" fmla="*/ 571500 h 571480"/>
              <a:gd name="T4" fmla="*/ 0 w 8226425"/>
              <a:gd name="T5" fmla="*/ 285750 h 571480"/>
              <a:gd name="T6" fmla="*/ 4113213 w 8226425"/>
              <a:gd name="T7" fmla="*/ 0 h 57148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8226425"/>
              <a:gd name="T13" fmla="*/ 0 h 571480"/>
              <a:gd name="T14" fmla="*/ 8226425 w 8226425"/>
              <a:gd name="T15" fmla="*/ 571480 h 571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226425" h="571480">
                <a:moveTo>
                  <a:pt x="0" y="0"/>
                </a:moveTo>
                <a:lnTo>
                  <a:pt x="22851" y="0"/>
                </a:lnTo>
                <a:lnTo>
                  <a:pt x="22851" y="3171"/>
                </a:lnTo>
                <a:lnTo>
                  <a:pt x="0" y="3171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31680" rIns="0" bIns="0" anchor="ctr"/>
          <a:lstStyle>
            <a:lvl1pPr eaLnBrk="0"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r>
              <a:rPr lang="pt-BR" altLang="pt-BR" sz="3000" b="1" dirty="0">
                <a:solidFill>
                  <a:srgbClr val="000000"/>
                </a:solidFill>
              </a:rPr>
              <a:t>Situação de Estoque de Medicamentos (Farmácia Básica/Saúde Mental)</a:t>
            </a:r>
          </a:p>
        </p:txBody>
      </p:sp>
      <p:sp>
        <p:nvSpPr>
          <p:cNvPr id="8195" name="AutoShape 2"/>
          <p:cNvSpPr>
            <a:spLocks noChangeArrowheads="1"/>
          </p:cNvSpPr>
          <p:nvPr/>
        </p:nvSpPr>
        <p:spPr bwMode="auto">
          <a:xfrm>
            <a:off x="214313" y="1428750"/>
            <a:ext cx="8715375" cy="3265488"/>
          </a:xfrm>
          <a:custGeom>
            <a:avLst/>
            <a:gdLst>
              <a:gd name="T0" fmla="*/ 8715375 w 8715375"/>
              <a:gd name="T1" fmla="*/ 1632744 h 3265488"/>
              <a:gd name="T2" fmla="*/ 4357692 w 8715375"/>
              <a:gd name="T3" fmla="*/ 3265488 h 3265488"/>
              <a:gd name="T4" fmla="*/ 0 w 8715375"/>
              <a:gd name="T5" fmla="*/ 1632744 h 3265488"/>
              <a:gd name="T6" fmla="*/ 4357692 w 8715375"/>
              <a:gd name="T7" fmla="*/ 0 h 3265488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8715375"/>
              <a:gd name="T13" fmla="*/ 0 h 3265488"/>
              <a:gd name="T14" fmla="*/ 8715375 w 8715375"/>
              <a:gd name="T15" fmla="*/ 3265488 h 32654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715375" h="3265488">
                <a:moveTo>
                  <a:pt x="0" y="0"/>
                </a:moveTo>
                <a:lnTo>
                  <a:pt x="24209" y="0"/>
                </a:lnTo>
                <a:lnTo>
                  <a:pt x="24209" y="9071"/>
                </a:lnTo>
                <a:lnTo>
                  <a:pt x="0" y="9071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215900" indent="-215900" eaLnBrk="0"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lnSpc>
                <a:spcPct val="100000"/>
              </a:lnSpc>
            </a:pPr>
            <a:r>
              <a:rPr lang="pt-BR" altLang="pt-BR" b="1" dirty="0">
                <a:solidFill>
                  <a:srgbClr val="000000"/>
                </a:solidFill>
              </a:rPr>
              <a:t>-</a:t>
            </a:r>
            <a:r>
              <a:rPr lang="pt-BR" altLang="pt-BR" b="1" u="sng" dirty="0">
                <a:solidFill>
                  <a:srgbClr val="000000"/>
                </a:solidFill>
              </a:rPr>
              <a:t> Quanto ao Status de Aquisição</a:t>
            </a:r>
          </a:p>
          <a:p>
            <a:pPr eaLnBrk="1">
              <a:lnSpc>
                <a:spcPct val="100000"/>
              </a:lnSpc>
            </a:pPr>
            <a:endParaRPr lang="pt-BR" altLang="pt-BR" b="1" dirty="0">
              <a:solidFill>
                <a:srgbClr val="000000"/>
              </a:solidFill>
            </a:endParaRPr>
          </a:p>
          <a:p>
            <a:pPr eaLnBrk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altLang="pt-BR" b="1" dirty="0">
                <a:solidFill>
                  <a:srgbClr val="000000"/>
                </a:solidFill>
              </a:rPr>
              <a:t> </a:t>
            </a:r>
            <a:r>
              <a:rPr lang="pt-BR" altLang="pt-BR" b="1" dirty="0">
                <a:solidFill>
                  <a:srgbClr val="FF0000"/>
                </a:solidFill>
              </a:rPr>
              <a:t>41 itens </a:t>
            </a:r>
            <a:r>
              <a:rPr lang="pt-BR" altLang="pt-BR" b="1" dirty="0">
                <a:solidFill>
                  <a:srgbClr val="000000"/>
                </a:solidFill>
              </a:rPr>
              <a:t>com estoque superior a 30 dias</a:t>
            </a:r>
          </a:p>
          <a:p>
            <a:pPr eaLnBrk="1">
              <a:lnSpc>
                <a:spcPct val="100000"/>
              </a:lnSpc>
              <a:buClrTx/>
              <a:buSzTx/>
              <a:buFontTx/>
              <a:buNone/>
            </a:pPr>
            <a:endParaRPr lang="pt-BR" altLang="pt-BR" b="1" dirty="0">
              <a:solidFill>
                <a:srgbClr val="000000"/>
              </a:solidFill>
            </a:endParaRPr>
          </a:p>
          <a:p>
            <a:pPr eaLnBrk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altLang="pt-BR" b="1" dirty="0">
                <a:solidFill>
                  <a:srgbClr val="000000"/>
                </a:solidFill>
              </a:rPr>
              <a:t> </a:t>
            </a:r>
            <a:r>
              <a:rPr lang="pt-BR" altLang="pt-BR" b="1" dirty="0">
                <a:solidFill>
                  <a:srgbClr val="FF0000"/>
                </a:solidFill>
              </a:rPr>
              <a:t>23 itens </a:t>
            </a:r>
            <a:r>
              <a:rPr lang="pt-BR" altLang="pt-BR" b="1" dirty="0">
                <a:solidFill>
                  <a:srgbClr val="000000"/>
                </a:solidFill>
              </a:rPr>
              <a:t>– aguardando entrega pelo fornecedor</a:t>
            </a:r>
          </a:p>
          <a:p>
            <a:pPr eaLnBrk="1">
              <a:lnSpc>
                <a:spcPct val="100000"/>
              </a:lnSpc>
              <a:buClrTx/>
              <a:buSzTx/>
              <a:buFontTx/>
              <a:buNone/>
            </a:pPr>
            <a:endParaRPr lang="pt-BR" altLang="pt-BR" b="1" dirty="0">
              <a:solidFill>
                <a:srgbClr val="000000"/>
              </a:solidFill>
            </a:endParaRPr>
          </a:p>
          <a:p>
            <a:pPr eaLnBrk="1">
              <a:lnSpc>
                <a:spcPct val="100000"/>
              </a:lnSpc>
              <a:buClrTx/>
              <a:buSzTx/>
              <a:buFontTx/>
              <a:buNone/>
            </a:pPr>
            <a:r>
              <a:rPr lang="pt-BR" altLang="pt-BR" b="1" dirty="0">
                <a:solidFill>
                  <a:srgbClr val="000000"/>
                </a:solidFill>
              </a:rPr>
              <a:t>-</a:t>
            </a:r>
            <a:r>
              <a:rPr lang="pt-BR" altLang="pt-BR" b="1" u="sng" dirty="0">
                <a:solidFill>
                  <a:srgbClr val="000000"/>
                </a:solidFill>
              </a:rPr>
              <a:t> Quanto ao Status de Licitação</a:t>
            </a:r>
          </a:p>
          <a:p>
            <a:pPr eaLnBrk="1">
              <a:lnSpc>
                <a:spcPct val="100000"/>
              </a:lnSpc>
              <a:buClrTx/>
              <a:buSzTx/>
              <a:buFontTx/>
              <a:buNone/>
            </a:pPr>
            <a:endParaRPr lang="pt-BR" altLang="pt-BR" b="1" dirty="0">
              <a:solidFill>
                <a:srgbClr val="000000"/>
              </a:solidFill>
            </a:endParaRPr>
          </a:p>
          <a:p>
            <a:pPr eaLnBrk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altLang="pt-BR" b="1" dirty="0">
                <a:solidFill>
                  <a:srgbClr val="FF0000"/>
                </a:solidFill>
              </a:rPr>
              <a:t> 50 itens</a:t>
            </a:r>
            <a:r>
              <a:rPr lang="pt-BR" altLang="pt-BR" b="1" dirty="0">
                <a:solidFill>
                  <a:srgbClr val="000000"/>
                </a:solidFill>
              </a:rPr>
              <a:t> com Registro de Preço ativo</a:t>
            </a:r>
          </a:p>
          <a:p>
            <a:pPr eaLnBrk="1">
              <a:lnSpc>
                <a:spcPct val="100000"/>
              </a:lnSpc>
              <a:buClrTx/>
              <a:buSzTx/>
              <a:buFontTx/>
              <a:buNone/>
            </a:pPr>
            <a:endParaRPr lang="pt-BR" altLang="pt-BR" b="1" dirty="0">
              <a:solidFill>
                <a:srgbClr val="000000"/>
              </a:solidFill>
            </a:endParaRPr>
          </a:p>
          <a:p>
            <a:pPr eaLnBrk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altLang="pt-BR" b="1" dirty="0">
                <a:solidFill>
                  <a:srgbClr val="FF0000"/>
                </a:solidFill>
              </a:rPr>
              <a:t> 13 itens </a:t>
            </a:r>
            <a:r>
              <a:rPr lang="pt-BR" altLang="pt-BR" b="1" dirty="0">
                <a:solidFill>
                  <a:srgbClr val="000000"/>
                </a:solidFill>
              </a:rPr>
              <a:t>em processo de  Registro de Preço</a:t>
            </a:r>
          </a:p>
          <a:p>
            <a:pPr eaLnBrk="1">
              <a:lnSpc>
                <a:spcPct val="100000"/>
              </a:lnSpc>
              <a:buClrTx/>
              <a:buSzTx/>
              <a:buFontTx/>
              <a:buNone/>
            </a:pPr>
            <a:endParaRPr lang="pt-BR" altLang="pt-BR" b="1" dirty="0">
              <a:solidFill>
                <a:srgbClr val="000000"/>
              </a:solidFill>
            </a:endParaRPr>
          </a:p>
          <a:p>
            <a:pPr eaLnBrk="1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pt-BR" altLang="pt-BR" b="1" dirty="0">
              <a:solidFill>
                <a:srgbClr val="000000"/>
              </a:solidFill>
            </a:endParaRPr>
          </a:p>
          <a:p>
            <a:pPr eaLnBrk="1">
              <a:lnSpc>
                <a:spcPct val="100000"/>
              </a:lnSpc>
              <a:buClrTx/>
              <a:buSzTx/>
              <a:buFontTx/>
              <a:buNone/>
            </a:pPr>
            <a:endParaRPr lang="pt-BR" altLang="pt-BR" b="1" dirty="0">
              <a:solidFill>
                <a:srgbClr val="000000"/>
              </a:solidFill>
            </a:endParaRPr>
          </a:p>
        </p:txBody>
      </p:sp>
      <p:sp>
        <p:nvSpPr>
          <p:cNvPr id="8196" name="AutoShape 3"/>
          <p:cNvSpPr>
            <a:spLocks noChangeArrowheads="1"/>
          </p:cNvSpPr>
          <p:nvPr/>
        </p:nvSpPr>
        <p:spPr bwMode="auto">
          <a:xfrm>
            <a:off x="4572000" y="5500688"/>
            <a:ext cx="4572000" cy="333375"/>
          </a:xfrm>
          <a:custGeom>
            <a:avLst/>
            <a:gdLst>
              <a:gd name="T0" fmla="*/ 4572000 w 4572000"/>
              <a:gd name="T1" fmla="*/ 166688 h 333375"/>
              <a:gd name="T2" fmla="*/ 2286000 w 4572000"/>
              <a:gd name="T3" fmla="*/ 333375 h 333375"/>
              <a:gd name="T4" fmla="*/ 0 w 4572000"/>
              <a:gd name="T5" fmla="*/ 166688 h 333375"/>
              <a:gd name="T6" fmla="*/ 2286000 w 4572000"/>
              <a:gd name="T7" fmla="*/ 0 h 33337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4572000"/>
              <a:gd name="T13" fmla="*/ 0 h 333375"/>
              <a:gd name="T14" fmla="*/ 4572000 w 4572000"/>
              <a:gd name="T15" fmla="*/ 333375 h 3333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72000" h="333375">
                <a:moveTo>
                  <a:pt x="0" y="0"/>
                </a:moveTo>
                <a:lnTo>
                  <a:pt x="12700" y="0"/>
                </a:lnTo>
                <a:lnTo>
                  <a:pt x="12700" y="928"/>
                </a:lnTo>
                <a:lnTo>
                  <a:pt x="0" y="928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lnSpc>
                <a:spcPct val="100000"/>
              </a:lnSpc>
            </a:pPr>
            <a:r>
              <a:rPr lang="pt-BR" altLang="pt-BR" sz="1600" b="1" dirty="0">
                <a:solidFill>
                  <a:srgbClr val="0070C0"/>
                </a:solidFill>
              </a:rPr>
              <a:t>Total de itens do Elenco Pactuado – 63 itens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1"/>
          <p:cNvSpPr>
            <a:spLocks noChangeArrowheads="1"/>
          </p:cNvSpPr>
          <p:nvPr/>
        </p:nvSpPr>
        <p:spPr bwMode="auto">
          <a:xfrm>
            <a:off x="1403648" y="1916832"/>
            <a:ext cx="6887095" cy="1937538"/>
          </a:xfrm>
          <a:custGeom>
            <a:avLst/>
            <a:gdLst>
              <a:gd name="T0" fmla="*/ 6572250 w 6572250"/>
              <a:gd name="T1" fmla="*/ 464344 h 928687"/>
              <a:gd name="T2" fmla="*/ 3286125 w 6572250"/>
              <a:gd name="T3" fmla="*/ 928687 h 928687"/>
              <a:gd name="T4" fmla="*/ 0 w 6572250"/>
              <a:gd name="T5" fmla="*/ 464344 h 928687"/>
              <a:gd name="T6" fmla="*/ 3286125 w 6572250"/>
              <a:gd name="T7" fmla="*/ 0 h 92868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6572250"/>
              <a:gd name="T13" fmla="*/ 0 h 928687"/>
              <a:gd name="T14" fmla="*/ 6572250 w 6572250"/>
              <a:gd name="T15" fmla="*/ 928687 h 9286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572250" h="928687">
                <a:moveTo>
                  <a:pt x="0" y="0"/>
                </a:moveTo>
                <a:lnTo>
                  <a:pt x="18256" y="0"/>
                </a:lnTo>
                <a:lnTo>
                  <a:pt x="18256" y="1268"/>
                </a:lnTo>
                <a:lnTo>
                  <a:pt x="0" y="1268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5000" rIns="90000" bIns="45000">
            <a:spAutoFit/>
          </a:bodyPr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lnSpc>
                <a:spcPct val="100000"/>
              </a:lnSpc>
            </a:pPr>
            <a:r>
              <a:rPr lang="pt-BR" altLang="pt-BR" sz="3000" b="1" dirty="0">
                <a:solidFill>
                  <a:srgbClr val="000000"/>
                </a:solidFill>
                <a:latin typeface="Calibri" panose="020F0502020204030204" pitchFamily="34" charset="0"/>
              </a:rPr>
              <a:t>EXECUÇÃO ESTADUAL DO SALDO COMPONENTE BÁSICO </a:t>
            </a:r>
          </a:p>
          <a:p>
            <a:pPr eaLnBrk="1">
              <a:lnSpc>
                <a:spcPct val="100000"/>
              </a:lnSpc>
            </a:pPr>
            <a:r>
              <a:rPr lang="pt-BR" altLang="pt-BR" sz="3000" b="1" dirty="0">
                <a:solidFill>
                  <a:srgbClr val="000000"/>
                </a:solidFill>
                <a:latin typeface="Calibri" panose="020F0502020204030204" pitchFamily="34" charset="0"/>
              </a:rPr>
              <a:t>EXERCÍCIOS 2015 E 2016</a:t>
            </a:r>
          </a:p>
          <a:p>
            <a:pPr eaLnBrk="1">
              <a:lnSpc>
                <a:spcPct val="100000"/>
              </a:lnSpc>
            </a:pPr>
            <a:endParaRPr lang="pt-BR" altLang="pt-BR" sz="30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285750" y="428625"/>
            <a:ext cx="8143875" cy="365125"/>
          </a:xfrm>
          <a:custGeom>
            <a:avLst/>
            <a:gdLst>
              <a:gd name="T0" fmla="*/ 8143875 w 8143932"/>
              <a:gd name="T1" fmla="*/ 182563 h 365125"/>
              <a:gd name="T2" fmla="*/ 4071938 w 8143932"/>
              <a:gd name="T3" fmla="*/ 365125 h 365125"/>
              <a:gd name="T4" fmla="*/ 0 w 8143932"/>
              <a:gd name="T5" fmla="*/ 182563 h 365125"/>
              <a:gd name="T6" fmla="*/ 4071938 w 8143932"/>
              <a:gd name="T7" fmla="*/ 0 h 3651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8143932"/>
              <a:gd name="T13" fmla="*/ 0 h 365125"/>
              <a:gd name="T14" fmla="*/ 8143932 w 8143932"/>
              <a:gd name="T15" fmla="*/ 365125 h 3651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43932" h="365125">
                <a:moveTo>
                  <a:pt x="0" y="0"/>
                </a:moveTo>
                <a:lnTo>
                  <a:pt x="15677" y="0"/>
                </a:lnTo>
                <a:lnTo>
                  <a:pt x="15677" y="1014"/>
                </a:lnTo>
                <a:lnTo>
                  <a:pt x="0" y="1014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lnSpc>
                <a:spcPct val="100000"/>
              </a:lnSpc>
            </a:pPr>
            <a:r>
              <a:rPr lang="pt-BR" altLang="pt-BR" sz="2400" b="1">
                <a:solidFill>
                  <a:srgbClr val="000000"/>
                </a:solidFill>
                <a:latin typeface="Calibri" panose="020F0502020204030204" pitchFamily="34" charset="0"/>
              </a:rPr>
              <a:t>Execução da Contrapartida CBAF Estadual – 2015/2016</a:t>
            </a:r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357188" y="4071938"/>
            <a:ext cx="3571875" cy="303212"/>
          </a:xfrm>
          <a:custGeom>
            <a:avLst/>
            <a:gdLst>
              <a:gd name="T0" fmla="*/ 3571875 w 3571875"/>
              <a:gd name="T1" fmla="*/ 151606 h 303212"/>
              <a:gd name="T2" fmla="*/ 1785939 w 3571875"/>
              <a:gd name="T3" fmla="*/ 303212 h 303212"/>
              <a:gd name="T4" fmla="*/ 0 w 3571875"/>
              <a:gd name="T5" fmla="*/ 151606 h 303212"/>
              <a:gd name="T6" fmla="*/ 1785939 w 3571875"/>
              <a:gd name="T7" fmla="*/ 0 h 303212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3571875"/>
              <a:gd name="T13" fmla="*/ 0 h 303212"/>
              <a:gd name="T14" fmla="*/ 3571875 w 3571875"/>
              <a:gd name="T15" fmla="*/ 303212 h 3032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71875" h="303212">
                <a:moveTo>
                  <a:pt x="0" y="0"/>
                </a:moveTo>
                <a:lnTo>
                  <a:pt x="9922" y="0"/>
                </a:lnTo>
                <a:lnTo>
                  <a:pt x="9922" y="844"/>
                </a:lnTo>
                <a:lnTo>
                  <a:pt x="0" y="844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lnSpc>
                <a:spcPct val="100000"/>
              </a:lnSpc>
            </a:pPr>
            <a:r>
              <a:rPr lang="pt-BR" altLang="pt-BR" sz="1400">
                <a:solidFill>
                  <a:srgbClr val="000000"/>
                </a:solidFill>
                <a:latin typeface="Calibri" panose="020F0502020204030204" pitchFamily="34" charset="0"/>
              </a:rPr>
              <a:t>Fonte: SIGAF</a:t>
            </a:r>
          </a:p>
        </p:txBody>
      </p:sp>
      <p:pic>
        <p:nvPicPr>
          <p:cNvPr id="1024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2286000"/>
            <a:ext cx="854075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285750" y="428625"/>
            <a:ext cx="8143875" cy="365125"/>
          </a:xfrm>
          <a:custGeom>
            <a:avLst/>
            <a:gdLst>
              <a:gd name="T0" fmla="*/ 8143875 w 8143932"/>
              <a:gd name="T1" fmla="*/ 182563 h 365125"/>
              <a:gd name="T2" fmla="*/ 4071938 w 8143932"/>
              <a:gd name="T3" fmla="*/ 365125 h 365125"/>
              <a:gd name="T4" fmla="*/ 0 w 8143932"/>
              <a:gd name="T5" fmla="*/ 182563 h 365125"/>
              <a:gd name="T6" fmla="*/ 4071938 w 8143932"/>
              <a:gd name="T7" fmla="*/ 0 h 3651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8143932"/>
              <a:gd name="T13" fmla="*/ 0 h 365125"/>
              <a:gd name="T14" fmla="*/ 8143932 w 8143932"/>
              <a:gd name="T15" fmla="*/ 365125 h 3651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43932" h="365125">
                <a:moveTo>
                  <a:pt x="0" y="0"/>
                </a:moveTo>
                <a:lnTo>
                  <a:pt x="15677" y="0"/>
                </a:lnTo>
                <a:lnTo>
                  <a:pt x="15677" y="1014"/>
                </a:lnTo>
                <a:lnTo>
                  <a:pt x="0" y="1014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lnSpc>
                <a:spcPct val="100000"/>
              </a:lnSpc>
            </a:pPr>
            <a:r>
              <a:rPr lang="pt-BR" altLang="pt-BR" sz="2400" b="1">
                <a:solidFill>
                  <a:srgbClr val="000000"/>
                </a:solidFill>
                <a:latin typeface="Calibri" panose="020F0502020204030204" pitchFamily="34" charset="0"/>
              </a:rPr>
              <a:t>Execução da Contrapartida CBAF Estadual – 2015/2016</a:t>
            </a: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1285875"/>
            <a:ext cx="292735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CaixaDeTexto 8"/>
          <p:cNvSpPr txBox="1">
            <a:spLocks noChangeArrowheads="1"/>
          </p:cNvSpPr>
          <p:nvPr/>
        </p:nvSpPr>
        <p:spPr bwMode="auto">
          <a:xfrm>
            <a:off x="785813" y="1928813"/>
            <a:ext cx="8001000" cy="369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altLang="pt-BR" b="1" dirty="0"/>
              <a:t> Proposta de Execução do Saldo</a:t>
            </a:r>
          </a:p>
          <a:p>
            <a:pPr>
              <a:buFont typeface="Arial" panose="020B0604020202020204" pitchFamily="34" charset="0"/>
              <a:buChar char="•"/>
            </a:pPr>
            <a:endParaRPr lang="pt-BR" altLang="pt-BR" dirty="0"/>
          </a:p>
          <a:p>
            <a:pPr algn="just">
              <a:buFontTx/>
              <a:buChar char="-"/>
            </a:pPr>
            <a:r>
              <a:rPr lang="pt-BR" altLang="pt-BR" dirty="0"/>
              <a:t>Valor acumulado dividido em 16 parcelas, suplementando o orçamento mensal da ação;</a:t>
            </a:r>
          </a:p>
          <a:p>
            <a:pPr algn="just"/>
            <a:endParaRPr lang="pt-BR" altLang="pt-BR" dirty="0"/>
          </a:p>
          <a:p>
            <a:pPr algn="just">
              <a:buFontTx/>
              <a:buChar char="-"/>
            </a:pPr>
            <a:r>
              <a:rPr lang="pt-BR" altLang="pt-BR" dirty="0"/>
              <a:t> Cada município poderá solicitar o incremento de </a:t>
            </a:r>
            <a:r>
              <a:rPr lang="pt-BR" altLang="pt-BR" dirty="0">
                <a:solidFill>
                  <a:srgbClr val="FF0000"/>
                </a:solidFill>
              </a:rPr>
              <a:t>3/16 avos por trimestre </a:t>
            </a:r>
            <a:r>
              <a:rPr lang="pt-BR" altLang="pt-BR" dirty="0"/>
              <a:t>do valor devido, no momento da programação trimestral. Ou seja, a cada trimestre será executado 3 parcelas do saldo.</a:t>
            </a:r>
          </a:p>
          <a:p>
            <a:pPr algn="just"/>
            <a:endParaRPr lang="pt-BR" altLang="pt-BR" dirty="0"/>
          </a:p>
          <a:p>
            <a:pPr algn="just">
              <a:buFontTx/>
              <a:buChar char="-"/>
            </a:pPr>
            <a:r>
              <a:rPr lang="pt-BR" altLang="pt-BR" dirty="0"/>
              <a:t> Para execução, deve-se avaliar também o incremento de até 30% do Consumo Médio do Município, afim de que seja solicitado medicamentos de maneira racional, evitando assim gerar acúmulo e futura perda de medicamentos nos municípios.  </a:t>
            </a:r>
          </a:p>
          <a:p>
            <a:pPr algn="just">
              <a:buFontTx/>
              <a:buChar char="-"/>
            </a:pPr>
            <a:endParaRPr lang="pt-BR" altLang="pt-B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Calibri"/>
        <a:ea typeface=""/>
        <a:cs typeface="DejaVu Sans"/>
      </a:majorFont>
      <a:minorFont>
        <a:latin typeface="Arial"/>
        <a:ea typeface=""/>
        <a:cs typeface="DejaVu Sans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Calibri"/>
        <a:ea typeface=""/>
        <a:cs typeface="DejaVu Sans"/>
      </a:majorFont>
      <a:minorFont>
        <a:latin typeface="Arial"/>
        <a:ea typeface=""/>
        <a:cs typeface="DejaVu Sans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Execução Básica Agosto 2017 (1)</Template>
  <TotalTime>29</TotalTime>
  <Words>437</Words>
  <Application>Microsoft Office PowerPoint</Application>
  <PresentationFormat>Apresentação na tela (4:3)</PresentationFormat>
  <Paragraphs>126</Paragraphs>
  <Slides>10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10</vt:i4>
      </vt:variant>
    </vt:vector>
  </HeadingPairs>
  <TitlesOfParts>
    <vt:vector size="19" baseType="lpstr">
      <vt:lpstr>Microsoft YaHei</vt:lpstr>
      <vt:lpstr>Arial</vt:lpstr>
      <vt:lpstr>Calibri</vt:lpstr>
      <vt:lpstr>DejaVu Sans</vt:lpstr>
      <vt:lpstr>Lucida Sans Unicode</vt:lpstr>
      <vt:lpstr>Segoe UI</vt:lpstr>
      <vt:lpstr>Times New Roman</vt:lpstr>
      <vt:lpstr>Tema do Office</vt:lpstr>
      <vt:lpstr>1_Tema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Daniela Nunes Vitor</dc:creator>
  <cp:lastModifiedBy>Franciane Souza Guedes</cp:lastModifiedBy>
  <cp:revision>4</cp:revision>
  <cp:lastPrinted>1601-01-01T00:00:00Z</cp:lastPrinted>
  <dcterms:created xsi:type="dcterms:W3CDTF">2017-08-23T22:49:20Z</dcterms:created>
  <dcterms:modified xsi:type="dcterms:W3CDTF">2017-08-24T13:20:57Z</dcterms:modified>
</cp:coreProperties>
</file>