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2" r:id="rId5"/>
    <p:sldId id="271" r:id="rId6"/>
    <p:sldId id="283" r:id="rId7"/>
    <p:sldId id="269" r:id="rId8"/>
    <p:sldId id="278" r:id="rId9"/>
    <p:sldId id="277" r:id="rId10"/>
    <p:sldId id="280" r:id="rId11"/>
    <p:sldId id="272" r:id="rId12"/>
    <p:sldId id="288" r:id="rId13"/>
    <p:sldId id="281" r:id="rId14"/>
    <p:sldId id="284" r:id="rId15"/>
    <p:sldId id="263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59" r:id="rId24"/>
  </p:sldIdLst>
  <p:sldSz cx="12204700" cy="68580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0000CC"/>
    <a:srgbClr val="990099"/>
    <a:srgbClr val="005696"/>
    <a:srgbClr val="452D9D"/>
    <a:srgbClr val="0000FF"/>
    <a:srgbClr val="E183C8"/>
    <a:srgbClr val="A1F9A9"/>
    <a:srgbClr val="EB3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70" d="100"/>
          <a:sy n="70" d="100"/>
        </p:scale>
        <p:origin x="672" y="90"/>
      </p:cViewPr>
      <p:guideLst>
        <p:guide orient="horz" pos="2160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oplan\Documents\ROSA_NOVO\ROSANITA-2018\APRESENTA&#199;&#195;O-LETICIA-CIB\Indicador%20Regi&#227;o%20Saude%202012_2017_V2-semtotal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coplan\Documents\ROSA_NOVO\ROSANITA-2018\APRESENTA&#199;&#195;O-LETICIA-CIB\Indicador%20Regi&#227;o%20Saude%202012_2017_V2-semtotal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PC\Documents\APRESENTA&#199;&#195;O-DIVAST-CIB-2018\PLANILHA-EXCELPARAAPRESENTA&#199;&#195;O\Indicador_Regiao_Saude_2012_2017_V2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saPC\Documents\APRESENTA&#199;&#195;O-DIVAST-CIB-2018\apresenta&#231;&#227;o-final\Pastapratabel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PC\Documents\APRESENTA&#199;&#195;O-DIVAST-CIB-2018\PLANILHAS-EXCEL-ORIGINAIS\2017%20Indicadores_Anual_%20398%20%20em%2015%20%20de%20jan%202018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253287673234872E-2"/>
          <c:y val="2.9447258895370677E-2"/>
          <c:w val="0.87605197069342866"/>
          <c:h val="0.715041830837595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'REGIÃO SAÚDE 2012'!$B$3</c:f>
              <c:strCache>
                <c:ptCount val="1"/>
                <c:pt idx="0">
                  <c:v>0 AÇÔES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'REGIÃO SAÚDE 2012'!$A$4:$A$31</c:f>
              <c:strCache>
                <c:ptCount val="28"/>
                <c:pt idx="0">
                  <c:v>ALAGOINHAS</c:v>
                </c:pt>
                <c:pt idx="1">
                  <c:v>BARREIRAS</c:v>
                </c:pt>
                <c:pt idx="2">
                  <c:v>BRUMADO</c:v>
                </c:pt>
                <c:pt idx="3">
                  <c:v>CAMAÇARI</c:v>
                </c:pt>
                <c:pt idx="4">
                  <c:v>CRUZ DAS ALMAS</c:v>
                </c:pt>
                <c:pt idx="5">
                  <c:v>FEIRA DE SANTANA</c:v>
                </c:pt>
                <c:pt idx="6">
                  <c:v>GUANAMBI</c:v>
                </c:pt>
                <c:pt idx="7">
                  <c:v>IBOTIRAMA</c:v>
                </c:pt>
                <c:pt idx="8">
                  <c:v>ILHÉUS</c:v>
                </c:pt>
                <c:pt idx="9">
                  <c:v>IRECÊ</c:v>
                </c:pt>
                <c:pt idx="10">
                  <c:v>ITABERABA</c:v>
                </c:pt>
                <c:pt idx="11">
                  <c:v>ITABUNA</c:v>
                </c:pt>
                <c:pt idx="12">
                  <c:v>ITAPETINGA</c:v>
                </c:pt>
                <c:pt idx="13">
                  <c:v>JACOBINA</c:v>
                </c:pt>
                <c:pt idx="14">
                  <c:v>JEQUIÉ</c:v>
                </c:pt>
                <c:pt idx="15">
                  <c:v>JUAZEIRO</c:v>
                </c:pt>
                <c:pt idx="16">
                  <c:v>PAULO AFONSO</c:v>
                </c:pt>
                <c:pt idx="17">
                  <c:v>PORTO SEGURO</c:v>
                </c:pt>
                <c:pt idx="18">
                  <c:v>RIBEIRA DO POMBAL</c:v>
                </c:pt>
                <c:pt idx="19">
                  <c:v>SALVADOR</c:v>
                </c:pt>
                <c:pt idx="20">
                  <c:v>SANTA MARIA DA VITÓRIA</c:v>
                </c:pt>
                <c:pt idx="21">
                  <c:v>SANTO ANTÔNIO DE JESUS</c:v>
                </c:pt>
                <c:pt idx="22">
                  <c:v>SEABRA</c:v>
                </c:pt>
                <c:pt idx="23">
                  <c:v>SENHOR DO BONFIM</c:v>
                </c:pt>
                <c:pt idx="24">
                  <c:v>SERRINHA</c:v>
                </c:pt>
                <c:pt idx="25">
                  <c:v>TEIXEIRA DE FREITAS</c:v>
                </c:pt>
                <c:pt idx="26">
                  <c:v>VALENÇA</c:v>
                </c:pt>
                <c:pt idx="27">
                  <c:v>VITÓRIA DA CONQUISTA</c:v>
                </c:pt>
              </c:strCache>
            </c:strRef>
          </c:cat>
          <c:val>
            <c:numRef>
              <c:f>'REGIÃO SAÚDE 2012'!$B$4:$B$31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</c:ser>
        <c:ser>
          <c:idx val="1"/>
          <c:order val="1"/>
          <c:tx>
            <c:strRef>
              <c:f>'REGIÃO SAÚDE 2012'!$C$3</c:f>
              <c:strCache>
                <c:ptCount val="1"/>
                <c:pt idx="0">
                  <c:v>1 AÇÔES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'REGIÃO SAÚDE 2012'!$A$4:$A$31</c:f>
              <c:strCache>
                <c:ptCount val="28"/>
                <c:pt idx="0">
                  <c:v>ALAGOINHAS</c:v>
                </c:pt>
                <c:pt idx="1">
                  <c:v>BARREIRAS</c:v>
                </c:pt>
                <c:pt idx="2">
                  <c:v>BRUMADO</c:v>
                </c:pt>
                <c:pt idx="3">
                  <c:v>CAMAÇARI</c:v>
                </c:pt>
                <c:pt idx="4">
                  <c:v>CRUZ DAS ALMAS</c:v>
                </c:pt>
                <c:pt idx="5">
                  <c:v>FEIRA DE SANTANA</c:v>
                </c:pt>
                <c:pt idx="6">
                  <c:v>GUANAMBI</c:v>
                </c:pt>
                <c:pt idx="7">
                  <c:v>IBOTIRAMA</c:v>
                </c:pt>
                <c:pt idx="8">
                  <c:v>ILHÉUS</c:v>
                </c:pt>
                <c:pt idx="9">
                  <c:v>IRECÊ</c:v>
                </c:pt>
                <c:pt idx="10">
                  <c:v>ITABERABA</c:v>
                </c:pt>
                <c:pt idx="11">
                  <c:v>ITABUNA</c:v>
                </c:pt>
                <c:pt idx="12">
                  <c:v>ITAPETINGA</c:v>
                </c:pt>
                <c:pt idx="13">
                  <c:v>JACOBINA</c:v>
                </c:pt>
                <c:pt idx="14">
                  <c:v>JEQUIÉ</c:v>
                </c:pt>
                <c:pt idx="15">
                  <c:v>JUAZEIRO</c:v>
                </c:pt>
                <c:pt idx="16">
                  <c:v>PAULO AFONSO</c:v>
                </c:pt>
                <c:pt idx="17">
                  <c:v>PORTO SEGURO</c:v>
                </c:pt>
                <c:pt idx="18">
                  <c:v>RIBEIRA DO POMBAL</c:v>
                </c:pt>
                <c:pt idx="19">
                  <c:v>SALVADOR</c:v>
                </c:pt>
                <c:pt idx="20">
                  <c:v>SANTA MARIA DA VITÓRIA</c:v>
                </c:pt>
                <c:pt idx="21">
                  <c:v>SANTO ANTÔNIO DE JESUS</c:v>
                </c:pt>
                <c:pt idx="22">
                  <c:v>SEABRA</c:v>
                </c:pt>
                <c:pt idx="23">
                  <c:v>SENHOR DO BONFIM</c:v>
                </c:pt>
                <c:pt idx="24">
                  <c:v>SERRINHA</c:v>
                </c:pt>
                <c:pt idx="25">
                  <c:v>TEIXEIRA DE FREITAS</c:v>
                </c:pt>
                <c:pt idx="26">
                  <c:v>VALENÇA</c:v>
                </c:pt>
                <c:pt idx="27">
                  <c:v>VITÓRIA DA CONQUISTA</c:v>
                </c:pt>
              </c:strCache>
            </c:strRef>
          </c:cat>
          <c:val>
            <c:numRef>
              <c:f>'REGIÃO SAÚDE 2012'!$C$4:$C$31</c:f>
              <c:numCache>
                <c:formatCode>General</c:formatCode>
                <c:ptCount val="28"/>
                <c:pt idx="0">
                  <c:v>2</c:v>
                </c:pt>
                <c:pt idx="1">
                  <c:v>8</c:v>
                </c:pt>
                <c:pt idx="2">
                  <c:v>3</c:v>
                </c:pt>
                <c:pt idx="3">
                  <c:v>0</c:v>
                </c:pt>
                <c:pt idx="4">
                  <c:v>4</c:v>
                </c:pt>
                <c:pt idx="5">
                  <c:v>13</c:v>
                </c:pt>
                <c:pt idx="6">
                  <c:v>11</c:v>
                </c:pt>
                <c:pt idx="7">
                  <c:v>5</c:v>
                </c:pt>
                <c:pt idx="8">
                  <c:v>3</c:v>
                </c:pt>
                <c:pt idx="9">
                  <c:v>6</c:v>
                </c:pt>
                <c:pt idx="10">
                  <c:v>2</c:v>
                </c:pt>
                <c:pt idx="11">
                  <c:v>4</c:v>
                </c:pt>
                <c:pt idx="12">
                  <c:v>0</c:v>
                </c:pt>
                <c:pt idx="13">
                  <c:v>3</c:v>
                </c:pt>
                <c:pt idx="14">
                  <c:v>2</c:v>
                </c:pt>
                <c:pt idx="15">
                  <c:v>5</c:v>
                </c:pt>
                <c:pt idx="16">
                  <c:v>6</c:v>
                </c:pt>
                <c:pt idx="17">
                  <c:v>3</c:v>
                </c:pt>
                <c:pt idx="18">
                  <c:v>12</c:v>
                </c:pt>
                <c:pt idx="19">
                  <c:v>3</c:v>
                </c:pt>
                <c:pt idx="20">
                  <c:v>9</c:v>
                </c:pt>
                <c:pt idx="21">
                  <c:v>9</c:v>
                </c:pt>
                <c:pt idx="22">
                  <c:v>7</c:v>
                </c:pt>
                <c:pt idx="23">
                  <c:v>5</c:v>
                </c:pt>
                <c:pt idx="24">
                  <c:v>3</c:v>
                </c:pt>
                <c:pt idx="25">
                  <c:v>8</c:v>
                </c:pt>
                <c:pt idx="26">
                  <c:v>0</c:v>
                </c:pt>
                <c:pt idx="27">
                  <c:v>5</c:v>
                </c:pt>
              </c:numCache>
            </c:numRef>
          </c:val>
        </c:ser>
        <c:ser>
          <c:idx val="2"/>
          <c:order val="2"/>
          <c:tx>
            <c:strRef>
              <c:f>'REGIÃO SAÚDE 2012'!$D$3</c:f>
              <c:strCache>
                <c:ptCount val="1"/>
                <c:pt idx="0">
                  <c:v>2 AÇÔES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'REGIÃO SAÚDE 2012'!$A$4:$A$31</c:f>
              <c:strCache>
                <c:ptCount val="28"/>
                <c:pt idx="0">
                  <c:v>ALAGOINHAS</c:v>
                </c:pt>
                <c:pt idx="1">
                  <c:v>BARREIRAS</c:v>
                </c:pt>
                <c:pt idx="2">
                  <c:v>BRUMADO</c:v>
                </c:pt>
                <c:pt idx="3">
                  <c:v>CAMAÇARI</c:v>
                </c:pt>
                <c:pt idx="4">
                  <c:v>CRUZ DAS ALMAS</c:v>
                </c:pt>
                <c:pt idx="5">
                  <c:v>FEIRA DE SANTANA</c:v>
                </c:pt>
                <c:pt idx="6">
                  <c:v>GUANAMBI</c:v>
                </c:pt>
                <c:pt idx="7">
                  <c:v>IBOTIRAMA</c:v>
                </c:pt>
                <c:pt idx="8">
                  <c:v>ILHÉUS</c:v>
                </c:pt>
                <c:pt idx="9">
                  <c:v>IRECÊ</c:v>
                </c:pt>
                <c:pt idx="10">
                  <c:v>ITABERABA</c:v>
                </c:pt>
                <c:pt idx="11">
                  <c:v>ITABUNA</c:v>
                </c:pt>
                <c:pt idx="12">
                  <c:v>ITAPETINGA</c:v>
                </c:pt>
                <c:pt idx="13">
                  <c:v>JACOBINA</c:v>
                </c:pt>
                <c:pt idx="14">
                  <c:v>JEQUIÉ</c:v>
                </c:pt>
                <c:pt idx="15">
                  <c:v>JUAZEIRO</c:v>
                </c:pt>
                <c:pt idx="16">
                  <c:v>PAULO AFONSO</c:v>
                </c:pt>
                <c:pt idx="17">
                  <c:v>PORTO SEGURO</c:v>
                </c:pt>
                <c:pt idx="18">
                  <c:v>RIBEIRA DO POMBAL</c:v>
                </c:pt>
                <c:pt idx="19">
                  <c:v>SALVADOR</c:v>
                </c:pt>
                <c:pt idx="20">
                  <c:v>SANTA MARIA DA VITÓRIA</c:v>
                </c:pt>
                <c:pt idx="21">
                  <c:v>SANTO ANTÔNIO DE JESUS</c:v>
                </c:pt>
                <c:pt idx="22">
                  <c:v>SEABRA</c:v>
                </c:pt>
                <c:pt idx="23">
                  <c:v>SENHOR DO BONFIM</c:v>
                </c:pt>
                <c:pt idx="24">
                  <c:v>SERRINHA</c:v>
                </c:pt>
                <c:pt idx="25">
                  <c:v>TEIXEIRA DE FREITAS</c:v>
                </c:pt>
                <c:pt idx="26">
                  <c:v>VALENÇA</c:v>
                </c:pt>
                <c:pt idx="27">
                  <c:v>VITÓRIA DA CONQUISTA</c:v>
                </c:pt>
              </c:strCache>
            </c:strRef>
          </c:cat>
          <c:val>
            <c:numRef>
              <c:f>'REGIÃO SAÚDE 2012'!$D$4:$D$31</c:f>
              <c:numCache>
                <c:formatCode>General</c:formatCode>
                <c:ptCount val="28"/>
                <c:pt idx="0">
                  <c:v>9</c:v>
                </c:pt>
                <c:pt idx="1">
                  <c:v>5</c:v>
                </c:pt>
                <c:pt idx="2">
                  <c:v>11</c:v>
                </c:pt>
                <c:pt idx="3">
                  <c:v>2</c:v>
                </c:pt>
                <c:pt idx="4">
                  <c:v>2</c:v>
                </c:pt>
                <c:pt idx="5">
                  <c:v>12</c:v>
                </c:pt>
                <c:pt idx="6">
                  <c:v>6</c:v>
                </c:pt>
                <c:pt idx="7">
                  <c:v>3</c:v>
                </c:pt>
                <c:pt idx="8">
                  <c:v>0</c:v>
                </c:pt>
                <c:pt idx="9">
                  <c:v>12</c:v>
                </c:pt>
                <c:pt idx="10">
                  <c:v>5</c:v>
                </c:pt>
                <c:pt idx="11">
                  <c:v>10</c:v>
                </c:pt>
                <c:pt idx="12">
                  <c:v>4</c:v>
                </c:pt>
                <c:pt idx="13">
                  <c:v>10</c:v>
                </c:pt>
                <c:pt idx="14">
                  <c:v>11</c:v>
                </c:pt>
                <c:pt idx="15">
                  <c:v>4</c:v>
                </c:pt>
                <c:pt idx="16">
                  <c:v>3</c:v>
                </c:pt>
                <c:pt idx="17">
                  <c:v>5</c:v>
                </c:pt>
                <c:pt idx="18">
                  <c:v>3</c:v>
                </c:pt>
                <c:pt idx="19">
                  <c:v>4</c:v>
                </c:pt>
                <c:pt idx="20">
                  <c:v>4</c:v>
                </c:pt>
                <c:pt idx="21">
                  <c:v>7</c:v>
                </c:pt>
                <c:pt idx="22">
                  <c:v>3</c:v>
                </c:pt>
                <c:pt idx="23">
                  <c:v>4</c:v>
                </c:pt>
                <c:pt idx="24">
                  <c:v>8</c:v>
                </c:pt>
                <c:pt idx="25">
                  <c:v>3</c:v>
                </c:pt>
                <c:pt idx="26">
                  <c:v>6</c:v>
                </c:pt>
                <c:pt idx="27">
                  <c:v>6</c:v>
                </c:pt>
              </c:numCache>
            </c:numRef>
          </c:val>
        </c:ser>
        <c:ser>
          <c:idx val="3"/>
          <c:order val="3"/>
          <c:tx>
            <c:strRef>
              <c:f>'REGIÃO SAÚDE 2012'!$E$3</c:f>
              <c:strCache>
                <c:ptCount val="1"/>
                <c:pt idx="0">
                  <c:v>3 AÇÔES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'REGIÃO SAÚDE 2012'!$A$4:$A$31</c:f>
              <c:strCache>
                <c:ptCount val="28"/>
                <c:pt idx="0">
                  <c:v>ALAGOINHAS</c:v>
                </c:pt>
                <c:pt idx="1">
                  <c:v>BARREIRAS</c:v>
                </c:pt>
                <c:pt idx="2">
                  <c:v>BRUMADO</c:v>
                </c:pt>
                <c:pt idx="3">
                  <c:v>CAMAÇARI</c:v>
                </c:pt>
                <c:pt idx="4">
                  <c:v>CRUZ DAS ALMAS</c:v>
                </c:pt>
                <c:pt idx="5">
                  <c:v>FEIRA DE SANTANA</c:v>
                </c:pt>
                <c:pt idx="6">
                  <c:v>GUANAMBI</c:v>
                </c:pt>
                <c:pt idx="7">
                  <c:v>IBOTIRAMA</c:v>
                </c:pt>
                <c:pt idx="8">
                  <c:v>ILHÉUS</c:v>
                </c:pt>
                <c:pt idx="9">
                  <c:v>IRECÊ</c:v>
                </c:pt>
                <c:pt idx="10">
                  <c:v>ITABERABA</c:v>
                </c:pt>
                <c:pt idx="11">
                  <c:v>ITABUNA</c:v>
                </c:pt>
                <c:pt idx="12">
                  <c:v>ITAPETINGA</c:v>
                </c:pt>
                <c:pt idx="13">
                  <c:v>JACOBINA</c:v>
                </c:pt>
                <c:pt idx="14">
                  <c:v>JEQUIÉ</c:v>
                </c:pt>
                <c:pt idx="15">
                  <c:v>JUAZEIRO</c:v>
                </c:pt>
                <c:pt idx="16">
                  <c:v>PAULO AFONSO</c:v>
                </c:pt>
                <c:pt idx="17">
                  <c:v>PORTO SEGURO</c:v>
                </c:pt>
                <c:pt idx="18">
                  <c:v>RIBEIRA DO POMBAL</c:v>
                </c:pt>
                <c:pt idx="19">
                  <c:v>SALVADOR</c:v>
                </c:pt>
                <c:pt idx="20">
                  <c:v>SANTA MARIA DA VITÓRIA</c:v>
                </c:pt>
                <c:pt idx="21">
                  <c:v>SANTO ANTÔNIO DE JESUS</c:v>
                </c:pt>
                <c:pt idx="22">
                  <c:v>SEABRA</c:v>
                </c:pt>
                <c:pt idx="23">
                  <c:v>SENHOR DO BONFIM</c:v>
                </c:pt>
                <c:pt idx="24">
                  <c:v>SERRINHA</c:v>
                </c:pt>
                <c:pt idx="25">
                  <c:v>TEIXEIRA DE FREITAS</c:v>
                </c:pt>
                <c:pt idx="26">
                  <c:v>VALENÇA</c:v>
                </c:pt>
                <c:pt idx="27">
                  <c:v>VITÓRIA DA CONQUISTA</c:v>
                </c:pt>
              </c:strCache>
            </c:strRef>
          </c:cat>
          <c:val>
            <c:numRef>
              <c:f>'REGIÃO SAÚDE 2012'!$E$4:$E$31</c:f>
              <c:numCache>
                <c:formatCode>General</c:formatCode>
                <c:ptCount val="28"/>
                <c:pt idx="0">
                  <c:v>5</c:v>
                </c:pt>
                <c:pt idx="1">
                  <c:v>1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8">
                  <c:v>3</c:v>
                </c:pt>
                <c:pt idx="9">
                  <c:v>0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4</c:v>
                </c:pt>
                <c:pt idx="14">
                  <c:v>6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4</c:v>
                </c:pt>
                <c:pt idx="22">
                  <c:v>1</c:v>
                </c:pt>
                <c:pt idx="23">
                  <c:v>0</c:v>
                </c:pt>
                <c:pt idx="24">
                  <c:v>7</c:v>
                </c:pt>
                <c:pt idx="25">
                  <c:v>1</c:v>
                </c:pt>
                <c:pt idx="26">
                  <c:v>6</c:v>
                </c:pt>
                <c:pt idx="27">
                  <c:v>7</c:v>
                </c:pt>
              </c:numCache>
            </c:numRef>
          </c:val>
        </c:ser>
        <c:ser>
          <c:idx val="4"/>
          <c:order val="4"/>
          <c:tx>
            <c:strRef>
              <c:f>'REGIÃO SAÚDE 2012'!$F$3</c:f>
              <c:strCache>
                <c:ptCount val="1"/>
                <c:pt idx="0">
                  <c:v>4 AÇÔES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'REGIÃO SAÚDE 2012'!$A$4:$A$31</c:f>
              <c:strCache>
                <c:ptCount val="28"/>
                <c:pt idx="0">
                  <c:v>ALAGOINHAS</c:v>
                </c:pt>
                <c:pt idx="1">
                  <c:v>BARREIRAS</c:v>
                </c:pt>
                <c:pt idx="2">
                  <c:v>BRUMADO</c:v>
                </c:pt>
                <c:pt idx="3">
                  <c:v>CAMAÇARI</c:v>
                </c:pt>
                <c:pt idx="4">
                  <c:v>CRUZ DAS ALMAS</c:v>
                </c:pt>
                <c:pt idx="5">
                  <c:v>FEIRA DE SANTANA</c:v>
                </c:pt>
                <c:pt idx="6">
                  <c:v>GUANAMBI</c:v>
                </c:pt>
                <c:pt idx="7">
                  <c:v>IBOTIRAMA</c:v>
                </c:pt>
                <c:pt idx="8">
                  <c:v>ILHÉUS</c:v>
                </c:pt>
                <c:pt idx="9">
                  <c:v>IRECÊ</c:v>
                </c:pt>
                <c:pt idx="10">
                  <c:v>ITABERABA</c:v>
                </c:pt>
                <c:pt idx="11">
                  <c:v>ITABUNA</c:v>
                </c:pt>
                <c:pt idx="12">
                  <c:v>ITAPETINGA</c:v>
                </c:pt>
                <c:pt idx="13">
                  <c:v>JACOBINA</c:v>
                </c:pt>
                <c:pt idx="14">
                  <c:v>JEQUIÉ</c:v>
                </c:pt>
                <c:pt idx="15">
                  <c:v>JUAZEIRO</c:v>
                </c:pt>
                <c:pt idx="16">
                  <c:v>PAULO AFONSO</c:v>
                </c:pt>
                <c:pt idx="17">
                  <c:v>PORTO SEGURO</c:v>
                </c:pt>
                <c:pt idx="18">
                  <c:v>RIBEIRA DO POMBAL</c:v>
                </c:pt>
                <c:pt idx="19">
                  <c:v>SALVADOR</c:v>
                </c:pt>
                <c:pt idx="20">
                  <c:v>SANTA MARIA DA VITÓRIA</c:v>
                </c:pt>
                <c:pt idx="21">
                  <c:v>SANTO ANTÔNIO DE JESUS</c:v>
                </c:pt>
                <c:pt idx="22">
                  <c:v>SEABRA</c:v>
                </c:pt>
                <c:pt idx="23">
                  <c:v>SENHOR DO BONFIM</c:v>
                </c:pt>
                <c:pt idx="24">
                  <c:v>SERRINHA</c:v>
                </c:pt>
                <c:pt idx="25">
                  <c:v>TEIXEIRA DE FREITAS</c:v>
                </c:pt>
                <c:pt idx="26">
                  <c:v>VALENÇA</c:v>
                </c:pt>
                <c:pt idx="27">
                  <c:v>VITÓRIA DA CONQUISTA</c:v>
                </c:pt>
              </c:strCache>
            </c:strRef>
          </c:cat>
          <c:val>
            <c:numRef>
              <c:f>'REGIÃO SAÚDE 2012'!$F$4:$F$31</c:f>
              <c:numCache>
                <c:formatCode>General</c:formatCode>
                <c:ptCount val="28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2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</c:numCache>
            </c:numRef>
          </c:val>
        </c:ser>
        <c:ser>
          <c:idx val="5"/>
          <c:order val="5"/>
          <c:tx>
            <c:strRef>
              <c:f>'REGIÃO SAÚDE 2012'!$G$3</c:f>
              <c:strCache>
                <c:ptCount val="1"/>
                <c:pt idx="0">
                  <c:v>5 AÇÕES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'REGIÃO SAÚDE 2012'!$A$4:$A$31</c:f>
              <c:strCache>
                <c:ptCount val="28"/>
                <c:pt idx="0">
                  <c:v>ALAGOINHAS</c:v>
                </c:pt>
                <c:pt idx="1">
                  <c:v>BARREIRAS</c:v>
                </c:pt>
                <c:pt idx="2">
                  <c:v>BRUMADO</c:v>
                </c:pt>
                <c:pt idx="3">
                  <c:v>CAMAÇARI</c:v>
                </c:pt>
                <c:pt idx="4">
                  <c:v>CRUZ DAS ALMAS</c:v>
                </c:pt>
                <c:pt idx="5">
                  <c:v>FEIRA DE SANTANA</c:v>
                </c:pt>
                <c:pt idx="6">
                  <c:v>GUANAMBI</c:v>
                </c:pt>
                <c:pt idx="7">
                  <c:v>IBOTIRAMA</c:v>
                </c:pt>
                <c:pt idx="8">
                  <c:v>ILHÉUS</c:v>
                </c:pt>
                <c:pt idx="9">
                  <c:v>IRECÊ</c:v>
                </c:pt>
                <c:pt idx="10">
                  <c:v>ITABERABA</c:v>
                </c:pt>
                <c:pt idx="11">
                  <c:v>ITABUNA</c:v>
                </c:pt>
                <c:pt idx="12">
                  <c:v>ITAPETINGA</c:v>
                </c:pt>
                <c:pt idx="13">
                  <c:v>JACOBINA</c:v>
                </c:pt>
                <c:pt idx="14">
                  <c:v>JEQUIÉ</c:v>
                </c:pt>
                <c:pt idx="15">
                  <c:v>JUAZEIRO</c:v>
                </c:pt>
                <c:pt idx="16">
                  <c:v>PAULO AFONSO</c:v>
                </c:pt>
                <c:pt idx="17">
                  <c:v>PORTO SEGURO</c:v>
                </c:pt>
                <c:pt idx="18">
                  <c:v>RIBEIRA DO POMBAL</c:v>
                </c:pt>
                <c:pt idx="19">
                  <c:v>SALVADOR</c:v>
                </c:pt>
                <c:pt idx="20">
                  <c:v>SANTA MARIA DA VITÓRIA</c:v>
                </c:pt>
                <c:pt idx="21">
                  <c:v>SANTO ANTÔNIO DE JESUS</c:v>
                </c:pt>
                <c:pt idx="22">
                  <c:v>SEABRA</c:v>
                </c:pt>
                <c:pt idx="23">
                  <c:v>SENHOR DO BONFIM</c:v>
                </c:pt>
                <c:pt idx="24">
                  <c:v>SERRINHA</c:v>
                </c:pt>
                <c:pt idx="25">
                  <c:v>TEIXEIRA DE FREITAS</c:v>
                </c:pt>
                <c:pt idx="26">
                  <c:v>VALENÇA</c:v>
                </c:pt>
                <c:pt idx="27">
                  <c:v>VITÓRIA DA CONQUISTA</c:v>
                </c:pt>
              </c:strCache>
            </c:strRef>
          </c:cat>
          <c:val>
            <c:numRef>
              <c:f>'REGIÃO SAÚDE 2012'!$G$4:$G$31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</c:numCache>
            </c:numRef>
          </c:val>
        </c:ser>
        <c:ser>
          <c:idx val="6"/>
          <c:order val="6"/>
          <c:tx>
            <c:strRef>
              <c:f>'REGIÃO SAÚDE 2012'!$H$3</c:f>
              <c:strCache>
                <c:ptCount val="1"/>
                <c:pt idx="0">
                  <c:v>6 AÇÕES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'REGIÃO SAÚDE 2012'!$A$4:$A$31</c:f>
              <c:strCache>
                <c:ptCount val="28"/>
                <c:pt idx="0">
                  <c:v>ALAGOINHAS</c:v>
                </c:pt>
                <c:pt idx="1">
                  <c:v>BARREIRAS</c:v>
                </c:pt>
                <c:pt idx="2">
                  <c:v>BRUMADO</c:v>
                </c:pt>
                <c:pt idx="3">
                  <c:v>CAMAÇARI</c:v>
                </c:pt>
                <c:pt idx="4">
                  <c:v>CRUZ DAS ALMAS</c:v>
                </c:pt>
                <c:pt idx="5">
                  <c:v>FEIRA DE SANTANA</c:v>
                </c:pt>
                <c:pt idx="6">
                  <c:v>GUANAMBI</c:v>
                </c:pt>
                <c:pt idx="7">
                  <c:v>IBOTIRAMA</c:v>
                </c:pt>
                <c:pt idx="8">
                  <c:v>ILHÉUS</c:v>
                </c:pt>
                <c:pt idx="9">
                  <c:v>IRECÊ</c:v>
                </c:pt>
                <c:pt idx="10">
                  <c:v>ITABERABA</c:v>
                </c:pt>
                <c:pt idx="11">
                  <c:v>ITABUNA</c:v>
                </c:pt>
                <c:pt idx="12">
                  <c:v>ITAPETINGA</c:v>
                </c:pt>
                <c:pt idx="13">
                  <c:v>JACOBINA</c:v>
                </c:pt>
                <c:pt idx="14">
                  <c:v>JEQUIÉ</c:v>
                </c:pt>
                <c:pt idx="15">
                  <c:v>JUAZEIRO</c:v>
                </c:pt>
                <c:pt idx="16">
                  <c:v>PAULO AFONSO</c:v>
                </c:pt>
                <c:pt idx="17">
                  <c:v>PORTO SEGURO</c:v>
                </c:pt>
                <c:pt idx="18">
                  <c:v>RIBEIRA DO POMBAL</c:v>
                </c:pt>
                <c:pt idx="19">
                  <c:v>SALVADOR</c:v>
                </c:pt>
                <c:pt idx="20">
                  <c:v>SANTA MARIA DA VITÓRIA</c:v>
                </c:pt>
                <c:pt idx="21">
                  <c:v>SANTO ANTÔNIO DE JESUS</c:v>
                </c:pt>
                <c:pt idx="22">
                  <c:v>SEABRA</c:v>
                </c:pt>
                <c:pt idx="23">
                  <c:v>SENHOR DO BONFIM</c:v>
                </c:pt>
                <c:pt idx="24">
                  <c:v>SERRINHA</c:v>
                </c:pt>
                <c:pt idx="25">
                  <c:v>TEIXEIRA DE FREITAS</c:v>
                </c:pt>
                <c:pt idx="26">
                  <c:v>VALENÇA</c:v>
                </c:pt>
                <c:pt idx="27">
                  <c:v>VITÓRIA DA CONQUISTA</c:v>
                </c:pt>
              </c:strCache>
            </c:strRef>
          </c:cat>
          <c:val>
            <c:numRef>
              <c:f>'REGIÃO SAÚDE 2012'!$H$4:$H$31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21608600"/>
        <c:axId val="221610560"/>
      </c:barChart>
      <c:catAx>
        <c:axId val="22160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221610560"/>
        <c:crosses val="autoZero"/>
        <c:auto val="1"/>
        <c:lblAlgn val="ctr"/>
        <c:lblOffset val="100"/>
        <c:noMultiLvlLbl val="0"/>
      </c:catAx>
      <c:valAx>
        <c:axId val="2216105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22160860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9891179164645163"/>
          <c:y val="0"/>
          <c:w val="9.7946010741353937E-2"/>
          <c:h val="0.32415716447321252"/>
        </c:manualLayout>
      </c:layout>
      <c:overlay val="0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702973865895557E-2"/>
          <c:y val="3.6784299186690454E-2"/>
          <c:w val="0.85965906351972321"/>
          <c:h val="0.65899017685427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'REGIÃO SAÚDE 2016'!$B$3</c:f>
              <c:strCache>
                <c:ptCount val="1"/>
                <c:pt idx="0">
                  <c:v>0 AÇÔES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'REGIÃO SAÚDE 2016'!$A$4:$A$31</c:f>
              <c:strCache>
                <c:ptCount val="28"/>
                <c:pt idx="0">
                  <c:v>ALAGOINHAS</c:v>
                </c:pt>
                <c:pt idx="1">
                  <c:v>BARREIRAS</c:v>
                </c:pt>
                <c:pt idx="2">
                  <c:v>BRUMADO</c:v>
                </c:pt>
                <c:pt idx="3">
                  <c:v>CAMAÇARI</c:v>
                </c:pt>
                <c:pt idx="4">
                  <c:v>CRUZ DAS ALMAS</c:v>
                </c:pt>
                <c:pt idx="5">
                  <c:v>FEIRA DE SANTANA</c:v>
                </c:pt>
                <c:pt idx="6">
                  <c:v>GUANAMBI</c:v>
                </c:pt>
                <c:pt idx="7">
                  <c:v>IBOTIRAMA</c:v>
                </c:pt>
                <c:pt idx="8">
                  <c:v>ILHÉUS</c:v>
                </c:pt>
                <c:pt idx="9">
                  <c:v>IRECÊ</c:v>
                </c:pt>
                <c:pt idx="10">
                  <c:v>ITABERABA</c:v>
                </c:pt>
                <c:pt idx="11">
                  <c:v>ITABUNA</c:v>
                </c:pt>
                <c:pt idx="12">
                  <c:v>ITAPETINGA</c:v>
                </c:pt>
                <c:pt idx="13">
                  <c:v>JACOBINA</c:v>
                </c:pt>
                <c:pt idx="14">
                  <c:v>JEQUIÉ</c:v>
                </c:pt>
                <c:pt idx="15">
                  <c:v>JUAZEIRO</c:v>
                </c:pt>
                <c:pt idx="16">
                  <c:v>PAULO AFONSO</c:v>
                </c:pt>
                <c:pt idx="17">
                  <c:v>PORTO SEGURO</c:v>
                </c:pt>
                <c:pt idx="18">
                  <c:v>RIBEIRA DO POMBAL</c:v>
                </c:pt>
                <c:pt idx="19">
                  <c:v>SALVADOR</c:v>
                </c:pt>
                <c:pt idx="20">
                  <c:v>SANTA MARIA DA VITÓRIA</c:v>
                </c:pt>
                <c:pt idx="21">
                  <c:v>SANTO ANTÔNIO DE JESUS</c:v>
                </c:pt>
                <c:pt idx="22">
                  <c:v>SEABRA</c:v>
                </c:pt>
                <c:pt idx="23">
                  <c:v>SENHOR DO BONFIM</c:v>
                </c:pt>
                <c:pt idx="24">
                  <c:v>SERRINHA</c:v>
                </c:pt>
                <c:pt idx="25">
                  <c:v>TEIXEIRA DE FREITAS</c:v>
                </c:pt>
                <c:pt idx="26">
                  <c:v>VALENÇA</c:v>
                </c:pt>
                <c:pt idx="27">
                  <c:v>VITÓRIA DA CONQUISTA</c:v>
                </c:pt>
              </c:strCache>
            </c:strRef>
          </c:cat>
          <c:val>
            <c:numRef>
              <c:f>'REGIÃO SAÚDE 2016'!$B$4:$B$31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</c:ser>
        <c:ser>
          <c:idx val="1"/>
          <c:order val="1"/>
          <c:tx>
            <c:strRef>
              <c:f>'REGIÃO SAÚDE 2016'!$C$3</c:f>
              <c:strCache>
                <c:ptCount val="1"/>
                <c:pt idx="0">
                  <c:v>1 AÇÔES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'REGIÃO SAÚDE 2016'!$A$4:$A$31</c:f>
              <c:strCache>
                <c:ptCount val="28"/>
                <c:pt idx="0">
                  <c:v>ALAGOINHAS</c:v>
                </c:pt>
                <c:pt idx="1">
                  <c:v>BARREIRAS</c:v>
                </c:pt>
                <c:pt idx="2">
                  <c:v>BRUMADO</c:v>
                </c:pt>
                <c:pt idx="3">
                  <c:v>CAMAÇARI</c:v>
                </c:pt>
                <c:pt idx="4">
                  <c:v>CRUZ DAS ALMAS</c:v>
                </c:pt>
                <c:pt idx="5">
                  <c:v>FEIRA DE SANTANA</c:v>
                </c:pt>
                <c:pt idx="6">
                  <c:v>GUANAMBI</c:v>
                </c:pt>
                <c:pt idx="7">
                  <c:v>IBOTIRAMA</c:v>
                </c:pt>
                <c:pt idx="8">
                  <c:v>ILHÉUS</c:v>
                </c:pt>
                <c:pt idx="9">
                  <c:v>IRECÊ</c:v>
                </c:pt>
                <c:pt idx="10">
                  <c:v>ITABERABA</c:v>
                </c:pt>
                <c:pt idx="11">
                  <c:v>ITABUNA</c:v>
                </c:pt>
                <c:pt idx="12">
                  <c:v>ITAPETINGA</c:v>
                </c:pt>
                <c:pt idx="13">
                  <c:v>JACOBINA</c:v>
                </c:pt>
                <c:pt idx="14">
                  <c:v>JEQUIÉ</c:v>
                </c:pt>
                <c:pt idx="15">
                  <c:v>JUAZEIRO</c:v>
                </c:pt>
                <c:pt idx="16">
                  <c:v>PAULO AFONSO</c:v>
                </c:pt>
                <c:pt idx="17">
                  <c:v>PORTO SEGURO</c:v>
                </c:pt>
                <c:pt idx="18">
                  <c:v>RIBEIRA DO POMBAL</c:v>
                </c:pt>
                <c:pt idx="19">
                  <c:v>SALVADOR</c:v>
                </c:pt>
                <c:pt idx="20">
                  <c:v>SANTA MARIA DA VITÓRIA</c:v>
                </c:pt>
                <c:pt idx="21">
                  <c:v>SANTO ANTÔNIO DE JESUS</c:v>
                </c:pt>
                <c:pt idx="22">
                  <c:v>SEABRA</c:v>
                </c:pt>
                <c:pt idx="23">
                  <c:v>SENHOR DO BONFIM</c:v>
                </c:pt>
                <c:pt idx="24">
                  <c:v>SERRINHA</c:v>
                </c:pt>
                <c:pt idx="25">
                  <c:v>TEIXEIRA DE FREITAS</c:v>
                </c:pt>
                <c:pt idx="26">
                  <c:v>VALENÇA</c:v>
                </c:pt>
                <c:pt idx="27">
                  <c:v>VITÓRIA DA CONQUISTA</c:v>
                </c:pt>
              </c:strCache>
            </c:strRef>
          </c:cat>
          <c:val>
            <c:numRef>
              <c:f>'REGIÃO SAÚDE 2016'!$C$4:$C$31</c:f>
              <c:numCache>
                <c:formatCode>General</c:formatCode>
                <c:ptCount val="28"/>
                <c:pt idx="0">
                  <c:v>9</c:v>
                </c:pt>
                <c:pt idx="1">
                  <c:v>4</c:v>
                </c:pt>
                <c:pt idx="2">
                  <c:v>4</c:v>
                </c:pt>
                <c:pt idx="3">
                  <c:v>0</c:v>
                </c:pt>
                <c:pt idx="4">
                  <c:v>1</c:v>
                </c:pt>
                <c:pt idx="5">
                  <c:v>7</c:v>
                </c:pt>
                <c:pt idx="6">
                  <c:v>12</c:v>
                </c:pt>
                <c:pt idx="7">
                  <c:v>0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6</c:v>
                </c:pt>
                <c:pt idx="12">
                  <c:v>0</c:v>
                </c:pt>
                <c:pt idx="13">
                  <c:v>2</c:v>
                </c:pt>
                <c:pt idx="14">
                  <c:v>1</c:v>
                </c:pt>
                <c:pt idx="15">
                  <c:v>4</c:v>
                </c:pt>
                <c:pt idx="16">
                  <c:v>2</c:v>
                </c:pt>
                <c:pt idx="17">
                  <c:v>1</c:v>
                </c:pt>
                <c:pt idx="18">
                  <c:v>7</c:v>
                </c:pt>
                <c:pt idx="19">
                  <c:v>1</c:v>
                </c:pt>
                <c:pt idx="20">
                  <c:v>6</c:v>
                </c:pt>
                <c:pt idx="21">
                  <c:v>2</c:v>
                </c:pt>
                <c:pt idx="22">
                  <c:v>1</c:v>
                </c:pt>
                <c:pt idx="23">
                  <c:v>0</c:v>
                </c:pt>
                <c:pt idx="24">
                  <c:v>3</c:v>
                </c:pt>
                <c:pt idx="25">
                  <c:v>1</c:v>
                </c:pt>
                <c:pt idx="26">
                  <c:v>3</c:v>
                </c:pt>
                <c:pt idx="27">
                  <c:v>2</c:v>
                </c:pt>
              </c:numCache>
            </c:numRef>
          </c:val>
        </c:ser>
        <c:ser>
          <c:idx val="2"/>
          <c:order val="2"/>
          <c:tx>
            <c:strRef>
              <c:f>'REGIÃO SAÚDE 2016'!$D$3</c:f>
              <c:strCache>
                <c:ptCount val="1"/>
                <c:pt idx="0">
                  <c:v>2 AÇÔES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'REGIÃO SAÚDE 2016'!$A$4:$A$31</c:f>
              <c:strCache>
                <c:ptCount val="28"/>
                <c:pt idx="0">
                  <c:v>ALAGOINHAS</c:v>
                </c:pt>
                <c:pt idx="1">
                  <c:v>BARREIRAS</c:v>
                </c:pt>
                <c:pt idx="2">
                  <c:v>BRUMADO</c:v>
                </c:pt>
                <c:pt idx="3">
                  <c:v>CAMAÇARI</c:v>
                </c:pt>
                <c:pt idx="4">
                  <c:v>CRUZ DAS ALMAS</c:v>
                </c:pt>
                <c:pt idx="5">
                  <c:v>FEIRA DE SANTANA</c:v>
                </c:pt>
                <c:pt idx="6">
                  <c:v>GUANAMBI</c:v>
                </c:pt>
                <c:pt idx="7">
                  <c:v>IBOTIRAMA</c:v>
                </c:pt>
                <c:pt idx="8">
                  <c:v>ILHÉUS</c:v>
                </c:pt>
                <c:pt idx="9">
                  <c:v>IRECÊ</c:v>
                </c:pt>
                <c:pt idx="10">
                  <c:v>ITABERABA</c:v>
                </c:pt>
                <c:pt idx="11">
                  <c:v>ITABUNA</c:v>
                </c:pt>
                <c:pt idx="12">
                  <c:v>ITAPETINGA</c:v>
                </c:pt>
                <c:pt idx="13">
                  <c:v>JACOBINA</c:v>
                </c:pt>
                <c:pt idx="14">
                  <c:v>JEQUIÉ</c:v>
                </c:pt>
                <c:pt idx="15">
                  <c:v>JUAZEIRO</c:v>
                </c:pt>
                <c:pt idx="16">
                  <c:v>PAULO AFONSO</c:v>
                </c:pt>
                <c:pt idx="17">
                  <c:v>PORTO SEGURO</c:v>
                </c:pt>
                <c:pt idx="18">
                  <c:v>RIBEIRA DO POMBAL</c:v>
                </c:pt>
                <c:pt idx="19">
                  <c:v>SALVADOR</c:v>
                </c:pt>
                <c:pt idx="20">
                  <c:v>SANTA MARIA DA VITÓRIA</c:v>
                </c:pt>
                <c:pt idx="21">
                  <c:v>SANTO ANTÔNIO DE JESUS</c:v>
                </c:pt>
                <c:pt idx="22">
                  <c:v>SEABRA</c:v>
                </c:pt>
                <c:pt idx="23">
                  <c:v>SENHOR DO BONFIM</c:v>
                </c:pt>
                <c:pt idx="24">
                  <c:v>SERRINHA</c:v>
                </c:pt>
                <c:pt idx="25">
                  <c:v>TEIXEIRA DE FREITAS</c:v>
                </c:pt>
                <c:pt idx="26">
                  <c:v>VALENÇA</c:v>
                </c:pt>
                <c:pt idx="27">
                  <c:v>VITÓRIA DA CONQUISTA</c:v>
                </c:pt>
              </c:strCache>
            </c:strRef>
          </c:cat>
          <c:val>
            <c:numRef>
              <c:f>'REGIÃO SAÚDE 2016'!$D$4:$D$31</c:f>
              <c:numCache>
                <c:formatCode>General</c:formatCode>
                <c:ptCount val="28"/>
                <c:pt idx="0">
                  <c:v>5</c:v>
                </c:pt>
                <c:pt idx="1">
                  <c:v>3</c:v>
                </c:pt>
                <c:pt idx="2">
                  <c:v>6</c:v>
                </c:pt>
                <c:pt idx="3">
                  <c:v>1</c:v>
                </c:pt>
                <c:pt idx="4">
                  <c:v>3</c:v>
                </c:pt>
                <c:pt idx="5">
                  <c:v>13</c:v>
                </c:pt>
                <c:pt idx="6">
                  <c:v>8</c:v>
                </c:pt>
                <c:pt idx="7">
                  <c:v>6</c:v>
                </c:pt>
                <c:pt idx="8">
                  <c:v>2</c:v>
                </c:pt>
                <c:pt idx="9">
                  <c:v>7</c:v>
                </c:pt>
                <c:pt idx="10">
                  <c:v>7</c:v>
                </c:pt>
                <c:pt idx="11">
                  <c:v>10</c:v>
                </c:pt>
                <c:pt idx="12">
                  <c:v>6</c:v>
                </c:pt>
                <c:pt idx="13">
                  <c:v>10</c:v>
                </c:pt>
                <c:pt idx="14">
                  <c:v>8</c:v>
                </c:pt>
                <c:pt idx="15">
                  <c:v>3</c:v>
                </c:pt>
                <c:pt idx="16">
                  <c:v>6</c:v>
                </c:pt>
                <c:pt idx="17">
                  <c:v>2</c:v>
                </c:pt>
                <c:pt idx="18">
                  <c:v>5</c:v>
                </c:pt>
                <c:pt idx="19">
                  <c:v>3</c:v>
                </c:pt>
                <c:pt idx="20">
                  <c:v>5</c:v>
                </c:pt>
                <c:pt idx="21">
                  <c:v>7</c:v>
                </c:pt>
                <c:pt idx="22">
                  <c:v>5</c:v>
                </c:pt>
                <c:pt idx="23">
                  <c:v>8</c:v>
                </c:pt>
                <c:pt idx="24">
                  <c:v>6</c:v>
                </c:pt>
                <c:pt idx="25">
                  <c:v>7</c:v>
                </c:pt>
                <c:pt idx="26">
                  <c:v>5</c:v>
                </c:pt>
                <c:pt idx="27">
                  <c:v>9</c:v>
                </c:pt>
              </c:numCache>
            </c:numRef>
          </c:val>
        </c:ser>
        <c:ser>
          <c:idx val="3"/>
          <c:order val="3"/>
          <c:tx>
            <c:strRef>
              <c:f>'REGIÃO SAÚDE 2016'!$E$3</c:f>
              <c:strCache>
                <c:ptCount val="1"/>
                <c:pt idx="0">
                  <c:v>3 AÇÔES</c:v>
                </c:pt>
              </c:strCache>
            </c:strRef>
          </c:tx>
          <c:spPr>
            <a:solidFill>
              <a:srgbClr val="990099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'REGIÃO SAÚDE 2016'!$A$4:$A$31</c:f>
              <c:strCache>
                <c:ptCount val="28"/>
                <c:pt idx="0">
                  <c:v>ALAGOINHAS</c:v>
                </c:pt>
                <c:pt idx="1">
                  <c:v>BARREIRAS</c:v>
                </c:pt>
                <c:pt idx="2">
                  <c:v>BRUMADO</c:v>
                </c:pt>
                <c:pt idx="3">
                  <c:v>CAMAÇARI</c:v>
                </c:pt>
                <c:pt idx="4">
                  <c:v>CRUZ DAS ALMAS</c:v>
                </c:pt>
                <c:pt idx="5">
                  <c:v>FEIRA DE SANTANA</c:v>
                </c:pt>
                <c:pt idx="6">
                  <c:v>GUANAMBI</c:v>
                </c:pt>
                <c:pt idx="7">
                  <c:v>IBOTIRAMA</c:v>
                </c:pt>
                <c:pt idx="8">
                  <c:v>ILHÉUS</c:v>
                </c:pt>
                <c:pt idx="9">
                  <c:v>IRECÊ</c:v>
                </c:pt>
                <c:pt idx="10">
                  <c:v>ITABERABA</c:v>
                </c:pt>
                <c:pt idx="11">
                  <c:v>ITABUNA</c:v>
                </c:pt>
                <c:pt idx="12">
                  <c:v>ITAPETINGA</c:v>
                </c:pt>
                <c:pt idx="13">
                  <c:v>JACOBINA</c:v>
                </c:pt>
                <c:pt idx="14">
                  <c:v>JEQUIÉ</c:v>
                </c:pt>
                <c:pt idx="15">
                  <c:v>JUAZEIRO</c:v>
                </c:pt>
                <c:pt idx="16">
                  <c:v>PAULO AFONSO</c:v>
                </c:pt>
                <c:pt idx="17">
                  <c:v>PORTO SEGURO</c:v>
                </c:pt>
                <c:pt idx="18">
                  <c:v>RIBEIRA DO POMBAL</c:v>
                </c:pt>
                <c:pt idx="19">
                  <c:v>SALVADOR</c:v>
                </c:pt>
                <c:pt idx="20">
                  <c:v>SANTA MARIA DA VITÓRIA</c:v>
                </c:pt>
                <c:pt idx="21">
                  <c:v>SANTO ANTÔNIO DE JESUS</c:v>
                </c:pt>
                <c:pt idx="22">
                  <c:v>SEABRA</c:v>
                </c:pt>
                <c:pt idx="23">
                  <c:v>SENHOR DO BONFIM</c:v>
                </c:pt>
                <c:pt idx="24">
                  <c:v>SERRINHA</c:v>
                </c:pt>
                <c:pt idx="25">
                  <c:v>TEIXEIRA DE FREITAS</c:v>
                </c:pt>
                <c:pt idx="26">
                  <c:v>VALENÇA</c:v>
                </c:pt>
                <c:pt idx="27">
                  <c:v>VITÓRIA DA CONQUISTA</c:v>
                </c:pt>
              </c:strCache>
            </c:strRef>
          </c:cat>
          <c:val>
            <c:numRef>
              <c:f>'REGIÃO SAÚDE 2016'!$E$4:$E$31</c:f>
              <c:numCache>
                <c:formatCode>General</c:formatCode>
                <c:ptCount val="28"/>
                <c:pt idx="0">
                  <c:v>2</c:v>
                </c:pt>
                <c:pt idx="1">
                  <c:v>6</c:v>
                </c:pt>
                <c:pt idx="2">
                  <c:v>10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  <c:pt idx="9">
                  <c:v>10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3</c:v>
                </c:pt>
                <c:pt idx="14">
                  <c:v>8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2</c:v>
                </c:pt>
                <c:pt idx="20">
                  <c:v>1</c:v>
                </c:pt>
                <c:pt idx="21">
                  <c:v>10</c:v>
                </c:pt>
                <c:pt idx="22">
                  <c:v>5</c:v>
                </c:pt>
                <c:pt idx="23">
                  <c:v>1</c:v>
                </c:pt>
                <c:pt idx="24">
                  <c:v>5</c:v>
                </c:pt>
                <c:pt idx="25">
                  <c:v>2</c:v>
                </c:pt>
                <c:pt idx="26">
                  <c:v>4</c:v>
                </c:pt>
                <c:pt idx="27">
                  <c:v>4</c:v>
                </c:pt>
              </c:numCache>
            </c:numRef>
          </c:val>
        </c:ser>
        <c:ser>
          <c:idx val="4"/>
          <c:order val="4"/>
          <c:tx>
            <c:strRef>
              <c:f>'REGIÃO SAÚDE 2016'!$F$3</c:f>
              <c:strCache>
                <c:ptCount val="1"/>
                <c:pt idx="0">
                  <c:v>4 AÇÔES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'REGIÃO SAÚDE 2016'!$A$4:$A$31</c:f>
              <c:strCache>
                <c:ptCount val="28"/>
                <c:pt idx="0">
                  <c:v>ALAGOINHAS</c:v>
                </c:pt>
                <c:pt idx="1">
                  <c:v>BARREIRAS</c:v>
                </c:pt>
                <c:pt idx="2">
                  <c:v>BRUMADO</c:v>
                </c:pt>
                <c:pt idx="3">
                  <c:v>CAMAÇARI</c:v>
                </c:pt>
                <c:pt idx="4">
                  <c:v>CRUZ DAS ALMAS</c:v>
                </c:pt>
                <c:pt idx="5">
                  <c:v>FEIRA DE SANTANA</c:v>
                </c:pt>
                <c:pt idx="6">
                  <c:v>GUANAMBI</c:v>
                </c:pt>
                <c:pt idx="7">
                  <c:v>IBOTIRAMA</c:v>
                </c:pt>
                <c:pt idx="8">
                  <c:v>ILHÉUS</c:v>
                </c:pt>
                <c:pt idx="9">
                  <c:v>IRECÊ</c:v>
                </c:pt>
                <c:pt idx="10">
                  <c:v>ITABERABA</c:v>
                </c:pt>
                <c:pt idx="11">
                  <c:v>ITABUNA</c:v>
                </c:pt>
                <c:pt idx="12">
                  <c:v>ITAPETINGA</c:v>
                </c:pt>
                <c:pt idx="13">
                  <c:v>JACOBINA</c:v>
                </c:pt>
                <c:pt idx="14">
                  <c:v>JEQUIÉ</c:v>
                </c:pt>
                <c:pt idx="15">
                  <c:v>JUAZEIRO</c:v>
                </c:pt>
                <c:pt idx="16">
                  <c:v>PAULO AFONSO</c:v>
                </c:pt>
                <c:pt idx="17">
                  <c:v>PORTO SEGURO</c:v>
                </c:pt>
                <c:pt idx="18">
                  <c:v>RIBEIRA DO POMBAL</c:v>
                </c:pt>
                <c:pt idx="19">
                  <c:v>SALVADOR</c:v>
                </c:pt>
                <c:pt idx="20">
                  <c:v>SANTA MARIA DA VITÓRIA</c:v>
                </c:pt>
                <c:pt idx="21">
                  <c:v>SANTO ANTÔNIO DE JESUS</c:v>
                </c:pt>
                <c:pt idx="22">
                  <c:v>SEABRA</c:v>
                </c:pt>
                <c:pt idx="23">
                  <c:v>SENHOR DO BONFIM</c:v>
                </c:pt>
                <c:pt idx="24">
                  <c:v>SERRINHA</c:v>
                </c:pt>
                <c:pt idx="25">
                  <c:v>TEIXEIRA DE FREITAS</c:v>
                </c:pt>
                <c:pt idx="26">
                  <c:v>VALENÇA</c:v>
                </c:pt>
                <c:pt idx="27">
                  <c:v>VITÓRIA DA CONQUISTA</c:v>
                </c:pt>
              </c:strCache>
            </c:strRef>
          </c:cat>
          <c:val>
            <c:numRef>
              <c:f>'REGIÃO SAÚDE 2016'!$F$4:$F$31</c:f>
              <c:numCache>
                <c:formatCode>General</c:formatCode>
                <c:ptCount val="2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5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3</c:v>
                </c:pt>
                <c:pt idx="25">
                  <c:v>2</c:v>
                </c:pt>
                <c:pt idx="26">
                  <c:v>0</c:v>
                </c:pt>
                <c:pt idx="27">
                  <c:v>3</c:v>
                </c:pt>
              </c:numCache>
            </c:numRef>
          </c:val>
        </c:ser>
        <c:ser>
          <c:idx val="5"/>
          <c:order val="5"/>
          <c:tx>
            <c:strRef>
              <c:f>'REGIÃO SAÚDE 2016'!$G$3</c:f>
              <c:strCache>
                <c:ptCount val="1"/>
                <c:pt idx="0">
                  <c:v>5 AÇÕES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'REGIÃO SAÚDE 2016'!$A$4:$A$31</c:f>
              <c:strCache>
                <c:ptCount val="28"/>
                <c:pt idx="0">
                  <c:v>ALAGOINHAS</c:v>
                </c:pt>
                <c:pt idx="1">
                  <c:v>BARREIRAS</c:v>
                </c:pt>
                <c:pt idx="2">
                  <c:v>BRUMADO</c:v>
                </c:pt>
                <c:pt idx="3">
                  <c:v>CAMAÇARI</c:v>
                </c:pt>
                <c:pt idx="4">
                  <c:v>CRUZ DAS ALMAS</c:v>
                </c:pt>
                <c:pt idx="5">
                  <c:v>FEIRA DE SANTANA</c:v>
                </c:pt>
                <c:pt idx="6">
                  <c:v>GUANAMBI</c:v>
                </c:pt>
                <c:pt idx="7">
                  <c:v>IBOTIRAMA</c:v>
                </c:pt>
                <c:pt idx="8">
                  <c:v>ILHÉUS</c:v>
                </c:pt>
                <c:pt idx="9">
                  <c:v>IRECÊ</c:v>
                </c:pt>
                <c:pt idx="10">
                  <c:v>ITABERABA</c:v>
                </c:pt>
                <c:pt idx="11">
                  <c:v>ITABUNA</c:v>
                </c:pt>
                <c:pt idx="12">
                  <c:v>ITAPETINGA</c:v>
                </c:pt>
                <c:pt idx="13">
                  <c:v>JACOBINA</c:v>
                </c:pt>
                <c:pt idx="14">
                  <c:v>JEQUIÉ</c:v>
                </c:pt>
                <c:pt idx="15">
                  <c:v>JUAZEIRO</c:v>
                </c:pt>
                <c:pt idx="16">
                  <c:v>PAULO AFONSO</c:v>
                </c:pt>
                <c:pt idx="17">
                  <c:v>PORTO SEGURO</c:v>
                </c:pt>
                <c:pt idx="18">
                  <c:v>RIBEIRA DO POMBAL</c:v>
                </c:pt>
                <c:pt idx="19">
                  <c:v>SALVADOR</c:v>
                </c:pt>
                <c:pt idx="20">
                  <c:v>SANTA MARIA DA VITÓRIA</c:v>
                </c:pt>
                <c:pt idx="21">
                  <c:v>SANTO ANTÔNIO DE JESUS</c:v>
                </c:pt>
                <c:pt idx="22">
                  <c:v>SEABRA</c:v>
                </c:pt>
                <c:pt idx="23">
                  <c:v>SENHOR DO BONFIM</c:v>
                </c:pt>
                <c:pt idx="24">
                  <c:v>SERRINHA</c:v>
                </c:pt>
                <c:pt idx="25">
                  <c:v>TEIXEIRA DE FREITAS</c:v>
                </c:pt>
                <c:pt idx="26">
                  <c:v>VALENÇA</c:v>
                </c:pt>
                <c:pt idx="27">
                  <c:v>VITÓRIA DA CONQUISTA</c:v>
                </c:pt>
              </c:strCache>
            </c:strRef>
          </c:cat>
          <c:val>
            <c:numRef>
              <c:f>'REGIÃO SAÚDE 2016'!$G$4:$G$31</c:f>
              <c:numCache>
                <c:formatCode>General</c:formatCode>
                <c:ptCount val="28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2</c:v>
                </c:pt>
                <c:pt idx="14">
                  <c:v>3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3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</c:ser>
        <c:ser>
          <c:idx val="6"/>
          <c:order val="6"/>
          <c:tx>
            <c:strRef>
              <c:f>'REGIÃO SAÚDE 2016'!$H$3</c:f>
              <c:strCache>
                <c:ptCount val="1"/>
                <c:pt idx="0">
                  <c:v>6 AÇÕES</c:v>
                </c:pt>
              </c:strCache>
            </c:strRef>
          </c:tx>
          <c:spPr>
            <a:solidFill>
              <a:srgbClr val="005696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'REGIÃO SAÚDE 2016'!$A$4:$A$31</c:f>
              <c:strCache>
                <c:ptCount val="28"/>
                <c:pt idx="0">
                  <c:v>ALAGOINHAS</c:v>
                </c:pt>
                <c:pt idx="1">
                  <c:v>BARREIRAS</c:v>
                </c:pt>
                <c:pt idx="2">
                  <c:v>BRUMADO</c:v>
                </c:pt>
                <c:pt idx="3">
                  <c:v>CAMAÇARI</c:v>
                </c:pt>
                <c:pt idx="4">
                  <c:v>CRUZ DAS ALMAS</c:v>
                </c:pt>
                <c:pt idx="5">
                  <c:v>FEIRA DE SANTANA</c:v>
                </c:pt>
                <c:pt idx="6">
                  <c:v>GUANAMBI</c:v>
                </c:pt>
                <c:pt idx="7">
                  <c:v>IBOTIRAMA</c:v>
                </c:pt>
                <c:pt idx="8">
                  <c:v>ILHÉUS</c:v>
                </c:pt>
                <c:pt idx="9">
                  <c:v>IRECÊ</c:v>
                </c:pt>
                <c:pt idx="10">
                  <c:v>ITABERABA</c:v>
                </c:pt>
                <c:pt idx="11">
                  <c:v>ITABUNA</c:v>
                </c:pt>
                <c:pt idx="12">
                  <c:v>ITAPETINGA</c:v>
                </c:pt>
                <c:pt idx="13">
                  <c:v>JACOBINA</c:v>
                </c:pt>
                <c:pt idx="14">
                  <c:v>JEQUIÉ</c:v>
                </c:pt>
                <c:pt idx="15">
                  <c:v>JUAZEIRO</c:v>
                </c:pt>
                <c:pt idx="16">
                  <c:v>PAULO AFONSO</c:v>
                </c:pt>
                <c:pt idx="17">
                  <c:v>PORTO SEGURO</c:v>
                </c:pt>
                <c:pt idx="18">
                  <c:v>RIBEIRA DO POMBAL</c:v>
                </c:pt>
                <c:pt idx="19">
                  <c:v>SALVADOR</c:v>
                </c:pt>
                <c:pt idx="20">
                  <c:v>SANTA MARIA DA VITÓRIA</c:v>
                </c:pt>
                <c:pt idx="21">
                  <c:v>SANTO ANTÔNIO DE JESUS</c:v>
                </c:pt>
                <c:pt idx="22">
                  <c:v>SEABRA</c:v>
                </c:pt>
                <c:pt idx="23">
                  <c:v>SENHOR DO BONFIM</c:v>
                </c:pt>
                <c:pt idx="24">
                  <c:v>SERRINHA</c:v>
                </c:pt>
                <c:pt idx="25">
                  <c:v>TEIXEIRA DE FREITAS</c:v>
                </c:pt>
                <c:pt idx="26">
                  <c:v>VALENÇA</c:v>
                </c:pt>
                <c:pt idx="27">
                  <c:v>VITÓRIA DA CONQUISTA</c:v>
                </c:pt>
              </c:strCache>
            </c:strRef>
          </c:cat>
          <c:val>
            <c:numRef>
              <c:f>'REGIÃO SAÚDE 2016'!$H$4:$H$31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0</c:v>
                </c:pt>
                <c:pt idx="2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21608992"/>
        <c:axId val="221610168"/>
      </c:barChart>
      <c:catAx>
        <c:axId val="22160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221610168"/>
        <c:crosses val="autoZero"/>
        <c:auto val="1"/>
        <c:lblAlgn val="ctr"/>
        <c:lblOffset val="100"/>
        <c:noMultiLvlLbl val="0"/>
      </c:catAx>
      <c:valAx>
        <c:axId val="221610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22160899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91674396470639063"/>
          <c:y val="4.9294943462242509E-2"/>
          <c:w val="8.3256026246833259E-2"/>
          <c:h val="0.28259592233825137"/>
        </c:manualLayout>
      </c:layout>
      <c:overlay val="0"/>
      <c:spPr>
        <a:ln>
          <a:solidFill>
            <a:schemeClr val="accent4">
              <a:lumMod val="60000"/>
              <a:lumOff val="40000"/>
            </a:schemeClr>
          </a:solidFill>
        </a:ln>
      </c:spPr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'REGIÃO SAÚDE 2017'!$B$3</c:f>
              <c:strCache>
                <c:ptCount val="1"/>
                <c:pt idx="0">
                  <c:v>0 AÇÔES</c:v>
                </c:pt>
              </c:strCache>
            </c:strRef>
          </c:tx>
          <c:invertIfNegative val="0"/>
          <c:cat>
            <c:strRef>
              <c:f>'REGIÃO SAÚDE 2017'!$A$4:$A$31</c:f>
              <c:strCache>
                <c:ptCount val="28"/>
                <c:pt idx="0">
                  <c:v>ALAGOINHAS</c:v>
                </c:pt>
                <c:pt idx="1">
                  <c:v>BARREIRAS</c:v>
                </c:pt>
                <c:pt idx="2">
                  <c:v>BRUMADO</c:v>
                </c:pt>
                <c:pt idx="3">
                  <c:v>CAMAÇARI</c:v>
                </c:pt>
                <c:pt idx="4">
                  <c:v>CRUZ DAS ALMAS</c:v>
                </c:pt>
                <c:pt idx="5">
                  <c:v>FEIRA DE SANTANA</c:v>
                </c:pt>
                <c:pt idx="6">
                  <c:v>GUANAMBI</c:v>
                </c:pt>
                <c:pt idx="7">
                  <c:v>IBOTIRAMA</c:v>
                </c:pt>
                <c:pt idx="8">
                  <c:v>ILHÉUS</c:v>
                </c:pt>
                <c:pt idx="9">
                  <c:v>IRECÊ</c:v>
                </c:pt>
                <c:pt idx="10">
                  <c:v>ITABERABA</c:v>
                </c:pt>
                <c:pt idx="11">
                  <c:v>ITABUNA</c:v>
                </c:pt>
                <c:pt idx="12">
                  <c:v>ITAPETINGA</c:v>
                </c:pt>
                <c:pt idx="13">
                  <c:v>JACOBINA</c:v>
                </c:pt>
                <c:pt idx="14">
                  <c:v>JEQUIÉ</c:v>
                </c:pt>
                <c:pt idx="15">
                  <c:v>JUAZEIRO</c:v>
                </c:pt>
                <c:pt idx="16">
                  <c:v>PAULO AFONSO</c:v>
                </c:pt>
                <c:pt idx="17">
                  <c:v>PORTO SEGURO</c:v>
                </c:pt>
                <c:pt idx="18">
                  <c:v>RIBEIRA DO POMBAL</c:v>
                </c:pt>
                <c:pt idx="19">
                  <c:v>SALVADOR</c:v>
                </c:pt>
                <c:pt idx="20">
                  <c:v>SANTA MARIA DA VITÓRIA</c:v>
                </c:pt>
                <c:pt idx="21">
                  <c:v>SANTO ANTÔNIO DE JESUS</c:v>
                </c:pt>
                <c:pt idx="22">
                  <c:v>SEABRA</c:v>
                </c:pt>
                <c:pt idx="23">
                  <c:v>SENHOR DO BONFIM</c:v>
                </c:pt>
                <c:pt idx="24">
                  <c:v>SERRINHA</c:v>
                </c:pt>
                <c:pt idx="25">
                  <c:v>TEIXEIRA DE FREITAS</c:v>
                </c:pt>
                <c:pt idx="26">
                  <c:v>VALENÇA</c:v>
                </c:pt>
                <c:pt idx="27">
                  <c:v>VITÓRIA DA CONQUISTA</c:v>
                </c:pt>
              </c:strCache>
            </c:strRef>
          </c:cat>
          <c:val>
            <c:numRef>
              <c:f>'REGIÃO SAÚDE 2017'!$B$4:$B$31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</c:ser>
        <c:ser>
          <c:idx val="1"/>
          <c:order val="1"/>
          <c:tx>
            <c:strRef>
              <c:f>'REGIÃO SAÚDE 2017'!$C$3</c:f>
              <c:strCache>
                <c:ptCount val="1"/>
                <c:pt idx="0">
                  <c:v>1 AÇÔES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'REGIÃO SAÚDE 2017'!$A$4:$A$31</c:f>
              <c:strCache>
                <c:ptCount val="28"/>
                <c:pt idx="0">
                  <c:v>ALAGOINHAS</c:v>
                </c:pt>
                <c:pt idx="1">
                  <c:v>BARREIRAS</c:v>
                </c:pt>
                <c:pt idx="2">
                  <c:v>BRUMADO</c:v>
                </c:pt>
                <c:pt idx="3">
                  <c:v>CAMAÇARI</c:v>
                </c:pt>
                <c:pt idx="4">
                  <c:v>CRUZ DAS ALMAS</c:v>
                </c:pt>
                <c:pt idx="5">
                  <c:v>FEIRA DE SANTANA</c:v>
                </c:pt>
                <c:pt idx="6">
                  <c:v>GUANAMBI</c:v>
                </c:pt>
                <c:pt idx="7">
                  <c:v>IBOTIRAMA</c:v>
                </c:pt>
                <c:pt idx="8">
                  <c:v>ILHÉUS</c:v>
                </c:pt>
                <c:pt idx="9">
                  <c:v>IRECÊ</c:v>
                </c:pt>
                <c:pt idx="10">
                  <c:v>ITABERABA</c:v>
                </c:pt>
                <c:pt idx="11">
                  <c:v>ITABUNA</c:v>
                </c:pt>
                <c:pt idx="12">
                  <c:v>ITAPETINGA</c:v>
                </c:pt>
                <c:pt idx="13">
                  <c:v>JACOBINA</c:v>
                </c:pt>
                <c:pt idx="14">
                  <c:v>JEQUIÉ</c:v>
                </c:pt>
                <c:pt idx="15">
                  <c:v>JUAZEIRO</c:v>
                </c:pt>
                <c:pt idx="16">
                  <c:v>PAULO AFONSO</c:v>
                </c:pt>
                <c:pt idx="17">
                  <c:v>PORTO SEGURO</c:v>
                </c:pt>
                <c:pt idx="18">
                  <c:v>RIBEIRA DO POMBAL</c:v>
                </c:pt>
                <c:pt idx="19">
                  <c:v>SALVADOR</c:v>
                </c:pt>
                <c:pt idx="20">
                  <c:v>SANTA MARIA DA VITÓRIA</c:v>
                </c:pt>
                <c:pt idx="21">
                  <c:v>SANTO ANTÔNIO DE JESUS</c:v>
                </c:pt>
                <c:pt idx="22">
                  <c:v>SEABRA</c:v>
                </c:pt>
                <c:pt idx="23">
                  <c:v>SENHOR DO BONFIM</c:v>
                </c:pt>
                <c:pt idx="24">
                  <c:v>SERRINHA</c:v>
                </c:pt>
                <c:pt idx="25">
                  <c:v>TEIXEIRA DE FREITAS</c:v>
                </c:pt>
                <c:pt idx="26">
                  <c:v>VALENÇA</c:v>
                </c:pt>
                <c:pt idx="27">
                  <c:v>VITÓRIA DA CONQUISTA</c:v>
                </c:pt>
              </c:strCache>
            </c:strRef>
          </c:cat>
          <c:val>
            <c:numRef>
              <c:f>'REGIÃO SAÚDE 2017'!$C$4:$C$31</c:f>
              <c:numCache>
                <c:formatCode>General</c:formatCode>
                <c:ptCount val="28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4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</c:numCache>
            </c:numRef>
          </c:val>
        </c:ser>
        <c:ser>
          <c:idx val="2"/>
          <c:order val="2"/>
          <c:tx>
            <c:strRef>
              <c:f>'REGIÃO SAÚDE 2017'!$D$3</c:f>
              <c:strCache>
                <c:ptCount val="1"/>
                <c:pt idx="0">
                  <c:v>2 AÇÔES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'REGIÃO SAÚDE 2017'!$A$4:$A$31</c:f>
              <c:strCache>
                <c:ptCount val="28"/>
                <c:pt idx="0">
                  <c:v>ALAGOINHAS</c:v>
                </c:pt>
                <c:pt idx="1">
                  <c:v>BARREIRAS</c:v>
                </c:pt>
                <c:pt idx="2">
                  <c:v>BRUMADO</c:v>
                </c:pt>
                <c:pt idx="3">
                  <c:v>CAMAÇARI</c:v>
                </c:pt>
                <c:pt idx="4">
                  <c:v>CRUZ DAS ALMAS</c:v>
                </c:pt>
                <c:pt idx="5">
                  <c:v>FEIRA DE SANTANA</c:v>
                </c:pt>
                <c:pt idx="6">
                  <c:v>GUANAMBI</c:v>
                </c:pt>
                <c:pt idx="7">
                  <c:v>IBOTIRAMA</c:v>
                </c:pt>
                <c:pt idx="8">
                  <c:v>ILHÉUS</c:v>
                </c:pt>
                <c:pt idx="9">
                  <c:v>IRECÊ</c:v>
                </c:pt>
                <c:pt idx="10">
                  <c:v>ITABERABA</c:v>
                </c:pt>
                <c:pt idx="11">
                  <c:v>ITABUNA</c:v>
                </c:pt>
                <c:pt idx="12">
                  <c:v>ITAPETINGA</c:v>
                </c:pt>
                <c:pt idx="13">
                  <c:v>JACOBINA</c:v>
                </c:pt>
                <c:pt idx="14">
                  <c:v>JEQUIÉ</c:v>
                </c:pt>
                <c:pt idx="15">
                  <c:v>JUAZEIRO</c:v>
                </c:pt>
                <c:pt idx="16">
                  <c:v>PAULO AFONSO</c:v>
                </c:pt>
                <c:pt idx="17">
                  <c:v>PORTO SEGURO</c:v>
                </c:pt>
                <c:pt idx="18">
                  <c:v>RIBEIRA DO POMBAL</c:v>
                </c:pt>
                <c:pt idx="19">
                  <c:v>SALVADOR</c:v>
                </c:pt>
                <c:pt idx="20">
                  <c:v>SANTA MARIA DA VITÓRIA</c:v>
                </c:pt>
                <c:pt idx="21">
                  <c:v>SANTO ANTÔNIO DE JESUS</c:v>
                </c:pt>
                <c:pt idx="22">
                  <c:v>SEABRA</c:v>
                </c:pt>
                <c:pt idx="23">
                  <c:v>SENHOR DO BONFIM</c:v>
                </c:pt>
                <c:pt idx="24">
                  <c:v>SERRINHA</c:v>
                </c:pt>
                <c:pt idx="25">
                  <c:v>TEIXEIRA DE FREITAS</c:v>
                </c:pt>
                <c:pt idx="26">
                  <c:v>VALENÇA</c:v>
                </c:pt>
                <c:pt idx="27">
                  <c:v>VITÓRIA DA CONQUISTA</c:v>
                </c:pt>
              </c:strCache>
            </c:strRef>
          </c:cat>
          <c:val>
            <c:numRef>
              <c:f>'REGIÃO SAÚDE 2017'!$D$4:$D$31</c:f>
              <c:numCache>
                <c:formatCode>General</c:formatCode>
                <c:ptCount val="28"/>
                <c:pt idx="0">
                  <c:v>10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4</c:v>
                </c:pt>
                <c:pt idx="5">
                  <c:v>18</c:v>
                </c:pt>
                <c:pt idx="6">
                  <c:v>11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  <c:pt idx="10">
                  <c:v>7</c:v>
                </c:pt>
                <c:pt idx="11">
                  <c:v>6</c:v>
                </c:pt>
                <c:pt idx="12">
                  <c:v>2</c:v>
                </c:pt>
                <c:pt idx="13">
                  <c:v>2</c:v>
                </c:pt>
                <c:pt idx="14">
                  <c:v>6</c:v>
                </c:pt>
                <c:pt idx="15">
                  <c:v>3</c:v>
                </c:pt>
                <c:pt idx="16">
                  <c:v>4</c:v>
                </c:pt>
                <c:pt idx="17">
                  <c:v>2</c:v>
                </c:pt>
                <c:pt idx="18">
                  <c:v>8</c:v>
                </c:pt>
                <c:pt idx="19">
                  <c:v>4</c:v>
                </c:pt>
                <c:pt idx="20">
                  <c:v>4</c:v>
                </c:pt>
                <c:pt idx="21">
                  <c:v>1</c:v>
                </c:pt>
                <c:pt idx="22">
                  <c:v>2</c:v>
                </c:pt>
                <c:pt idx="23">
                  <c:v>4</c:v>
                </c:pt>
                <c:pt idx="24">
                  <c:v>4</c:v>
                </c:pt>
                <c:pt idx="25">
                  <c:v>5</c:v>
                </c:pt>
                <c:pt idx="26">
                  <c:v>1</c:v>
                </c:pt>
                <c:pt idx="27">
                  <c:v>2</c:v>
                </c:pt>
              </c:numCache>
            </c:numRef>
          </c:val>
        </c:ser>
        <c:ser>
          <c:idx val="3"/>
          <c:order val="3"/>
          <c:tx>
            <c:strRef>
              <c:f>'REGIÃO SAÚDE 2017'!$E$3</c:f>
              <c:strCache>
                <c:ptCount val="1"/>
                <c:pt idx="0">
                  <c:v>3 AÇÔES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'REGIÃO SAÚDE 2017'!$A$4:$A$31</c:f>
              <c:strCache>
                <c:ptCount val="28"/>
                <c:pt idx="0">
                  <c:v>ALAGOINHAS</c:v>
                </c:pt>
                <c:pt idx="1">
                  <c:v>BARREIRAS</c:v>
                </c:pt>
                <c:pt idx="2">
                  <c:v>BRUMADO</c:v>
                </c:pt>
                <c:pt idx="3">
                  <c:v>CAMAÇARI</c:v>
                </c:pt>
                <c:pt idx="4">
                  <c:v>CRUZ DAS ALMAS</c:v>
                </c:pt>
                <c:pt idx="5">
                  <c:v>FEIRA DE SANTANA</c:v>
                </c:pt>
                <c:pt idx="6">
                  <c:v>GUANAMBI</c:v>
                </c:pt>
                <c:pt idx="7">
                  <c:v>IBOTIRAMA</c:v>
                </c:pt>
                <c:pt idx="8">
                  <c:v>ILHÉUS</c:v>
                </c:pt>
                <c:pt idx="9">
                  <c:v>IRECÊ</c:v>
                </c:pt>
                <c:pt idx="10">
                  <c:v>ITABERABA</c:v>
                </c:pt>
                <c:pt idx="11">
                  <c:v>ITABUNA</c:v>
                </c:pt>
                <c:pt idx="12">
                  <c:v>ITAPETINGA</c:v>
                </c:pt>
                <c:pt idx="13">
                  <c:v>JACOBINA</c:v>
                </c:pt>
                <c:pt idx="14">
                  <c:v>JEQUIÉ</c:v>
                </c:pt>
                <c:pt idx="15">
                  <c:v>JUAZEIRO</c:v>
                </c:pt>
                <c:pt idx="16">
                  <c:v>PAULO AFONSO</c:v>
                </c:pt>
                <c:pt idx="17">
                  <c:v>PORTO SEGURO</c:v>
                </c:pt>
                <c:pt idx="18">
                  <c:v>RIBEIRA DO POMBAL</c:v>
                </c:pt>
                <c:pt idx="19">
                  <c:v>SALVADOR</c:v>
                </c:pt>
                <c:pt idx="20">
                  <c:v>SANTA MARIA DA VITÓRIA</c:v>
                </c:pt>
                <c:pt idx="21">
                  <c:v>SANTO ANTÔNIO DE JESUS</c:v>
                </c:pt>
                <c:pt idx="22">
                  <c:v>SEABRA</c:v>
                </c:pt>
                <c:pt idx="23">
                  <c:v>SENHOR DO BONFIM</c:v>
                </c:pt>
                <c:pt idx="24">
                  <c:v>SERRINHA</c:v>
                </c:pt>
                <c:pt idx="25">
                  <c:v>TEIXEIRA DE FREITAS</c:v>
                </c:pt>
                <c:pt idx="26">
                  <c:v>VALENÇA</c:v>
                </c:pt>
                <c:pt idx="27">
                  <c:v>VITÓRIA DA CONQUISTA</c:v>
                </c:pt>
              </c:strCache>
            </c:strRef>
          </c:cat>
          <c:val>
            <c:numRef>
              <c:f>'REGIÃO SAÚDE 2017'!$E$4:$E$31</c:f>
              <c:numCache>
                <c:formatCode>General</c:formatCode>
                <c:ptCount val="28"/>
                <c:pt idx="0">
                  <c:v>5</c:v>
                </c:pt>
                <c:pt idx="1">
                  <c:v>7</c:v>
                </c:pt>
                <c:pt idx="2">
                  <c:v>10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  <c:pt idx="9">
                  <c:v>8</c:v>
                </c:pt>
                <c:pt idx="10">
                  <c:v>4</c:v>
                </c:pt>
                <c:pt idx="11">
                  <c:v>11</c:v>
                </c:pt>
                <c:pt idx="12">
                  <c:v>5</c:v>
                </c:pt>
                <c:pt idx="13">
                  <c:v>9</c:v>
                </c:pt>
                <c:pt idx="14">
                  <c:v>8</c:v>
                </c:pt>
                <c:pt idx="15">
                  <c:v>5</c:v>
                </c:pt>
                <c:pt idx="16">
                  <c:v>4</c:v>
                </c:pt>
                <c:pt idx="17">
                  <c:v>3</c:v>
                </c:pt>
                <c:pt idx="18">
                  <c:v>3</c:v>
                </c:pt>
                <c:pt idx="19">
                  <c:v>0</c:v>
                </c:pt>
                <c:pt idx="20">
                  <c:v>8</c:v>
                </c:pt>
                <c:pt idx="21">
                  <c:v>10</c:v>
                </c:pt>
                <c:pt idx="22">
                  <c:v>7</c:v>
                </c:pt>
                <c:pt idx="23">
                  <c:v>5</c:v>
                </c:pt>
                <c:pt idx="24">
                  <c:v>10</c:v>
                </c:pt>
                <c:pt idx="25">
                  <c:v>4</c:v>
                </c:pt>
                <c:pt idx="26">
                  <c:v>7</c:v>
                </c:pt>
                <c:pt idx="27">
                  <c:v>12</c:v>
                </c:pt>
              </c:numCache>
            </c:numRef>
          </c:val>
        </c:ser>
        <c:ser>
          <c:idx val="4"/>
          <c:order val="4"/>
          <c:tx>
            <c:strRef>
              <c:f>'REGIÃO SAÚDE 2017'!$F$3</c:f>
              <c:strCache>
                <c:ptCount val="1"/>
                <c:pt idx="0">
                  <c:v>4 AÇÔES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'REGIÃO SAÚDE 2017'!$A$4:$A$31</c:f>
              <c:strCache>
                <c:ptCount val="28"/>
                <c:pt idx="0">
                  <c:v>ALAGOINHAS</c:v>
                </c:pt>
                <c:pt idx="1">
                  <c:v>BARREIRAS</c:v>
                </c:pt>
                <c:pt idx="2">
                  <c:v>BRUMADO</c:v>
                </c:pt>
                <c:pt idx="3">
                  <c:v>CAMAÇARI</c:v>
                </c:pt>
                <c:pt idx="4">
                  <c:v>CRUZ DAS ALMAS</c:v>
                </c:pt>
                <c:pt idx="5">
                  <c:v>FEIRA DE SANTANA</c:v>
                </c:pt>
                <c:pt idx="6">
                  <c:v>GUANAMBI</c:v>
                </c:pt>
                <c:pt idx="7">
                  <c:v>IBOTIRAMA</c:v>
                </c:pt>
                <c:pt idx="8">
                  <c:v>ILHÉUS</c:v>
                </c:pt>
                <c:pt idx="9">
                  <c:v>IRECÊ</c:v>
                </c:pt>
                <c:pt idx="10">
                  <c:v>ITABERABA</c:v>
                </c:pt>
                <c:pt idx="11">
                  <c:v>ITABUNA</c:v>
                </c:pt>
                <c:pt idx="12">
                  <c:v>ITAPETINGA</c:v>
                </c:pt>
                <c:pt idx="13">
                  <c:v>JACOBINA</c:v>
                </c:pt>
                <c:pt idx="14">
                  <c:v>JEQUIÉ</c:v>
                </c:pt>
                <c:pt idx="15">
                  <c:v>JUAZEIRO</c:v>
                </c:pt>
                <c:pt idx="16">
                  <c:v>PAULO AFONSO</c:v>
                </c:pt>
                <c:pt idx="17">
                  <c:v>PORTO SEGURO</c:v>
                </c:pt>
                <c:pt idx="18">
                  <c:v>RIBEIRA DO POMBAL</c:v>
                </c:pt>
                <c:pt idx="19">
                  <c:v>SALVADOR</c:v>
                </c:pt>
                <c:pt idx="20">
                  <c:v>SANTA MARIA DA VITÓRIA</c:v>
                </c:pt>
                <c:pt idx="21">
                  <c:v>SANTO ANTÔNIO DE JESUS</c:v>
                </c:pt>
                <c:pt idx="22">
                  <c:v>SEABRA</c:v>
                </c:pt>
                <c:pt idx="23">
                  <c:v>SENHOR DO BONFIM</c:v>
                </c:pt>
                <c:pt idx="24">
                  <c:v>SERRINHA</c:v>
                </c:pt>
                <c:pt idx="25">
                  <c:v>TEIXEIRA DE FREITAS</c:v>
                </c:pt>
                <c:pt idx="26">
                  <c:v>VALENÇA</c:v>
                </c:pt>
                <c:pt idx="27">
                  <c:v>VITÓRIA DA CONQUISTA</c:v>
                </c:pt>
              </c:strCache>
            </c:strRef>
          </c:cat>
          <c:val>
            <c:numRef>
              <c:f>'REGIÃO SAÚDE 2017'!$F$4:$F$31</c:f>
              <c:numCache>
                <c:formatCode>General</c:formatCode>
                <c:ptCount val="28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7</c:v>
                </c:pt>
                <c:pt idx="10">
                  <c:v>2</c:v>
                </c:pt>
                <c:pt idx="11">
                  <c:v>4</c:v>
                </c:pt>
                <c:pt idx="12">
                  <c:v>5</c:v>
                </c:pt>
                <c:pt idx="13">
                  <c:v>5</c:v>
                </c:pt>
                <c:pt idx="14">
                  <c:v>6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4</c:v>
                </c:pt>
                <c:pt idx="20">
                  <c:v>0</c:v>
                </c:pt>
                <c:pt idx="21">
                  <c:v>10</c:v>
                </c:pt>
                <c:pt idx="22">
                  <c:v>2</c:v>
                </c:pt>
                <c:pt idx="23">
                  <c:v>0</c:v>
                </c:pt>
                <c:pt idx="24">
                  <c:v>4</c:v>
                </c:pt>
                <c:pt idx="25">
                  <c:v>4</c:v>
                </c:pt>
                <c:pt idx="26">
                  <c:v>3</c:v>
                </c:pt>
                <c:pt idx="27">
                  <c:v>4</c:v>
                </c:pt>
              </c:numCache>
            </c:numRef>
          </c:val>
        </c:ser>
        <c:ser>
          <c:idx val="5"/>
          <c:order val="5"/>
          <c:tx>
            <c:strRef>
              <c:f>'REGIÃO SAÚDE 2017'!$G$3</c:f>
              <c:strCache>
                <c:ptCount val="1"/>
                <c:pt idx="0">
                  <c:v>5 AÇÕES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'REGIÃO SAÚDE 2017'!$A$4:$A$31</c:f>
              <c:strCache>
                <c:ptCount val="28"/>
                <c:pt idx="0">
                  <c:v>ALAGOINHAS</c:v>
                </c:pt>
                <c:pt idx="1">
                  <c:v>BARREIRAS</c:v>
                </c:pt>
                <c:pt idx="2">
                  <c:v>BRUMADO</c:v>
                </c:pt>
                <c:pt idx="3">
                  <c:v>CAMAÇARI</c:v>
                </c:pt>
                <c:pt idx="4">
                  <c:v>CRUZ DAS ALMAS</c:v>
                </c:pt>
                <c:pt idx="5">
                  <c:v>FEIRA DE SANTANA</c:v>
                </c:pt>
                <c:pt idx="6">
                  <c:v>GUANAMBI</c:v>
                </c:pt>
                <c:pt idx="7">
                  <c:v>IBOTIRAMA</c:v>
                </c:pt>
                <c:pt idx="8">
                  <c:v>ILHÉUS</c:v>
                </c:pt>
                <c:pt idx="9">
                  <c:v>IRECÊ</c:v>
                </c:pt>
                <c:pt idx="10">
                  <c:v>ITABERABA</c:v>
                </c:pt>
                <c:pt idx="11">
                  <c:v>ITABUNA</c:v>
                </c:pt>
                <c:pt idx="12">
                  <c:v>ITAPETINGA</c:v>
                </c:pt>
                <c:pt idx="13">
                  <c:v>JACOBINA</c:v>
                </c:pt>
                <c:pt idx="14">
                  <c:v>JEQUIÉ</c:v>
                </c:pt>
                <c:pt idx="15">
                  <c:v>JUAZEIRO</c:v>
                </c:pt>
                <c:pt idx="16">
                  <c:v>PAULO AFONSO</c:v>
                </c:pt>
                <c:pt idx="17">
                  <c:v>PORTO SEGURO</c:v>
                </c:pt>
                <c:pt idx="18">
                  <c:v>RIBEIRA DO POMBAL</c:v>
                </c:pt>
                <c:pt idx="19">
                  <c:v>SALVADOR</c:v>
                </c:pt>
                <c:pt idx="20">
                  <c:v>SANTA MARIA DA VITÓRIA</c:v>
                </c:pt>
                <c:pt idx="21">
                  <c:v>SANTO ANTÔNIO DE JESUS</c:v>
                </c:pt>
                <c:pt idx="22">
                  <c:v>SEABRA</c:v>
                </c:pt>
                <c:pt idx="23">
                  <c:v>SENHOR DO BONFIM</c:v>
                </c:pt>
                <c:pt idx="24">
                  <c:v>SERRINHA</c:v>
                </c:pt>
                <c:pt idx="25">
                  <c:v>TEIXEIRA DE FREITAS</c:v>
                </c:pt>
                <c:pt idx="26">
                  <c:v>VALENÇA</c:v>
                </c:pt>
                <c:pt idx="27">
                  <c:v>VITÓRIA DA CONQUISTA</c:v>
                </c:pt>
              </c:strCache>
            </c:strRef>
          </c:cat>
          <c:val>
            <c:numRef>
              <c:f>'REGIÃO SAÚDE 2017'!$G$4:$G$31</c:f>
              <c:numCache>
                <c:formatCode>General</c:formatCode>
                <c:ptCount val="2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2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</c:numCache>
            </c:numRef>
          </c:val>
        </c:ser>
        <c:ser>
          <c:idx val="6"/>
          <c:order val="6"/>
          <c:tx>
            <c:strRef>
              <c:f>'REGIÃO SAÚDE 2017'!$H$3</c:f>
              <c:strCache>
                <c:ptCount val="1"/>
                <c:pt idx="0">
                  <c:v>6 AÇÕES</c:v>
                </c:pt>
              </c:strCache>
            </c:strRef>
          </c:tx>
          <c:spPr>
            <a:solidFill>
              <a:srgbClr val="0000CC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'REGIÃO SAÚDE 2017'!$A$4:$A$31</c:f>
              <c:strCache>
                <c:ptCount val="28"/>
                <c:pt idx="0">
                  <c:v>ALAGOINHAS</c:v>
                </c:pt>
                <c:pt idx="1">
                  <c:v>BARREIRAS</c:v>
                </c:pt>
                <c:pt idx="2">
                  <c:v>BRUMADO</c:v>
                </c:pt>
                <c:pt idx="3">
                  <c:v>CAMAÇARI</c:v>
                </c:pt>
                <c:pt idx="4">
                  <c:v>CRUZ DAS ALMAS</c:v>
                </c:pt>
                <c:pt idx="5">
                  <c:v>FEIRA DE SANTANA</c:v>
                </c:pt>
                <c:pt idx="6">
                  <c:v>GUANAMBI</c:v>
                </c:pt>
                <c:pt idx="7">
                  <c:v>IBOTIRAMA</c:v>
                </c:pt>
                <c:pt idx="8">
                  <c:v>ILHÉUS</c:v>
                </c:pt>
                <c:pt idx="9">
                  <c:v>IRECÊ</c:v>
                </c:pt>
                <c:pt idx="10">
                  <c:v>ITABERABA</c:v>
                </c:pt>
                <c:pt idx="11">
                  <c:v>ITABUNA</c:v>
                </c:pt>
                <c:pt idx="12">
                  <c:v>ITAPETINGA</c:v>
                </c:pt>
                <c:pt idx="13">
                  <c:v>JACOBINA</c:v>
                </c:pt>
                <c:pt idx="14">
                  <c:v>JEQUIÉ</c:v>
                </c:pt>
                <c:pt idx="15">
                  <c:v>JUAZEIRO</c:v>
                </c:pt>
                <c:pt idx="16">
                  <c:v>PAULO AFONSO</c:v>
                </c:pt>
                <c:pt idx="17">
                  <c:v>PORTO SEGURO</c:v>
                </c:pt>
                <c:pt idx="18">
                  <c:v>RIBEIRA DO POMBAL</c:v>
                </c:pt>
                <c:pt idx="19">
                  <c:v>SALVADOR</c:v>
                </c:pt>
                <c:pt idx="20">
                  <c:v>SANTA MARIA DA VITÓRIA</c:v>
                </c:pt>
                <c:pt idx="21">
                  <c:v>SANTO ANTÔNIO DE JESUS</c:v>
                </c:pt>
                <c:pt idx="22">
                  <c:v>SEABRA</c:v>
                </c:pt>
                <c:pt idx="23">
                  <c:v>SENHOR DO BONFIM</c:v>
                </c:pt>
                <c:pt idx="24">
                  <c:v>SERRINHA</c:v>
                </c:pt>
                <c:pt idx="25">
                  <c:v>TEIXEIRA DE FREITAS</c:v>
                </c:pt>
                <c:pt idx="26">
                  <c:v>VALENÇA</c:v>
                </c:pt>
                <c:pt idx="27">
                  <c:v>VITÓRIA DA CONQUISTA</c:v>
                </c:pt>
              </c:strCache>
            </c:strRef>
          </c:cat>
          <c:val>
            <c:numRef>
              <c:f>'REGIÃO SAÚDE 2017'!$H$4:$H$31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21610952"/>
        <c:axId val="221611344"/>
      </c:barChart>
      <c:catAx>
        <c:axId val="22161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221611344"/>
        <c:crosses val="autoZero"/>
        <c:auto val="1"/>
        <c:lblAlgn val="ctr"/>
        <c:lblOffset val="100"/>
        <c:noMultiLvlLbl val="0"/>
      </c:catAx>
      <c:valAx>
        <c:axId val="22161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22161095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9265075704243935"/>
          <c:y val="2.3530490523883912E-3"/>
          <c:w val="0.10304752459950139"/>
          <c:h val="0.3090616194160245"/>
        </c:manualLayout>
      </c:layout>
      <c:overlay val="0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30957022091345E-2"/>
          <c:y val="2.9807758288294763E-2"/>
          <c:w val="0.90817082733953081"/>
          <c:h val="0.658854285798309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Plan6!$A$2:$A$29</c:f>
              <c:strCache>
                <c:ptCount val="28"/>
                <c:pt idx="0">
                  <c:v>Ribeira do Pombal</c:v>
                </c:pt>
                <c:pt idx="1">
                  <c:v>Guanambi</c:v>
                </c:pt>
                <c:pt idx="2">
                  <c:v>Alagoinhas</c:v>
                </c:pt>
                <c:pt idx="3">
                  <c:v>Paulo Afonso</c:v>
                </c:pt>
                <c:pt idx="4">
                  <c:v>Juazeiro</c:v>
                </c:pt>
                <c:pt idx="5">
                  <c:v>Valença</c:v>
                </c:pt>
                <c:pt idx="6">
                  <c:v>Santa Maria da Vitória</c:v>
                </c:pt>
                <c:pt idx="7">
                  <c:v>Jacobina</c:v>
                </c:pt>
                <c:pt idx="8">
                  <c:v>Brumado</c:v>
                </c:pt>
                <c:pt idx="9">
                  <c:v>Jequié</c:v>
                </c:pt>
                <c:pt idx="10">
                  <c:v>Feira de Santana</c:v>
                </c:pt>
                <c:pt idx="11">
                  <c:v>Barreiras</c:v>
                </c:pt>
                <c:pt idx="12">
                  <c:v>Camaçari</c:v>
                </c:pt>
                <c:pt idx="13">
                  <c:v>Cruz das Almas</c:v>
                </c:pt>
                <c:pt idx="14">
                  <c:v>Ibotirama</c:v>
                </c:pt>
                <c:pt idx="15">
                  <c:v>Ilhéus</c:v>
                </c:pt>
                <c:pt idx="16">
                  <c:v>Irecê</c:v>
                </c:pt>
                <c:pt idx="17">
                  <c:v>Itaberaba</c:v>
                </c:pt>
                <c:pt idx="18">
                  <c:v>Itabuna</c:v>
                </c:pt>
                <c:pt idx="19">
                  <c:v>Itapetinga</c:v>
                </c:pt>
                <c:pt idx="20">
                  <c:v>Porto Seguro</c:v>
                </c:pt>
                <c:pt idx="21">
                  <c:v>Salvador</c:v>
                </c:pt>
                <c:pt idx="22">
                  <c:v>Santo Antônio de Jesus</c:v>
                </c:pt>
                <c:pt idx="23">
                  <c:v>Seabra</c:v>
                </c:pt>
                <c:pt idx="24">
                  <c:v>Senhor do Bonfim</c:v>
                </c:pt>
                <c:pt idx="25">
                  <c:v>Serrinha</c:v>
                </c:pt>
                <c:pt idx="26">
                  <c:v>Teixeira de Freitas</c:v>
                </c:pt>
                <c:pt idx="27">
                  <c:v>Vitória da Conquista</c:v>
                </c:pt>
              </c:strCache>
            </c:strRef>
          </c:cat>
          <c:val>
            <c:numRef>
              <c:f>Plan6!$B$2:$B$29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Plan6!$A$2:$A$29</c:f>
              <c:strCache>
                <c:ptCount val="28"/>
                <c:pt idx="0">
                  <c:v>Ribeira do Pombal</c:v>
                </c:pt>
                <c:pt idx="1">
                  <c:v>Guanambi</c:v>
                </c:pt>
                <c:pt idx="2">
                  <c:v>Alagoinhas</c:v>
                </c:pt>
                <c:pt idx="3">
                  <c:v>Paulo Afonso</c:v>
                </c:pt>
                <c:pt idx="4">
                  <c:v>Juazeiro</c:v>
                </c:pt>
                <c:pt idx="5">
                  <c:v>Valença</c:v>
                </c:pt>
                <c:pt idx="6">
                  <c:v>Santa Maria da Vitória</c:v>
                </c:pt>
                <c:pt idx="7">
                  <c:v>Jacobina</c:v>
                </c:pt>
                <c:pt idx="8">
                  <c:v>Brumado</c:v>
                </c:pt>
                <c:pt idx="9">
                  <c:v>Jequié</c:v>
                </c:pt>
                <c:pt idx="10">
                  <c:v>Feira de Santana</c:v>
                </c:pt>
                <c:pt idx="11">
                  <c:v>Barreiras</c:v>
                </c:pt>
                <c:pt idx="12">
                  <c:v>Camaçari</c:v>
                </c:pt>
                <c:pt idx="13">
                  <c:v>Cruz das Almas</c:v>
                </c:pt>
                <c:pt idx="14">
                  <c:v>Ibotirama</c:v>
                </c:pt>
                <c:pt idx="15">
                  <c:v>Ilhéus</c:v>
                </c:pt>
                <c:pt idx="16">
                  <c:v>Irecê</c:v>
                </c:pt>
                <c:pt idx="17">
                  <c:v>Itaberaba</c:v>
                </c:pt>
                <c:pt idx="18">
                  <c:v>Itabuna</c:v>
                </c:pt>
                <c:pt idx="19">
                  <c:v>Itapetinga</c:v>
                </c:pt>
                <c:pt idx="20">
                  <c:v>Porto Seguro</c:v>
                </c:pt>
                <c:pt idx="21">
                  <c:v>Salvador</c:v>
                </c:pt>
                <c:pt idx="22">
                  <c:v>Santo Antônio de Jesus</c:v>
                </c:pt>
                <c:pt idx="23">
                  <c:v>Seabra</c:v>
                </c:pt>
                <c:pt idx="24">
                  <c:v>Senhor do Bonfim</c:v>
                </c:pt>
                <c:pt idx="25">
                  <c:v>Serrinha</c:v>
                </c:pt>
                <c:pt idx="26">
                  <c:v>Teixeira de Freitas</c:v>
                </c:pt>
                <c:pt idx="27">
                  <c:v>Vitória da Conquista</c:v>
                </c:pt>
              </c:strCache>
            </c:strRef>
          </c:cat>
          <c:val>
            <c:numRef>
              <c:f>Plan6!$C$2:$C$29</c:f>
            </c:numRef>
          </c:val>
        </c:ser>
        <c:ser>
          <c:idx val="2"/>
          <c:order val="2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Plan6!$A$2:$A$29</c:f>
              <c:strCache>
                <c:ptCount val="28"/>
                <c:pt idx="0">
                  <c:v>Ribeira do Pombal</c:v>
                </c:pt>
                <c:pt idx="1">
                  <c:v>Guanambi</c:v>
                </c:pt>
                <c:pt idx="2">
                  <c:v>Alagoinhas</c:v>
                </c:pt>
                <c:pt idx="3">
                  <c:v>Paulo Afonso</c:v>
                </c:pt>
                <c:pt idx="4">
                  <c:v>Juazeiro</c:v>
                </c:pt>
                <c:pt idx="5">
                  <c:v>Valença</c:v>
                </c:pt>
                <c:pt idx="6">
                  <c:v>Santa Maria da Vitória</c:v>
                </c:pt>
                <c:pt idx="7">
                  <c:v>Jacobina</c:v>
                </c:pt>
                <c:pt idx="8">
                  <c:v>Brumado</c:v>
                </c:pt>
                <c:pt idx="9">
                  <c:v>Jequié</c:v>
                </c:pt>
                <c:pt idx="10">
                  <c:v>Feira de Santana</c:v>
                </c:pt>
                <c:pt idx="11">
                  <c:v>Barreiras</c:v>
                </c:pt>
                <c:pt idx="12">
                  <c:v>Camaçari</c:v>
                </c:pt>
                <c:pt idx="13">
                  <c:v>Cruz das Almas</c:v>
                </c:pt>
                <c:pt idx="14">
                  <c:v>Ibotirama</c:v>
                </c:pt>
                <c:pt idx="15">
                  <c:v>Ilhéus</c:v>
                </c:pt>
                <c:pt idx="16">
                  <c:v>Irecê</c:v>
                </c:pt>
                <c:pt idx="17">
                  <c:v>Itaberaba</c:v>
                </c:pt>
                <c:pt idx="18">
                  <c:v>Itabuna</c:v>
                </c:pt>
                <c:pt idx="19">
                  <c:v>Itapetinga</c:v>
                </c:pt>
                <c:pt idx="20">
                  <c:v>Porto Seguro</c:v>
                </c:pt>
                <c:pt idx="21">
                  <c:v>Salvador</c:v>
                </c:pt>
                <c:pt idx="22">
                  <c:v>Santo Antônio de Jesus</c:v>
                </c:pt>
                <c:pt idx="23">
                  <c:v>Seabra</c:v>
                </c:pt>
                <c:pt idx="24">
                  <c:v>Senhor do Bonfim</c:v>
                </c:pt>
                <c:pt idx="25">
                  <c:v>Serrinha</c:v>
                </c:pt>
                <c:pt idx="26">
                  <c:v>Teixeira de Freitas</c:v>
                </c:pt>
                <c:pt idx="27">
                  <c:v>Vitória da Conquista</c:v>
                </c:pt>
              </c:strCache>
            </c:strRef>
          </c:cat>
          <c:val>
            <c:numRef>
              <c:f>Plan6!$D$2:$D$29</c:f>
              <c:numCache>
                <c:formatCode>0</c:formatCode>
                <c:ptCount val="28"/>
                <c:pt idx="0">
                  <c:v>73.333333333333329</c:v>
                </c:pt>
                <c:pt idx="1">
                  <c:v>85.714285714285708</c:v>
                </c:pt>
                <c:pt idx="2">
                  <c:v>88.888888888888886</c:v>
                </c:pt>
                <c:pt idx="3">
                  <c:v>88.888888888888886</c:v>
                </c:pt>
                <c:pt idx="4">
                  <c:v>90</c:v>
                </c:pt>
                <c:pt idx="5">
                  <c:v>91.666666666666657</c:v>
                </c:pt>
                <c:pt idx="6">
                  <c:v>92.307692307692307</c:v>
                </c:pt>
                <c:pt idx="7">
                  <c:v>94.73684210526315</c:v>
                </c:pt>
                <c:pt idx="8">
                  <c:v>95.238095238095227</c:v>
                </c:pt>
                <c:pt idx="9">
                  <c:v>96</c:v>
                </c:pt>
                <c:pt idx="10">
                  <c:v>96.428571428571431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1613304"/>
        <c:axId val="221614088"/>
      </c:barChart>
      <c:catAx>
        <c:axId val="22161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1614088"/>
        <c:crosses val="autoZero"/>
        <c:auto val="1"/>
        <c:lblAlgn val="ctr"/>
        <c:lblOffset val="100"/>
        <c:noMultiLvlLbl val="0"/>
      </c:catAx>
      <c:valAx>
        <c:axId val="22161408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21613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111144090698948E-2"/>
          <c:y val="3.8719082936996267E-2"/>
          <c:w val="0.93888888888888922"/>
          <c:h val="0.8330941965587639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Ava_Anual!$O$2:$O$7</c:f>
              <c:strCache>
                <c:ptCount val="6"/>
                <c:pt idx="0">
                  <c:v>6 ações</c:v>
                </c:pt>
                <c:pt idx="1">
                  <c:v>5 ações</c:v>
                </c:pt>
                <c:pt idx="2">
                  <c:v>4 ações</c:v>
                </c:pt>
                <c:pt idx="3">
                  <c:v>3 ações</c:v>
                </c:pt>
                <c:pt idx="4">
                  <c:v>2 ações</c:v>
                </c:pt>
                <c:pt idx="5">
                  <c:v>1 ação</c:v>
                </c:pt>
              </c:strCache>
            </c:strRef>
          </c:cat>
          <c:val>
            <c:numRef>
              <c:f>Ava_Anual!$P$2:$P$7</c:f>
              <c:numCache>
                <c:formatCode>General</c:formatCode>
                <c:ptCount val="6"/>
                <c:pt idx="0">
                  <c:v>4</c:v>
                </c:pt>
                <c:pt idx="1">
                  <c:v>17</c:v>
                </c:pt>
                <c:pt idx="2">
                  <c:v>80</c:v>
                </c:pt>
                <c:pt idx="3">
                  <c:v>166</c:v>
                </c:pt>
                <c:pt idx="4">
                  <c:v>131</c:v>
                </c:pt>
                <c:pt idx="5">
                  <c:v>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4071816"/>
        <c:axId val="224072208"/>
      </c:barChart>
      <c:catAx>
        <c:axId val="224071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224072208"/>
        <c:crosses val="autoZero"/>
        <c:auto val="1"/>
        <c:lblAlgn val="ctr"/>
        <c:lblOffset val="100"/>
        <c:noMultiLvlLbl val="0"/>
      </c:catAx>
      <c:valAx>
        <c:axId val="224072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24071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 de municípios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Plan1!$A$2:$A$7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Plan1!$B$2:$B$7</c:f>
              <c:numCache>
                <c:formatCode>General</c:formatCode>
                <c:ptCount val="6"/>
                <c:pt idx="0">
                  <c:v>270</c:v>
                </c:pt>
                <c:pt idx="1">
                  <c:v>249</c:v>
                </c:pt>
                <c:pt idx="2">
                  <c:v>314</c:v>
                </c:pt>
                <c:pt idx="3">
                  <c:v>299</c:v>
                </c:pt>
                <c:pt idx="4">
                  <c:v>331</c:v>
                </c:pt>
                <c:pt idx="5">
                  <c:v>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27"/>
        <c:axId val="224069464"/>
        <c:axId val="224069856"/>
      </c:barChart>
      <c:catAx>
        <c:axId val="22406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4069856"/>
        <c:crosses val="autoZero"/>
        <c:auto val="1"/>
        <c:lblAlgn val="ctr"/>
        <c:lblOffset val="100"/>
        <c:noMultiLvlLbl val="0"/>
      </c:catAx>
      <c:valAx>
        <c:axId val="224069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4069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AD84A-9CA1-4F79-9656-D430FEECE0A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D1F6707-8A60-4FC9-8FC0-E265EF02527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>
            <a:lnSpc>
              <a:spcPct val="120000"/>
            </a:lnSpc>
          </a:pPr>
          <a:r>
            <a:rPr lang="pt-BR" sz="3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rPr>
            <a:t>MAPA ESTRATÉGICO DIVAST (2011) - VISÃO</a:t>
          </a:r>
          <a:endParaRPr lang="pt-BR" sz="3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n-ea"/>
            <a:cs typeface="+mn-cs"/>
          </a:endParaRPr>
        </a:p>
      </dgm:t>
    </dgm:pt>
    <dgm:pt modelId="{2EF45D6E-C34C-4B2D-83D8-68A15D32D4CF}" type="parTrans" cxnId="{11D2FFEE-43DE-4F21-83E2-FC22D733B939}">
      <dgm:prSet/>
      <dgm:spPr/>
      <dgm:t>
        <a:bodyPr/>
        <a:lstStyle/>
        <a:p>
          <a:endParaRPr lang="pt-BR"/>
        </a:p>
      </dgm:t>
    </dgm:pt>
    <dgm:pt modelId="{AD5DC230-BE58-4A9A-AC13-7BE52CF2CBDE}" type="sibTrans" cxnId="{11D2FFEE-43DE-4F21-83E2-FC22D733B939}">
      <dgm:prSet/>
      <dgm:spPr/>
      <dgm:t>
        <a:bodyPr/>
        <a:lstStyle/>
        <a:p>
          <a:endParaRPr lang="pt-BR"/>
        </a:p>
      </dgm:t>
    </dgm:pt>
    <dgm:pt modelId="{55DCB788-D76B-497E-94E2-8D0E0BC399F7}" type="pres">
      <dgm:prSet presAssocID="{D63AD84A-9CA1-4F79-9656-D430FEECE0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B1A665D-6775-4369-8EFE-E8A082975789}" type="pres">
      <dgm:prSet presAssocID="{2D1F6707-8A60-4FC9-8FC0-E265EF025277}" presName="node" presStyleLbl="node1" presStyleIdx="0" presStyleCnt="1" custLinFactNeighborX="820" custLinFactNeighborY="-36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1D2FFEE-43DE-4F21-83E2-FC22D733B939}" srcId="{D63AD84A-9CA1-4F79-9656-D430FEECE0AE}" destId="{2D1F6707-8A60-4FC9-8FC0-E265EF025277}" srcOrd="0" destOrd="0" parTransId="{2EF45D6E-C34C-4B2D-83D8-68A15D32D4CF}" sibTransId="{AD5DC230-BE58-4A9A-AC13-7BE52CF2CBDE}"/>
    <dgm:cxn modelId="{0E107CD3-DE47-4F7A-9018-B9827FD1F8CD}" type="presOf" srcId="{D63AD84A-9CA1-4F79-9656-D430FEECE0AE}" destId="{55DCB788-D76B-497E-94E2-8D0E0BC399F7}" srcOrd="0" destOrd="0" presId="urn:microsoft.com/office/officeart/2005/8/layout/process1"/>
    <dgm:cxn modelId="{1D2F7509-2876-447F-99A3-2060625D3366}" type="presOf" srcId="{2D1F6707-8A60-4FC9-8FC0-E265EF025277}" destId="{BB1A665D-6775-4369-8EFE-E8A082975789}" srcOrd="0" destOrd="0" presId="urn:microsoft.com/office/officeart/2005/8/layout/process1"/>
    <dgm:cxn modelId="{9E85AFDE-62FE-49E6-A504-2441D8B2C074}" type="presParOf" srcId="{55DCB788-D76B-497E-94E2-8D0E0BC399F7}" destId="{BB1A665D-6775-4369-8EFE-E8A08297578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0.00095</cdr:x>
      <cdr:y>0.03708</cdr:y>
    </cdr:from>
    <cdr:to>
      <cdr:x>0.03689</cdr:x>
      <cdr:y>0.64973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1391" y="204833"/>
          <a:ext cx="430887" cy="33843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pt-BR" sz="1600" dirty="0" smtClean="0"/>
            <a:t>Número de municípios</a:t>
          </a:r>
          <a:endParaRPr lang="pt-BR" sz="16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1"/>
          <p:cNvGrpSpPr>
            <a:grpSpLocks/>
          </p:cNvGrpSpPr>
          <p:nvPr userDrawn="1"/>
        </p:nvGrpSpPr>
        <p:grpSpPr bwMode="auto">
          <a:xfrm>
            <a:off x="0" y="-428625"/>
            <a:ext cx="12204700" cy="7286625"/>
            <a:chOff x="0" y="-428652"/>
            <a:chExt cx="12204700" cy="7286652"/>
          </a:xfrm>
        </p:grpSpPr>
        <p:pic>
          <p:nvPicPr>
            <p:cNvPr id="5" name="Picture 3" descr="C:\Users\nucom2\Desktop\Modelo_APRESENTAÇÃ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428652"/>
              <a:ext cx="12204700" cy="7286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m 10" descr="SUS_Branco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62847" y="6097860"/>
              <a:ext cx="1453546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m 14" descr="Brasão_Saúde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2057" y="6026993"/>
              <a:ext cx="483574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C:\Users\nucom2\Documents\30Anos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357" y="0"/>
              <a:ext cx="3432572" cy="161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5353" y="2130426"/>
            <a:ext cx="10373995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30705" y="3886200"/>
            <a:ext cx="854329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E5E6-F592-4C91-8AF0-D1120AA8D5C1}" type="datetimeFigureOut">
              <a:rPr lang="pt-BR"/>
              <a:pPr>
                <a:defRPr/>
              </a:pPr>
              <a:t>14/11/2018</a:t>
            </a:fld>
            <a:endParaRPr lang="pt-BR"/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7C909-5F3E-4418-A6DF-A2610A6551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ucom2\Desktop\Modelo_APRESENTAÇÃO.png"/>
          <p:cNvPicPr>
            <a:picLocks noChangeAspect="1" noChangeArrowheads="1"/>
          </p:cNvPicPr>
          <p:nvPr userDrawn="1"/>
        </p:nvPicPr>
        <p:blipFill>
          <a:blip r:embed="rId2"/>
          <a:srcRect l="1488" b="21906"/>
          <a:stretch>
            <a:fillRect/>
          </a:stretch>
        </p:blipFill>
        <p:spPr bwMode="auto">
          <a:xfrm>
            <a:off x="0" y="-458788"/>
            <a:ext cx="12204700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48407" y="274639"/>
            <a:ext cx="274605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10235" y="274639"/>
            <a:ext cx="8034761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90BCE-02F4-4D82-B629-34E0ECCB8C07}" type="datetimeFigureOut">
              <a:rPr lang="pt-BR"/>
              <a:pPr>
                <a:defRPr/>
              </a:pPr>
              <a:t>14/11/2018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FE155-F708-4B50-9A52-EACC951742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00032-2958-403C-8659-AD5F5AF96CFF}" type="datetimeFigureOut">
              <a:rPr lang="pt-BR"/>
              <a:pPr>
                <a:defRPr/>
              </a:pPr>
              <a:t>14/11/2018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9F957-4EA6-4FD4-99FA-4661681595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4087" y="4406901"/>
            <a:ext cx="1037399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4087" y="2906713"/>
            <a:ext cx="1037399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012DD-AFAC-4563-8142-E735C4A50F7E}" type="datetimeFigureOut">
              <a:rPr lang="pt-BR"/>
              <a:pPr>
                <a:defRPr/>
              </a:pPr>
              <a:t>14/11/2018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27917-E992-45E7-9432-13EC1C8DB0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10235" y="1600201"/>
            <a:ext cx="539040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04056" y="1600201"/>
            <a:ext cx="539040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B6B17-912E-46AE-BA20-3F9A5CCEFB1D}" type="datetimeFigureOut">
              <a:rPr lang="pt-BR"/>
              <a:pPr>
                <a:defRPr/>
              </a:pPr>
              <a:t>14/11/2018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96163-164F-434B-8549-F2431C7EDD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10235" y="1535113"/>
            <a:ext cx="539252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0235" y="2174875"/>
            <a:ext cx="539252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9819" y="1535113"/>
            <a:ext cx="53946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9819" y="2174875"/>
            <a:ext cx="53946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36BEC-6701-4072-911B-2200C68A7DA1}" type="datetimeFigureOut">
              <a:rPr lang="pt-BR"/>
              <a:pPr>
                <a:defRPr/>
              </a:pPr>
              <a:t>14/11/2018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51466-A425-4CBA-B7CA-22CC7C6E52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1DB9-B085-4A05-8FBD-22C989E5FB17}" type="datetimeFigureOut">
              <a:rPr lang="pt-BR"/>
              <a:pPr>
                <a:defRPr/>
              </a:pPr>
              <a:t>14/11/2018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C18FC-4E37-46D0-B25B-A2F3B1D6B6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87054-2A8C-4879-AFE2-8B7872955DD3}" type="datetimeFigureOut">
              <a:rPr lang="pt-BR"/>
              <a:pPr>
                <a:defRPr/>
              </a:pPr>
              <a:t>14/11/2018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7060E-E5BC-4FC8-AEB5-9032A7B4E4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0236" y="273050"/>
            <a:ext cx="40152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71699" y="273051"/>
            <a:ext cx="68227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0236" y="1435101"/>
            <a:ext cx="40152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CDA5-228A-489A-B8D3-B58526C6DDF2}" type="datetimeFigureOut">
              <a:rPr lang="pt-BR"/>
              <a:pPr>
                <a:defRPr/>
              </a:pPr>
              <a:t>14/11/2018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EEBE8-6CC6-4991-8A34-72270AB9D4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2207" y="4800600"/>
            <a:ext cx="73228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92207" y="612775"/>
            <a:ext cx="73228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92207" y="5367338"/>
            <a:ext cx="73228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7DF64-DCD7-410E-805C-3CD7BA564A29}" type="datetimeFigureOut">
              <a:rPr lang="pt-BR"/>
              <a:pPr>
                <a:defRPr/>
              </a:pPr>
              <a:t>14/11/2018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D8756-88DD-4516-BF85-1BF8528F9A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85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85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7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449184-BF9F-4C19-B905-81C32DAAA0FC}" type="datetimeFigureOut">
              <a:rPr lang="pt-BR"/>
              <a:pPr>
                <a:defRPr/>
              </a:pPr>
              <a:t>14/11/2018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70363" y="6356350"/>
            <a:ext cx="3863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47125" y="6356350"/>
            <a:ext cx="2847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8F620F-3795-4408-B770-D208C520F9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031" name="Grupo 6"/>
          <p:cNvGrpSpPr>
            <a:grpSpLocks/>
          </p:cNvGrpSpPr>
          <p:nvPr userDrawn="1"/>
        </p:nvGrpSpPr>
        <p:grpSpPr bwMode="auto">
          <a:xfrm>
            <a:off x="0" y="-428625"/>
            <a:ext cx="12204700" cy="7286625"/>
            <a:chOff x="0" y="-428652"/>
            <a:chExt cx="12204700" cy="7286652"/>
          </a:xfrm>
        </p:grpSpPr>
        <p:pic>
          <p:nvPicPr>
            <p:cNvPr id="1032" name="Picture 3" descr="C:\Users\nucom2\Desktop\Modelo_APRESENTAÇÃO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-428652"/>
              <a:ext cx="12204700" cy="7286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Imagem 10" descr="SUS_Branco.png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962847" y="6097860"/>
              <a:ext cx="1453546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Imagem 14" descr="Brasão_Saúde.png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72057" y="6026993"/>
              <a:ext cx="483574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2" descr="C:\Users\nucom2\Documents\30Anos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81357" y="0"/>
              <a:ext cx="3432572" cy="161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extremo%20sul.ppt" TargetMode="External"/><Relationship Id="rId13" Type="http://schemas.openxmlformats.org/officeDocument/2006/relationships/hyperlink" Target="../Desktop/COPLAN%202018/Apresenta&#231;&#227;o%20para%20a%20CIB/APRESENTA&#199;&#195;O%20divast/Apresenta&#231;&#227;o1/nordeste.ppt" TargetMode="External"/><Relationship Id="rId18" Type="http://schemas.openxmlformats.org/officeDocument/2006/relationships/hyperlink" Target="sul.ppt" TargetMode="External"/><Relationship Id="rId3" Type="http://schemas.openxmlformats.org/officeDocument/2006/relationships/hyperlink" Target="../Desktop/COPLAN%202018/Apresenta&#231;&#227;o%20para%20a%20CIB/APRESENTA&#199;&#195;O%20divast/Apresenta&#231;&#227;o1/oeste.ppt" TargetMode="External"/><Relationship Id="rId7" Type="http://schemas.openxmlformats.org/officeDocument/2006/relationships/hyperlink" Target="../Desktop/COPLAN%202018/Apresenta&#231;&#227;o%20para%20a%20CIB/APRESENTA&#199;&#195;O%20divast/Apresenta&#231;&#227;o1/extremo%20sul.ppt" TargetMode="External"/><Relationship Id="rId12" Type="http://schemas.openxmlformats.org/officeDocument/2006/relationships/hyperlink" Target="centro%20norte.ppt" TargetMode="External"/><Relationship Id="rId17" Type="http://schemas.openxmlformats.org/officeDocument/2006/relationships/hyperlink" Target="leste.ppt" TargetMode="External"/><Relationship Id="rId2" Type="http://schemas.openxmlformats.org/officeDocument/2006/relationships/image" Target="../media/image5.png"/><Relationship Id="rId16" Type="http://schemas.openxmlformats.org/officeDocument/2006/relationships/hyperlink" Target="../Desktop/COPLAN%202018/Apresenta&#231;&#227;o%20para%20a%20CIB/APRESENTA&#199;&#195;O%20divast/Apresenta&#231;&#227;o1/leste.ppt" TargetMode="External"/><Relationship Id="rId20" Type="http://schemas.openxmlformats.org/officeDocument/2006/relationships/hyperlink" Target="../Desktop/COPLAN%202018/Apresenta&#231;&#227;o%20para%20a%20CIB/APRESENTA&#199;&#195;O%20divast/Apresenta&#231;&#227;o1/centro%20leste.pp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sudoeste.ppt" TargetMode="External"/><Relationship Id="rId11" Type="http://schemas.openxmlformats.org/officeDocument/2006/relationships/hyperlink" Target="../Desktop/COPLAN%202018/Apresenta&#231;&#227;o%20para%20a%20CIB/APRESENTA&#199;&#195;O%20divast/Apresenta&#231;&#227;o1/centro%20norte.ppt" TargetMode="External"/><Relationship Id="rId5" Type="http://schemas.openxmlformats.org/officeDocument/2006/relationships/hyperlink" Target="../Desktop/COPLAN%202018/Apresenta&#231;&#227;o%20para%20a%20CIB/APRESENTA&#199;&#195;O%20divast/Apresenta&#231;&#227;o1/sudoeste.ppt" TargetMode="External"/><Relationship Id="rId15" Type="http://schemas.openxmlformats.org/officeDocument/2006/relationships/hyperlink" Target="centro%20leste.ppt" TargetMode="External"/><Relationship Id="rId10" Type="http://schemas.openxmlformats.org/officeDocument/2006/relationships/hyperlink" Target="norte.ppt" TargetMode="External"/><Relationship Id="rId19" Type="http://schemas.openxmlformats.org/officeDocument/2006/relationships/hyperlink" Target="../Desktop/COPLAN%202018/Apresenta&#231;&#227;o%20para%20a%20CIB/APRESENTA&#199;&#195;O%20divast/Apresenta&#231;&#227;o1/sul.ppt" TargetMode="External"/><Relationship Id="rId4" Type="http://schemas.openxmlformats.org/officeDocument/2006/relationships/hyperlink" Target="oeste.ppt" TargetMode="External"/><Relationship Id="rId9" Type="http://schemas.openxmlformats.org/officeDocument/2006/relationships/hyperlink" Target="../Desktop/COPLAN%202018/Apresenta&#231;&#227;o%20para%20a%20CIB/APRESENTA&#199;&#195;O%20divast/Apresenta&#231;&#227;o1/norte.ppt" TargetMode="External"/><Relationship Id="rId14" Type="http://schemas.openxmlformats.org/officeDocument/2006/relationships/hyperlink" Target="nordeste.pp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173128" y="1928802"/>
            <a:ext cx="10358510" cy="29177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2488E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70000"/>
              </a:lnSpc>
              <a:buFont typeface="Arial" charset="0"/>
              <a:buNone/>
              <a:defRPr/>
            </a:pPr>
            <a:r>
              <a:rPr lang="pt-BR" sz="3600" b="1" dirty="0">
                <a:solidFill>
                  <a:srgbClr val="002060"/>
                </a:solidFill>
                <a:latin typeface="Comic Sans MS" pitchFamily="66" charset="0"/>
              </a:rPr>
              <a:t>Avaliação e Monitoramento dos Indicadores de ST na RENAST-BA</a:t>
            </a:r>
          </a:p>
          <a:p>
            <a:pPr algn="ctr">
              <a:lnSpc>
                <a:spcPct val="170000"/>
              </a:lnSpc>
              <a:buFont typeface="Arial" charset="0"/>
              <a:buNone/>
              <a:defRPr/>
            </a:pPr>
            <a:r>
              <a:rPr lang="pt-BR" sz="3600" b="1" dirty="0">
                <a:solidFill>
                  <a:srgbClr val="002060"/>
                </a:solidFill>
                <a:latin typeface="Comic Sans MS" pitchFamily="66" charset="0"/>
              </a:rPr>
              <a:t>PAS, PPA, PES, PACTO</a:t>
            </a:r>
            <a:endParaRPr lang="pt-BR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479675" y="5000625"/>
            <a:ext cx="7532688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2060"/>
                </a:solidFill>
                <a:latin typeface="Comic Sans MS" pitchFamily="66" charset="0"/>
              </a:rPr>
              <a:t>Salvador, </a:t>
            </a:r>
            <a:r>
              <a:rPr lang="pt-BR" sz="2800" b="1" dirty="0" smtClean="0">
                <a:solidFill>
                  <a:srgbClr val="002060"/>
                </a:solidFill>
                <a:latin typeface="Comic Sans MS" pitchFamily="66" charset="0"/>
              </a:rPr>
              <a:t>14 novembro </a:t>
            </a:r>
            <a:r>
              <a:rPr lang="pt-BR" sz="2800" b="1" dirty="0">
                <a:solidFill>
                  <a:srgbClr val="002060"/>
                </a:solidFill>
                <a:latin typeface="Comic Sans MS" pitchFamily="66" charset="0"/>
              </a:rPr>
              <a:t>2018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949825" y="504825"/>
            <a:ext cx="6865938" cy="40005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Comic Sans MS" pitchFamily="66" charset="0"/>
              </a:rPr>
              <a:t>263ª </a:t>
            </a:r>
            <a:r>
              <a:rPr lang="pt-BR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BR" sz="2000" b="1" dirty="0">
                <a:solidFill>
                  <a:srgbClr val="002060"/>
                </a:solidFill>
                <a:latin typeface="Comic Sans MS" pitchFamily="66" charset="0"/>
              </a:rPr>
              <a:t>REUNIÃO ORDINÁRIA DA </a:t>
            </a:r>
            <a:r>
              <a:rPr lang="pt-BR" sz="2000" b="1" dirty="0" smtClean="0">
                <a:solidFill>
                  <a:srgbClr val="002060"/>
                </a:solidFill>
                <a:latin typeface="Comic Sans MS" pitchFamily="66" charset="0"/>
              </a:rPr>
              <a:t>CIB-BA</a:t>
            </a:r>
            <a:endParaRPr lang="pt-BR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37854" y="2205038"/>
            <a:ext cx="98810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Em 2016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pt-BR" alt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municípios desenvolvendo ações nos </a:t>
            </a:r>
            <a:r>
              <a:rPr lang="pt-BR" altLang="pt-B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pt-BR" alt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subindicadores: Conceição do Coité, Cruz das Almas, feira de Santana, Itaberaba, Teixeira de Freitas, Vitória da Conquista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330 munícios desenvolvendo 2</a:t>
            </a:r>
            <a:r>
              <a:rPr lang="pt-BR" altLang="pt-B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ou mais </a:t>
            </a:r>
            <a:r>
              <a:rPr lang="pt-BR" alt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ações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417 municípios desenvolvendo pelo menos </a:t>
            </a:r>
            <a:r>
              <a:rPr lang="pt-BR" altLang="pt-B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pt-BR" alt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ação de 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nucom2\Desktop\Modelo_APRESENTAÇÃO.png"/>
          <p:cNvPicPr>
            <a:picLocks noChangeAspect="1" noChangeArrowheads="1"/>
          </p:cNvPicPr>
          <p:nvPr/>
        </p:nvPicPr>
        <p:blipFill>
          <a:blip r:embed="rId2"/>
          <a:srcRect l="1488" b="21906"/>
          <a:stretch>
            <a:fillRect/>
          </a:stretch>
        </p:blipFill>
        <p:spPr bwMode="auto">
          <a:xfrm>
            <a:off x="0" y="-458788"/>
            <a:ext cx="12204700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CaixaDeTexto 9"/>
          <p:cNvSpPr txBox="1">
            <a:spLocks noChangeArrowheads="1"/>
          </p:cNvSpPr>
          <p:nvPr/>
        </p:nvSpPr>
        <p:spPr bwMode="auto">
          <a:xfrm>
            <a:off x="2479675" y="5000625"/>
            <a:ext cx="7532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042832"/>
              </p:ext>
            </p:extLst>
          </p:nvPr>
        </p:nvGraphicFramePr>
        <p:xfrm>
          <a:off x="269703" y="476672"/>
          <a:ext cx="1193499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9" name="CaixaDeTexto 1"/>
          <p:cNvSpPr txBox="1">
            <a:spLocks noChangeArrowheads="1"/>
          </p:cNvSpPr>
          <p:nvPr/>
        </p:nvSpPr>
        <p:spPr bwMode="auto">
          <a:xfrm>
            <a:off x="1206500" y="-242888"/>
            <a:ext cx="103520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dirty="0"/>
              <a:t>Municípios desenvolvendo ações de saúde do trabalhador, por </a:t>
            </a:r>
            <a:r>
              <a:rPr lang="pt-BR" b="1" dirty="0" smtClean="0"/>
              <a:t>número </a:t>
            </a:r>
            <a:r>
              <a:rPr lang="pt-BR" b="1" dirty="0"/>
              <a:t>de ações e </a:t>
            </a:r>
            <a:r>
              <a:rPr lang="pt-BR" b="1" dirty="0" smtClean="0"/>
              <a:t>Região </a:t>
            </a:r>
            <a:r>
              <a:rPr lang="pt-BR" b="1" dirty="0"/>
              <a:t>de </a:t>
            </a:r>
            <a:r>
              <a:rPr lang="pt-BR" b="1" dirty="0" smtClean="0"/>
              <a:t>Saúde</a:t>
            </a:r>
            <a:r>
              <a:rPr lang="pt-BR" b="1" dirty="0"/>
              <a:t>, </a:t>
            </a:r>
            <a:r>
              <a:rPr lang="pt-BR" b="1" dirty="0" smtClean="0"/>
              <a:t>2017.</a:t>
            </a:r>
            <a:endParaRPr lang="pt-BR" dirty="0"/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60278" y="332656"/>
            <a:ext cx="430887" cy="33843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600" dirty="0" smtClean="0"/>
              <a:t>Número de municípios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9"/>
          <p:cNvSpPr txBox="1">
            <a:spLocks noChangeArrowheads="1"/>
          </p:cNvSpPr>
          <p:nvPr/>
        </p:nvSpPr>
        <p:spPr bwMode="auto">
          <a:xfrm>
            <a:off x="2479675" y="5000625"/>
            <a:ext cx="7532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sp>
        <p:nvSpPr>
          <p:cNvPr id="18435" name="CaixaDeTexto 21"/>
          <p:cNvSpPr txBox="1">
            <a:spLocks noChangeArrowheads="1"/>
          </p:cNvSpPr>
          <p:nvPr/>
        </p:nvSpPr>
        <p:spPr bwMode="auto">
          <a:xfrm>
            <a:off x="3870102" y="-99392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% de Municípios com ações de saúde do trabalhador desenvolvidas por R</a:t>
            </a:r>
            <a:r>
              <a:rPr lang="pt-BR" sz="2400" b="1" dirty="0" smtClean="0"/>
              <a:t>egião </a:t>
            </a:r>
            <a:r>
              <a:rPr lang="pt-BR" sz="2400" b="1" dirty="0"/>
              <a:t>de S</a:t>
            </a:r>
            <a:r>
              <a:rPr lang="pt-BR" sz="2400" b="1" dirty="0" smtClean="0"/>
              <a:t>aúde</a:t>
            </a:r>
            <a:r>
              <a:rPr lang="pt-BR" sz="2400" b="1" dirty="0"/>
              <a:t>, </a:t>
            </a:r>
            <a:r>
              <a:rPr lang="pt-BR" sz="2400" b="1" dirty="0" smtClean="0"/>
              <a:t>2017</a:t>
            </a:r>
            <a:endParaRPr lang="pt-BR" sz="2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712768"/>
              </p:ext>
            </p:extLst>
          </p:nvPr>
        </p:nvGraphicFramePr>
        <p:xfrm>
          <a:off x="125686" y="1052736"/>
          <a:ext cx="1173730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53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ângulo 1"/>
          <p:cNvSpPr>
            <a:spLocks noChangeArrowheads="1"/>
          </p:cNvSpPr>
          <p:nvPr/>
        </p:nvSpPr>
        <p:spPr bwMode="auto">
          <a:xfrm>
            <a:off x="269875" y="984250"/>
            <a:ext cx="112490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altLang="pt-BR" b="1">
              <a:latin typeface="Comic Sans MS" pitchFamily="66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altLang="pt-BR" b="1">
              <a:latin typeface="Comic Sans MS" pitchFamily="66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altLang="pt-BR" b="1">
              <a:latin typeface="Comic Sans MS" pitchFamily="66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altLang="pt-BR" b="1">
              <a:latin typeface="Comic Sans MS" pitchFamily="66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altLang="pt-BR" b="1">
              <a:latin typeface="Comic Sans MS" pitchFamily="66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altLang="pt-BR" b="1">
              <a:latin typeface="Comic Sans MS" pitchFamily="66" charset="0"/>
            </a:endParaRPr>
          </a:p>
        </p:txBody>
      </p:sp>
      <p:sp>
        <p:nvSpPr>
          <p:cNvPr id="23555" name="CaixaDeTexto 2"/>
          <p:cNvSpPr txBox="1">
            <a:spLocks noChangeArrowheads="1"/>
          </p:cNvSpPr>
          <p:nvPr/>
        </p:nvSpPr>
        <p:spPr bwMode="auto">
          <a:xfrm>
            <a:off x="4878388" y="0"/>
            <a:ext cx="7056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dirty="0" smtClean="0"/>
              <a:t>Análise 2017</a:t>
            </a:r>
            <a:endParaRPr lang="pt-BR" sz="32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176042"/>
              </p:ext>
            </p:extLst>
          </p:nvPr>
        </p:nvGraphicFramePr>
        <p:xfrm>
          <a:off x="269875" y="1916832"/>
          <a:ext cx="6906629" cy="3608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7" name="CaixaDeTexto 3"/>
          <p:cNvSpPr txBox="1">
            <a:spLocks noChangeArrowheads="1"/>
          </p:cNvSpPr>
          <p:nvPr/>
        </p:nvSpPr>
        <p:spPr bwMode="auto">
          <a:xfrm>
            <a:off x="6390382" y="793750"/>
            <a:ext cx="540112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+mn-lt"/>
              </a:rPr>
              <a:t>Santo Antônio de Jesus foi a região com maior números de Municípios desenvolvendo mais de 04 ações de ST</a:t>
            </a:r>
          </a:p>
          <a:p>
            <a:endParaRPr lang="pt-BR" sz="2000" dirty="0">
              <a:latin typeface="+mn-lt"/>
            </a:endParaRPr>
          </a:p>
          <a:p>
            <a:r>
              <a:rPr lang="pt-BR" sz="2000" dirty="0">
                <a:latin typeface="+mn-lt"/>
              </a:rPr>
              <a:t>O pior desempenho foi em Ribeira do Pombal, com maior número de municípios desenvolvendo apenas 01 </a:t>
            </a:r>
            <a:r>
              <a:rPr lang="pt-BR" sz="2000" dirty="0" smtClean="0">
                <a:latin typeface="+mn-lt"/>
              </a:rPr>
              <a:t>ação.</a:t>
            </a:r>
            <a:endParaRPr lang="pt-BR" sz="2000" dirty="0">
              <a:latin typeface="+mn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182992" y="3229431"/>
            <a:ext cx="46085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/>
              <a:t>Os Municípios que desenvolveram ações nos 06 subindicadores foram: Feira de Santana, Salvador, Conceição do Coité e Itaberaba (todos sede de </a:t>
            </a:r>
            <a:r>
              <a:rPr lang="pt-BR" sz="2000" b="1" dirty="0" err="1" smtClean="0"/>
              <a:t>Cerest</a:t>
            </a:r>
            <a:r>
              <a:rPr lang="pt-BR" sz="2000" b="1" dirty="0" smtClean="0"/>
              <a:t>)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3"/>
          <p:cNvSpPr txBox="1">
            <a:spLocks noChangeArrowheads="1"/>
          </p:cNvSpPr>
          <p:nvPr/>
        </p:nvSpPr>
        <p:spPr bwMode="auto">
          <a:xfrm>
            <a:off x="5526286" y="5589240"/>
            <a:ext cx="4608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dirty="0"/>
              <a:t>Fonte: DIVAST / SUVISA / SESAB, 2017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374158" y="188640"/>
            <a:ext cx="7417097" cy="875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  <a:defRPr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Indicador: </a:t>
            </a:r>
            <a:r>
              <a:rPr lang="pt-B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Quantitativo de municípios desenvolvendo </a:t>
            </a:r>
            <a:r>
              <a:rPr lang="pt-BR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ou mais ações </a:t>
            </a:r>
            <a:r>
              <a:rPr lang="pt-B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Saúde do </a:t>
            </a:r>
            <a:r>
              <a:rPr lang="pt-BR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Trabalhador, 2012 – 2017.</a:t>
            </a:r>
            <a:endParaRPr lang="pt-BR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588787"/>
              </p:ext>
            </p:extLst>
          </p:nvPr>
        </p:nvGraphicFramePr>
        <p:xfrm>
          <a:off x="845766" y="2103440"/>
          <a:ext cx="2880319" cy="3413792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1159374"/>
                <a:gridCol w="1720945"/>
              </a:tblGrid>
              <a:tr h="8534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de municípios</a:t>
                      </a:r>
                      <a:endParaRPr lang="pt-BR" sz="24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67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67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249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67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314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67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299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67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331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67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398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527488"/>
              </p:ext>
            </p:extLst>
          </p:nvPr>
        </p:nvGraphicFramePr>
        <p:xfrm>
          <a:off x="4734198" y="1700808"/>
          <a:ext cx="676875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nucom2\Desktop\Modelo_APRESENTAÇÃO.png"/>
          <p:cNvPicPr>
            <a:picLocks noChangeAspect="1" noChangeArrowheads="1"/>
          </p:cNvPicPr>
          <p:nvPr/>
        </p:nvPicPr>
        <p:blipFill>
          <a:blip r:embed="rId2"/>
          <a:srcRect l="1488" b="21906"/>
          <a:stretch>
            <a:fillRect/>
          </a:stretch>
        </p:blipFill>
        <p:spPr bwMode="auto">
          <a:xfrm>
            <a:off x="0" y="-458788"/>
            <a:ext cx="12204700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CaixaDeTexto 9"/>
          <p:cNvSpPr txBox="1">
            <a:spLocks noChangeArrowheads="1"/>
          </p:cNvSpPr>
          <p:nvPr/>
        </p:nvSpPr>
        <p:spPr bwMode="auto">
          <a:xfrm>
            <a:off x="2479675" y="5000625"/>
            <a:ext cx="7532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pic>
        <p:nvPicPr>
          <p:cNvPr id="2458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763" y="1143000"/>
            <a:ext cx="42148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CaixaDeTexto 7"/>
          <p:cNvSpPr txBox="1">
            <a:spLocks noChangeArrowheads="1"/>
          </p:cNvSpPr>
          <p:nvPr/>
        </p:nvSpPr>
        <p:spPr bwMode="auto">
          <a:xfrm>
            <a:off x="4459288" y="1071563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dirty="0">
                <a:latin typeface="Calibri" pitchFamily="34" charset="0"/>
              </a:rPr>
              <a:t>2015</a:t>
            </a:r>
          </a:p>
        </p:txBody>
      </p:sp>
      <p:pic>
        <p:nvPicPr>
          <p:cNvPr id="24582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7038" y="1143000"/>
            <a:ext cx="403066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71563"/>
            <a:ext cx="40719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CaixaDeTexto 6"/>
          <p:cNvSpPr txBox="1">
            <a:spLocks noChangeArrowheads="1"/>
          </p:cNvSpPr>
          <p:nvPr/>
        </p:nvSpPr>
        <p:spPr bwMode="auto">
          <a:xfrm>
            <a:off x="319088" y="911226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dirty="0">
                <a:latin typeface="Calibri" pitchFamily="34" charset="0"/>
              </a:rPr>
              <a:t>2012</a:t>
            </a:r>
          </a:p>
        </p:txBody>
      </p:sp>
      <p:sp>
        <p:nvSpPr>
          <p:cNvPr id="24585" name="CaixaDeTexto 8"/>
          <p:cNvSpPr txBox="1">
            <a:spLocks noChangeArrowheads="1"/>
          </p:cNvSpPr>
          <p:nvPr/>
        </p:nvSpPr>
        <p:spPr bwMode="auto">
          <a:xfrm>
            <a:off x="9613205" y="777874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dirty="0">
                <a:latin typeface="Calibri" pitchFamily="34" charset="0"/>
              </a:rPr>
              <a:t>2017</a:t>
            </a:r>
          </a:p>
        </p:txBody>
      </p:sp>
      <p:pic>
        <p:nvPicPr>
          <p:cNvPr id="245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02100" y="4152900"/>
            <a:ext cx="1928813" cy="154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Retângulo 20"/>
          <p:cNvSpPr/>
          <p:nvPr/>
        </p:nvSpPr>
        <p:spPr>
          <a:xfrm>
            <a:off x="2459038" y="-214313"/>
            <a:ext cx="8072437" cy="757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160" b="1" dirty="0">
                <a:solidFill>
                  <a:prstClr val="black"/>
                </a:solidFill>
                <a:latin typeface="+mn-lt"/>
                <a:cs typeface="+mn-cs"/>
              </a:rPr>
              <a:t>Municípios realizando ações de ST, por Regiões de Saúde e Número de Ações Realizadas – Comparativo 2013, 2015,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07628736-213C-48C2-A778-3B88CC551134}"/>
              </a:ext>
            </a:extLst>
          </p:cNvPr>
          <p:cNvSpPr txBox="1"/>
          <p:nvPr/>
        </p:nvSpPr>
        <p:spPr>
          <a:xfrm>
            <a:off x="4518174" y="116632"/>
            <a:ext cx="7023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>
                <a:solidFill>
                  <a:srgbClr val="C00000"/>
                </a:solidFill>
              </a:rPr>
              <a:t>Considerações sobre Nº de municípios com ações de ST desenvolvidas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CD671D97-26DF-496E-AD6C-7FC1D7E9E192}"/>
              </a:ext>
            </a:extLst>
          </p:cNvPr>
          <p:cNvSpPr txBox="1"/>
          <p:nvPr/>
        </p:nvSpPr>
        <p:spPr>
          <a:xfrm>
            <a:off x="1882013" y="5429268"/>
            <a:ext cx="857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DIVAST / SUVISA / SESAB, </a:t>
            </a:r>
            <a:r>
              <a:rPr lang="pt-BR" sz="1000" dirty="0" smtClean="0"/>
              <a:t>2017 </a:t>
            </a:r>
            <a:endParaRPr lang="pt-BR" sz="1000" dirty="0"/>
          </a:p>
        </p:txBody>
      </p:sp>
      <p:sp>
        <p:nvSpPr>
          <p:cNvPr id="5" name="Retângulo 4"/>
          <p:cNvSpPr/>
          <p:nvPr/>
        </p:nvSpPr>
        <p:spPr>
          <a:xfrm>
            <a:off x="584300" y="2276872"/>
            <a:ext cx="109839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Crescimento gradual, ano a ano, que sinaliza o processo gradativo de descentralização das ações de ST no Estado. </a:t>
            </a:r>
          </a:p>
          <a:p>
            <a:endParaRPr lang="pt-B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comparação entre 2012, 2015 e 2017</a:t>
            </a:r>
            <a:r>
              <a:rPr lang="pt-B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mostra importantes avanços na descentralização das ações de Saúde do Trabalhador no Estado </a:t>
            </a:r>
          </a:p>
          <a:p>
            <a:endParaRPr lang="pt-B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>
              <a:buFont typeface="Arial" pitchFamily="34" charset="0"/>
              <a:buChar char="•"/>
            </a:pP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Aumento de 270 municípios, em 2012, para 398, em 2017</a:t>
            </a:r>
          </a:p>
          <a:p>
            <a:pPr marL="354013">
              <a:buFont typeface="Arial" pitchFamily="34" charset="0"/>
              <a:buChar char="•"/>
            </a:pPr>
            <a:r>
              <a:rPr lang="pt-B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ncremento de quase 60% no total de municípios desenvolvendo  Ações de ST</a:t>
            </a: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86126" y="274638"/>
            <a:ext cx="7508974" cy="1143000"/>
          </a:xfrm>
        </p:spPr>
        <p:txBody>
          <a:bodyPr/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Importância </a:t>
            </a:r>
            <a:r>
              <a:rPr lang="pt-BR" sz="3200" b="1" smtClean="0">
                <a:solidFill>
                  <a:srgbClr val="C00000"/>
                </a:solidFill>
              </a:rPr>
              <a:t>de alinhar </a:t>
            </a:r>
            <a:r>
              <a:rPr lang="pt-BR" sz="3200" b="1" dirty="0" smtClean="0">
                <a:solidFill>
                  <a:srgbClr val="C00000"/>
                </a:solidFill>
              </a:rPr>
              <a:t>o Indicador do PES com o Indicador do PACTO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73758" y="1916832"/>
            <a:ext cx="11109373" cy="383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6913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Esse 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bom desempenho pode ser ainda incrementado,  em relação ao número de ações e o nível de complexidade das ações desenvolvidas pelos municípios: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ampliar o número de municípios que desenvolvem de </a:t>
            </a:r>
            <a:r>
              <a:rPr lang="pt-B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 6</a:t>
            </a:r>
            <a:r>
              <a:rPr lang="pt-B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ações de ST </a:t>
            </a:r>
          </a:p>
          <a:p>
            <a:pPr marL="696913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Estratégia de 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actuar metas com os municípios de modo ampliar o número de ações já desenvolvidas e o seu nível de complexidade, em acordo com o perfil socioeconômico e epidemiológico da região.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53035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530350" y="907420"/>
            <a:ext cx="15632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endParaRPr lang="pt-BR" altLang="pt-BR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530351" y="1726570"/>
            <a:ext cx="178766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</a:t>
            </a:r>
            <a:endParaRPr lang="pt-BR" altLang="pt-BR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530351" y="2346067"/>
            <a:ext cx="2022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600">
                <a:latin typeface="Calibri" panose="020F0502020204030204" pitchFamily="34" charset="0"/>
              </a:rPr>
              <a:t> </a:t>
            </a:r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8" t="17578" r="31369" b="6250"/>
          <a:stretch>
            <a:fillRect/>
          </a:stretch>
        </p:blipFill>
        <p:spPr bwMode="auto">
          <a:xfrm>
            <a:off x="6174358" y="-387424"/>
            <a:ext cx="568863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13278" y="1726570"/>
            <a:ext cx="5760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820000"/>
                </a:solidFill>
                <a:latin typeface="+mn-lt"/>
              </a:rPr>
              <a:t>REDE DE APOIO INSTITUCIONAL E TÉCNICO</a:t>
            </a:r>
          </a:p>
          <a:p>
            <a:endParaRPr lang="pt-BR" sz="2400" dirty="0" smtClean="0">
              <a:latin typeface="+mn-lt"/>
            </a:endParaRPr>
          </a:p>
          <a:p>
            <a:r>
              <a:rPr lang="pt-BR" sz="2400" dirty="0" smtClean="0">
                <a:latin typeface="+mn-lt"/>
              </a:rPr>
              <a:t>Técnicos de referência em ST nos Núcleos e Bases Regionais de Saúde</a:t>
            </a:r>
          </a:p>
          <a:p>
            <a:endParaRPr lang="pt-BR" sz="2400" dirty="0">
              <a:latin typeface="+mn-lt"/>
            </a:endParaRPr>
          </a:p>
          <a:p>
            <a:r>
              <a:rPr lang="pt-BR" sz="2400" dirty="0" smtClean="0">
                <a:latin typeface="+mn-lt"/>
              </a:rPr>
              <a:t>Técnicos de referência em ST nas Secretarias Municipais de Saúde: em 301 SMS</a:t>
            </a:r>
          </a:p>
          <a:p>
            <a:endParaRPr lang="pt-BR" sz="2400" dirty="0">
              <a:latin typeface="+mn-lt"/>
            </a:endParaRPr>
          </a:p>
          <a:p>
            <a:r>
              <a:rPr lang="pt-BR" sz="2400" dirty="0" smtClean="0">
                <a:latin typeface="+mn-lt"/>
              </a:rPr>
              <a:t>Equipes dos CEREST regionais: 15</a:t>
            </a:r>
          </a:p>
          <a:p>
            <a:r>
              <a:rPr lang="pt-BR" sz="2400" smtClean="0">
                <a:latin typeface="+mn-lt"/>
              </a:rPr>
              <a:t>Em processo/projeto: </a:t>
            </a:r>
            <a:r>
              <a:rPr lang="pt-BR" sz="2400" dirty="0" smtClean="0">
                <a:latin typeface="+mn-lt"/>
              </a:rPr>
              <a:t>Ilhéus, Senhor do Bonfim, Santo Amaro, Salvador </a:t>
            </a:r>
            <a:r>
              <a:rPr lang="pt-BR" sz="2400" smtClean="0">
                <a:latin typeface="+mn-lt"/>
              </a:rPr>
              <a:t>(municipal)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95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53035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530350" y="907420"/>
            <a:ext cx="15632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endParaRPr lang="pt-BR" altLang="pt-BR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530351" y="1726570"/>
            <a:ext cx="178766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</a:t>
            </a:r>
            <a:endParaRPr lang="pt-BR" altLang="pt-BR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530351" y="2346067"/>
            <a:ext cx="2022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600">
                <a:latin typeface="Calibri" panose="020F0502020204030204" pitchFamily="34" charset="0"/>
              </a:rPr>
              <a:t> 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854664" y="62068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n-lt"/>
              </a:rPr>
              <a:t>Resolução CNS nº 603, de 8 de novembro de 2018</a:t>
            </a:r>
          </a:p>
          <a:p>
            <a:r>
              <a:rPr lang="pt-BR" sz="2400" dirty="0" smtClean="0">
                <a:latin typeface="+mn-lt"/>
              </a:rPr>
              <a:t>Aprova o Relatório da Câmara Técnica da Comissão </a:t>
            </a:r>
            <a:r>
              <a:rPr lang="pt-BR" sz="2400" dirty="0" err="1" smtClean="0">
                <a:latin typeface="+mn-lt"/>
              </a:rPr>
              <a:t>Intersetorial</a:t>
            </a:r>
            <a:r>
              <a:rPr lang="pt-BR" sz="2400" dirty="0" smtClean="0">
                <a:latin typeface="+mn-lt"/>
              </a:rPr>
              <a:t> de Saúde do Trabalhador e da Trabalhadora (CISTT/CNS)</a:t>
            </a:r>
            <a:endParaRPr lang="pt-BR" sz="2400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1710" y="2941261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 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C00000"/>
                </a:solidFill>
                <a:latin typeface="+mn-lt"/>
              </a:rPr>
              <a:t>REDE DE ATENÇÃO INTEGRAL À SAÚDE DO TRABALHADOR – 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C00000"/>
                </a:solidFill>
                <a:latin typeface="+mn-lt"/>
              </a:rPr>
              <a:t>PROPOSTA DE </a:t>
            </a:r>
            <a:r>
              <a:rPr lang="pt-BR" sz="2400" b="1" dirty="0" smtClean="0">
                <a:solidFill>
                  <a:srgbClr val="C00000"/>
                </a:solidFill>
                <a:latin typeface="+mn-lt"/>
              </a:rPr>
              <a:t>REORGANIZAÇÃO </a:t>
            </a:r>
            <a:r>
              <a:rPr lang="pt-BR" sz="2400" b="1" dirty="0">
                <a:solidFill>
                  <a:srgbClr val="C00000"/>
                </a:solidFill>
                <a:latin typeface="+mn-lt"/>
              </a:rPr>
              <a:t>DAS AÇÕES E SERVIÇOS DE SAÚDE DO TRABALHADOR NA REDE SUS</a:t>
            </a:r>
          </a:p>
          <a:p>
            <a:r>
              <a:rPr lang="pt-BR" dirty="0"/>
              <a:t> 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16" y="2941261"/>
            <a:ext cx="3130334" cy="244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721544824"/>
              </p:ext>
            </p:extLst>
          </p:nvPr>
        </p:nvGraphicFramePr>
        <p:xfrm>
          <a:off x="4734197" y="116632"/>
          <a:ext cx="7226027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tângulo 11"/>
          <p:cNvSpPr/>
          <p:nvPr/>
        </p:nvSpPr>
        <p:spPr>
          <a:xfrm>
            <a:off x="413718" y="1916832"/>
            <a:ext cx="11572875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altLang="pt-BR" sz="3200" b="1" dirty="0">
                <a:solidFill>
                  <a:srgbClr val="002060"/>
                </a:solidFill>
                <a:latin typeface="+mj-lt"/>
              </a:rPr>
              <a:t>“Toda rede SUS (100% dos municípios da Bahia) incorporando o trabalho como determinante e condicionante da situação de saúde, identificando problemas e necessidades de saúde dos trabalhadores e desenvolvendo ações de promoção da saúde dos </a:t>
            </a:r>
            <a:r>
              <a:rPr lang="pt-BR" altLang="pt-BR" sz="3200" b="1" dirty="0" smtClean="0">
                <a:solidFill>
                  <a:srgbClr val="002060"/>
                </a:solidFill>
                <a:latin typeface="+mj-lt"/>
              </a:rPr>
              <a:t>trabalhadores até 2023”.</a:t>
            </a:r>
            <a:endParaRPr lang="pt-BR" sz="32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/>
          </p:nvPr>
        </p:nvSpPr>
        <p:spPr>
          <a:xfrm>
            <a:off x="4302150" y="260648"/>
            <a:ext cx="7745140" cy="1143000"/>
          </a:xfrm>
        </p:spPr>
        <p:txBody>
          <a:bodyPr/>
          <a:lstStyle/>
          <a:p>
            <a:r>
              <a:rPr lang="pt-BR" sz="2800" b="1" dirty="0" smtClean="0">
                <a:solidFill>
                  <a:srgbClr val="990000"/>
                </a:solidFill>
              </a:rPr>
              <a:t>Conclusões – Câmara Técnica STT – CISTT/CNS</a:t>
            </a:r>
            <a:r>
              <a:rPr lang="pt-BR" sz="2800" b="1" dirty="0">
                <a:solidFill>
                  <a:srgbClr val="990000"/>
                </a:solidFill>
              </a:rPr>
              <a:t/>
            </a:r>
            <a:br>
              <a:rPr lang="pt-BR" sz="2800" b="1" dirty="0">
                <a:solidFill>
                  <a:srgbClr val="990000"/>
                </a:solidFill>
              </a:rPr>
            </a:br>
            <a:r>
              <a:rPr lang="pt-BR" sz="2800" b="1" dirty="0">
                <a:solidFill>
                  <a:srgbClr val="990000"/>
                </a:solidFill>
              </a:rPr>
              <a:t>Aspectos a serem aprofundados</a:t>
            </a:r>
          </a:p>
        </p:txBody>
      </p:sp>
      <p:sp>
        <p:nvSpPr>
          <p:cNvPr id="44035" name="Espaço Reservado para Conteúdo 2"/>
          <p:cNvSpPr>
            <a:spLocks noGrp="1"/>
          </p:cNvSpPr>
          <p:nvPr>
            <p:ph idx="1"/>
          </p:nvPr>
        </p:nvSpPr>
        <p:spPr>
          <a:xfrm>
            <a:off x="629742" y="1916832"/>
            <a:ext cx="11305255" cy="3888432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Mudança do modelo de atenção do SUS pela organização das RAS: oportunidade para inserir ações de STT no SUS de forma sistêmica, alcançando a </a:t>
            </a:r>
            <a:r>
              <a:rPr lang="pt-BR" sz="2000" b="1" dirty="0"/>
              <a:t>meta de pelo menos um </a:t>
            </a:r>
            <a:r>
              <a:rPr lang="pt-BR" sz="2000" b="1" dirty="0" err="1"/>
              <a:t>Cerest</a:t>
            </a:r>
            <a:r>
              <a:rPr lang="pt-BR" sz="2000" b="1" dirty="0"/>
              <a:t> por região de saúde e a inserção de ações e serviços na gestão municipal e estadual de saúde.</a:t>
            </a:r>
          </a:p>
          <a:p>
            <a:pPr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pt-BR" sz="2000" b="1" dirty="0"/>
              <a:t>Revisão do financiamento</a:t>
            </a:r>
            <a:r>
              <a:rPr lang="pt-BR" sz="2000" dirty="0"/>
              <a:t>, a ser compartilhado entre os entes e para as diferentes ações – de assistência, de média e alta complexidade; na atenção básica; de vigilância em saúde; na educação permanente, entre outras.</a:t>
            </a:r>
          </a:p>
          <a:p>
            <a:pPr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pt-BR" sz="2000" b="1" dirty="0"/>
              <a:t>Maior articulação da ação governamental, superando a fragmentação </a:t>
            </a:r>
            <a:r>
              <a:rPr lang="pt-BR" sz="2000" dirty="0"/>
              <a:t>das ações de assistência e de vigilância.</a:t>
            </a:r>
          </a:p>
          <a:p>
            <a:pPr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pt-BR" sz="2000" b="1" dirty="0"/>
              <a:t> Incorporação de ações de VISAT</a:t>
            </a:r>
            <a:r>
              <a:rPr lang="pt-BR" sz="2000" dirty="0"/>
              <a:t> </a:t>
            </a:r>
            <a:r>
              <a:rPr lang="pt-BR" sz="2000" b="1" dirty="0"/>
              <a:t>nos códigos sanitários </a:t>
            </a:r>
            <a:r>
              <a:rPr lang="pt-BR" sz="2000" dirty="0"/>
              <a:t>dos estados e municípios.</a:t>
            </a:r>
          </a:p>
        </p:txBody>
      </p:sp>
    </p:spTree>
    <p:extLst>
      <p:ext uri="{BB962C8B-B14F-4D97-AF65-F5344CB8AC3E}">
        <p14:creationId xmlns:p14="http://schemas.microsoft.com/office/powerpoint/2010/main" val="815121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>
          <a:xfrm>
            <a:off x="4230142" y="116632"/>
            <a:ext cx="7508974" cy="1143000"/>
          </a:xfrm>
        </p:spPr>
        <p:txBody>
          <a:bodyPr/>
          <a:lstStyle/>
          <a:p>
            <a:r>
              <a:rPr lang="pt-BR" sz="2800" b="1" dirty="0">
                <a:solidFill>
                  <a:srgbClr val="990000"/>
                </a:solidFill>
              </a:rPr>
              <a:t>Conclusões – Câmara Técnica STT – CISTT/CNS</a:t>
            </a:r>
            <a:br>
              <a:rPr lang="pt-BR" sz="2800" b="1" dirty="0">
                <a:solidFill>
                  <a:srgbClr val="990000"/>
                </a:solidFill>
              </a:rPr>
            </a:br>
            <a:r>
              <a:rPr lang="pt-BR" sz="2800" b="1" dirty="0">
                <a:solidFill>
                  <a:srgbClr val="990000"/>
                </a:solidFill>
              </a:rPr>
              <a:t>Aspectos a serem aprofundados</a:t>
            </a:r>
          </a:p>
        </p:txBody>
      </p:sp>
      <p:sp>
        <p:nvSpPr>
          <p:cNvPr id="45059" name="Espaço Reservado para Conteúdo 2"/>
          <p:cNvSpPr>
            <a:spLocks noGrp="1"/>
          </p:cNvSpPr>
          <p:nvPr>
            <p:ph idx="1"/>
          </p:nvPr>
        </p:nvSpPr>
        <p:spPr>
          <a:xfrm>
            <a:off x="485726" y="1988840"/>
            <a:ext cx="11718973" cy="3816424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pt-BR" sz="2000" b="1" dirty="0"/>
              <a:t>Gestão do trabalho, manutenção de equipes técnicas</a:t>
            </a:r>
            <a:r>
              <a:rPr lang="pt-BR" sz="2000" dirty="0"/>
              <a:t>, em quantitativo e perfil de qualificação adequados e suficientes para a realidade sanitária das regiões de saúde.</a:t>
            </a:r>
          </a:p>
          <a:p>
            <a:pPr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pt-BR" sz="2000" b="1" dirty="0"/>
              <a:t>Política de recursos humanos que constitua a ST como a carreira de estado</a:t>
            </a:r>
            <a:r>
              <a:rPr lang="pt-BR" sz="2000" dirty="0"/>
              <a:t>, a exemplo da Vigilância Sanitária, e que fixe os profissionais de saúde nos serviços, valorizando a formação e educação permanente. </a:t>
            </a:r>
          </a:p>
          <a:p>
            <a:pPr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pt-BR" sz="2000" b="1" dirty="0"/>
              <a:t>Revisão da portaria atual da </a:t>
            </a:r>
            <a:r>
              <a:rPr lang="pt-BR" sz="2000" b="1" dirty="0" err="1"/>
              <a:t>Renast</a:t>
            </a:r>
            <a:r>
              <a:rPr lang="pt-BR" sz="2000" dirty="0"/>
              <a:t>, em conjunto com representações da CIT e da CISTT/CNS.</a:t>
            </a:r>
          </a:p>
          <a:p>
            <a:pPr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A partir da aprovação pelo CNS,  estabelecer processo de discussão e </a:t>
            </a:r>
            <a:r>
              <a:rPr lang="pt-BR" sz="2000" b="1" dirty="0" err="1"/>
              <a:t>pactuação</a:t>
            </a:r>
            <a:r>
              <a:rPr lang="pt-BR" sz="2000" b="1" dirty="0"/>
              <a:t> com os gestores no âmbito da CIT, com Ministério da Saúde, </a:t>
            </a:r>
            <a:r>
              <a:rPr lang="pt-BR" sz="2000" b="1" dirty="0" err="1"/>
              <a:t>Conass</a:t>
            </a:r>
            <a:r>
              <a:rPr lang="pt-BR" sz="2000" b="1" dirty="0"/>
              <a:t> e </a:t>
            </a:r>
            <a:r>
              <a:rPr lang="pt-BR" sz="2000" b="1" dirty="0" err="1"/>
              <a:t>Conasems</a:t>
            </a:r>
            <a:r>
              <a:rPr lang="pt-BR" sz="2000" dirty="0"/>
              <a:t>, de modo a viabilizar estratégias de implantação progressiva dessa proposta.</a:t>
            </a:r>
          </a:p>
        </p:txBody>
      </p:sp>
    </p:spTree>
    <p:extLst>
      <p:ext uri="{BB962C8B-B14F-4D97-AF65-F5344CB8AC3E}">
        <p14:creationId xmlns:p14="http://schemas.microsoft.com/office/powerpoint/2010/main" val="2392365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62" y="-171400"/>
            <a:ext cx="8199128" cy="575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4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15" descr="Su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4413" y="500063"/>
            <a:ext cx="2555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CaixaDeTexto 9"/>
          <p:cNvSpPr txBox="1">
            <a:spLocks noChangeArrowheads="1"/>
          </p:cNvSpPr>
          <p:nvPr/>
        </p:nvSpPr>
        <p:spPr bwMode="auto">
          <a:xfrm>
            <a:off x="3941763" y="4221163"/>
            <a:ext cx="4321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>
                <a:latin typeface="Calibri" pitchFamily="34" charset="0"/>
              </a:rPr>
              <a:t>Diretoria de Vigilância e Atenção à Saúde do Trabalhador</a:t>
            </a:r>
          </a:p>
          <a:p>
            <a:pPr algn="ctr"/>
            <a:r>
              <a:rPr lang="pt-BR" sz="1400">
                <a:latin typeface="Calibri" pitchFamily="34" charset="0"/>
              </a:rPr>
              <a:t>Tel: (71) 3103-2200, 3103-2203</a:t>
            </a:r>
          </a:p>
          <a:p>
            <a:pPr algn="ctr"/>
            <a:r>
              <a:rPr lang="pt-BR" sz="1400">
                <a:latin typeface="Calibri" pitchFamily="34" charset="0"/>
              </a:rPr>
              <a:t>Email: sesab.divast@saude.ba.gov.br</a:t>
            </a:r>
          </a:p>
          <a:p>
            <a:pPr algn="ctr"/>
            <a:r>
              <a:rPr lang="pt-BR" sz="1400">
                <a:latin typeface="Calibri" pitchFamily="34" charset="0"/>
              </a:rPr>
              <a:t>http://www.saude.ba.gov.br/suvisa/divast/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26086" y="2276872"/>
            <a:ext cx="525658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Obrigada!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496680"/>
              </p:ext>
            </p:extLst>
          </p:nvPr>
        </p:nvGraphicFramePr>
        <p:xfrm>
          <a:off x="125686" y="-99392"/>
          <a:ext cx="11858708" cy="6166824"/>
        </p:xfrm>
        <a:graphic>
          <a:graphicData uri="http://schemas.openxmlformats.org/drawingml/2006/table">
            <a:tbl>
              <a:tblPr/>
              <a:tblGrid>
                <a:gridCol w="2616944"/>
                <a:gridCol w="6552728"/>
                <a:gridCol w="2689036"/>
              </a:tblGrid>
              <a:tr h="683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Eixos do  PLANEST</a:t>
                      </a:r>
                    </a:p>
                  </a:txBody>
                  <a:tcPr marL="91454" marR="91454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Subindicadores</a:t>
                      </a:r>
                    </a:p>
                  </a:txBody>
                  <a:tcPr marL="91454" marR="91454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u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Fonte de Informação </a:t>
                      </a:r>
                      <a:endParaRPr lang="pt-BR" sz="2400" b="1" u="non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1447" marR="91447" marT="45722" marB="4572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19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Análise da Situação de Saúde  do Trabalhador</a:t>
                      </a:r>
                    </a:p>
                  </a:txBody>
                  <a:tcPr marL="91454" marR="91454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S1 -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Total de municípios com diagnóstico da situação de ST descrita no </a:t>
                      </a:r>
                      <a:r>
                        <a:rPr lang="pt-B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PMS.</a:t>
                      </a:r>
                      <a:endParaRPr lang="pt-B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4" marR="91454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PMS disponível no SARGSUS</a:t>
                      </a:r>
                      <a:endParaRPr lang="pt-BR" sz="1800" u="none" dirty="0" smtClean="0">
                        <a:latin typeface="+mn-lt"/>
                      </a:endParaRPr>
                    </a:p>
                  </a:txBody>
                  <a:tcPr marL="91447" marR="91447" marT="45722" marB="4572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7843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Vigilância Epidemiológica em Saúde do Trabalhador</a:t>
                      </a:r>
                    </a:p>
                  </a:txBody>
                  <a:tcPr marL="91454" marR="91454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S2-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Total de municípios  com capacidade para notificação de óbitos por ADRT nos SI do SUS</a:t>
                      </a:r>
                      <a:endParaRPr lang="pt-B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Notificação no SINAN e/ou SIM</a:t>
                      </a:r>
                      <a:endParaRPr lang="pt-BR" sz="1800" u="none" dirty="0" smtClean="0">
                        <a:latin typeface="+mn-lt"/>
                      </a:endParaRPr>
                    </a:p>
                  </a:txBody>
                  <a:tcPr marL="91447" marR="91447" marT="45722" marB="4572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7284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S3-</a:t>
                      </a:r>
                      <a:r>
                        <a:rPr lang="pt-BR" sz="20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Total de municípios com de registros de agravos e doenças relacionados  ao trabalho no SINAN</a:t>
                      </a:r>
                      <a:endParaRPr lang="pt-BR" sz="2000" u="none" dirty="0"/>
                    </a:p>
                  </a:txBody>
                  <a:tcPr marL="91454" marR="91454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dirty="0" smtClean="0">
                          <a:latin typeface="+mn-lt"/>
                        </a:rPr>
                        <a:t>SINAN</a:t>
                      </a:r>
                    </a:p>
                  </a:txBody>
                  <a:tcPr marL="91447" marR="91447" marT="45722" marB="4572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724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Vigilância de Ambientes e Processos de Trabalho</a:t>
                      </a:r>
                    </a:p>
                  </a:txBody>
                  <a:tcPr marL="91454" marR="91454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S4 -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Total de municípios realizando inspeções em ambientes de trabalho</a:t>
                      </a:r>
                      <a:endParaRPr lang="pt-BR" sz="2000" dirty="0"/>
                    </a:p>
                  </a:txBody>
                  <a:tcPr marL="91454" marR="91454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dirty="0" smtClean="0">
                          <a:latin typeface="+mn-lt"/>
                        </a:rPr>
                        <a:t>Relatórios Quadrimestrais CEREST, DIRES e VISAU</a:t>
                      </a:r>
                    </a:p>
                  </a:txBody>
                  <a:tcPr marL="91447" marR="91447" marT="45722" marB="4572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809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Atenção Integral em ST (Básica e especializada)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4" marR="91454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S5-</a:t>
                      </a:r>
                      <a:r>
                        <a:rPr lang="pt-BR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de municípios com atendimentos em ST na Rede SUS registrados no SIA</a:t>
                      </a:r>
                      <a:endParaRPr lang="pt-BR" sz="2000" dirty="0"/>
                    </a:p>
                  </a:txBody>
                  <a:tcPr marL="91454" marR="91454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u="none" dirty="0" smtClean="0">
                          <a:latin typeface="+mn-lt"/>
                        </a:rPr>
                        <a:t>SIA/SUS</a:t>
                      </a:r>
                    </a:p>
                  </a:txBody>
                  <a:tcPr marL="91447" marR="91447" marT="45722" marB="4572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61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Educação Permanente em 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4" marR="91454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S6- 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de municípios com equipes de saúde capacitadas pela </a:t>
                      </a:r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Divast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Coger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/CR Estadual), SMS e </a:t>
                      </a:r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Dires</a:t>
                      </a:r>
                      <a:endParaRPr lang="pt-BR" sz="2000" dirty="0"/>
                    </a:p>
                  </a:txBody>
                  <a:tcPr marL="91454" marR="91454" marT="45721" marB="4572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dirty="0" smtClean="0">
                          <a:latin typeface="+mn-lt"/>
                        </a:rPr>
                        <a:t>Relatórios Quadrimestrais CEREST, DIRES e VISAU</a:t>
                      </a:r>
                    </a:p>
                  </a:txBody>
                  <a:tcPr marL="91447" marR="91447" marT="45722" marB="4572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1133798" y="2132856"/>
            <a:ext cx="10467975" cy="3330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904875" algn="l"/>
              </a:tabLst>
              <a:defRPr/>
            </a:pPr>
            <a:r>
              <a:rPr lang="pt-BR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Será considerado como “</a:t>
            </a:r>
            <a:r>
              <a:rPr lang="pt-BR" sz="3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município desenvolvendo ações de saúde do trabalhador (ST)”</a:t>
            </a:r>
            <a:r>
              <a:rPr lang="pt-BR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aquele que realizar ação em pelo menos dois subindicadores de atuação previstos no PLANEST.</a:t>
            </a:r>
          </a:p>
        </p:txBody>
      </p:sp>
      <p:sp>
        <p:nvSpPr>
          <p:cNvPr id="9219" name="CaixaDeTexto 7"/>
          <p:cNvSpPr txBox="1">
            <a:spLocks noChangeArrowheads="1"/>
          </p:cNvSpPr>
          <p:nvPr/>
        </p:nvSpPr>
        <p:spPr bwMode="auto">
          <a:xfrm>
            <a:off x="958850" y="357188"/>
            <a:ext cx="7072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Critério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845766" y="1772816"/>
            <a:ext cx="10944472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4875" algn="l"/>
              </a:tabLst>
              <a:defRPr/>
            </a:pPr>
            <a:r>
              <a:rPr lang="pt-BR" sz="2200" b="1" dirty="0"/>
              <a:t>Desde 2012, com a entrega específica de ST no PES/PPA, os resultados esperados, são:</a:t>
            </a:r>
          </a:p>
          <a:p>
            <a:pPr algn="just">
              <a:tabLst>
                <a:tab pos="904875" algn="l"/>
              </a:tabLst>
              <a:defRPr/>
            </a:pPr>
            <a:endParaRPr lang="pt-BR" sz="22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904875" algn="l"/>
              </a:tabLst>
              <a:defRPr/>
            </a:pPr>
            <a:r>
              <a:rPr lang="pt-BR" sz="2200" b="1" dirty="0"/>
              <a:t>Avanços crescentes no processo de regionalização e descentralização das ações de Saúde do Trabalhador no estado;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904875" algn="l"/>
              </a:tabLst>
              <a:defRPr/>
            </a:pPr>
            <a:r>
              <a:rPr lang="pt-BR" sz="2200" b="1" dirty="0"/>
              <a:t>Atuação em rede, que articule e integre o componente da ST nos seus diversos níveis de complexidade;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904875" algn="l"/>
              </a:tabLst>
              <a:defRPr/>
            </a:pPr>
            <a:r>
              <a:rPr lang="pt-BR" sz="2200" b="1" u="sng" dirty="0" err="1"/>
              <a:t>Pactuação</a:t>
            </a:r>
            <a:r>
              <a:rPr lang="pt-BR" sz="2200" b="1" u="sng" dirty="0"/>
              <a:t> de metas e indicadores de ST com todas as SMS.</a:t>
            </a:r>
            <a:endParaRPr lang="pt-BR" sz="2200" b="1" u="sng" dirty="0"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6725" y="333375"/>
            <a:ext cx="56388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aixaDeTexto 23">
            <a:hlinkClick r:id="rId3" action="ppaction://hlinkpres?slideindex=1&amp;slidetitle="/>
          </p:cNvPr>
          <p:cNvSpPr txBox="1"/>
          <p:nvPr/>
        </p:nvSpPr>
        <p:spPr>
          <a:xfrm>
            <a:off x="197694" y="1916832"/>
            <a:ext cx="2714644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action="ppaction://hlinkpres?slideindex=1&amp;slidetitle="/>
              </a:rPr>
              <a:t>Oeste 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pt-BR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Cerest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Barreiras</a:t>
            </a:r>
            <a:endParaRPr lang="pt-B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CaixaDeTexto 31">
            <a:hlinkClick r:id="rId5" action="ppaction://hlinkpres?slideindex=1&amp;slidetitle="/>
          </p:cNvPr>
          <p:cNvSpPr txBox="1"/>
          <p:nvPr/>
        </p:nvSpPr>
        <p:spPr>
          <a:xfrm>
            <a:off x="1781870" y="4149080"/>
            <a:ext cx="34290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action="ppaction://hlinkpres?slideindex=1&amp;slidetitle="/>
              </a:rPr>
              <a:t>Sudoeste</a:t>
            </a:r>
            <a:r>
              <a:rPr lang="pt-B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pt-BR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Cerest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Vitória da Conquista</a:t>
            </a:r>
          </a:p>
        </p:txBody>
      </p:sp>
      <p:sp>
        <p:nvSpPr>
          <p:cNvPr id="37" name="CaixaDeTexto 36">
            <a:hlinkClick r:id="rId7" action="ppaction://hlinkpres?slideindex=1&amp;slidetitle="/>
          </p:cNvPr>
          <p:cNvSpPr txBox="1"/>
          <p:nvPr/>
        </p:nvSpPr>
        <p:spPr>
          <a:xfrm>
            <a:off x="1349822" y="4941168"/>
            <a:ext cx="350046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8" action="ppaction://hlinkpres?slideindex=1&amp;slidetitle="/>
              </a:rPr>
              <a:t>Extremo 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Sul: </a:t>
            </a:r>
            <a:r>
              <a:rPr lang="pt-BR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Cerest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Teixeira de Freitas</a:t>
            </a:r>
          </a:p>
        </p:txBody>
      </p:sp>
      <p:sp>
        <p:nvSpPr>
          <p:cNvPr id="51" name="CaixaDeTexto 50">
            <a:hlinkClick r:id="rId9" action="ppaction://hlinkpres?slideindex=1&amp;slidetitle="/>
          </p:cNvPr>
          <p:cNvSpPr txBox="1"/>
          <p:nvPr/>
        </p:nvSpPr>
        <p:spPr>
          <a:xfrm>
            <a:off x="3006006" y="116632"/>
            <a:ext cx="230425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0" action="ppaction://hlinkpres?slideindex=1&amp;slidetitle="/>
              </a:rPr>
              <a:t>Norte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pt-BR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Cerest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Juazeiro</a:t>
            </a:r>
          </a:p>
        </p:txBody>
      </p:sp>
      <p:sp>
        <p:nvSpPr>
          <p:cNvPr id="55" name="CaixaDeTexto 54">
            <a:hlinkClick r:id="rId11" action="ppaction://hlinkpres?slideindex=1&amp;slidetitle="/>
          </p:cNvPr>
          <p:cNvSpPr txBox="1"/>
          <p:nvPr/>
        </p:nvSpPr>
        <p:spPr>
          <a:xfrm>
            <a:off x="1421830" y="1124744"/>
            <a:ext cx="285752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2" action="ppaction://hlinkpres?slideindex=1&amp;slidetitle="/>
              </a:rPr>
              <a:t>Centro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Norte: </a:t>
            </a:r>
            <a:r>
              <a:rPr lang="pt-BR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Cerest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Jacobina </a:t>
            </a:r>
          </a:p>
        </p:txBody>
      </p:sp>
      <p:sp>
        <p:nvSpPr>
          <p:cNvPr id="63" name="CaixaDeTexto 62">
            <a:hlinkClick r:id="rId13" action="ppaction://hlinkpres?slideindex=1&amp;slidetitle="/>
          </p:cNvPr>
          <p:cNvSpPr txBox="1"/>
          <p:nvPr/>
        </p:nvSpPr>
        <p:spPr>
          <a:xfrm>
            <a:off x="8190582" y="1628800"/>
            <a:ext cx="250033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4" action="ppaction://hlinkpres?slideindex=1&amp;slidetitle="/>
              </a:rPr>
              <a:t>Nordeste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pt-BR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Cerest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Alagoinhas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7902550" y="548680"/>
            <a:ext cx="244827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5" action="ppaction://hlinkpres?slideindex=1&amp;slidetitle="/>
              </a:rPr>
              <a:t>Centro 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Leste: </a:t>
            </a:r>
            <a:r>
              <a:rPr lang="pt-BR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Cerest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C. Coité</a:t>
            </a:r>
          </a:p>
        </p:txBody>
      </p:sp>
      <p:sp>
        <p:nvSpPr>
          <p:cNvPr id="72" name="CaixaDeTexto 71">
            <a:hlinkClick r:id="rId16" action="ppaction://hlinkpres?slideindex=1&amp;slidetitle="/>
          </p:cNvPr>
          <p:cNvSpPr txBox="1"/>
          <p:nvPr/>
        </p:nvSpPr>
        <p:spPr>
          <a:xfrm>
            <a:off x="9414718" y="2564904"/>
            <a:ext cx="208823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7" action="ppaction://hlinkpres?slideindex=1&amp;slidetitle="/>
              </a:rPr>
              <a:t>Leste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pt-BR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Cerest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Salvador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8694638" y="3573016"/>
            <a:ext cx="180020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8" action="ppaction://hlinkpres?slideindex=1&amp;slidetitle="/>
              </a:rPr>
              <a:t>Sul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pt-BR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Cerest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Jequié</a:t>
            </a:r>
          </a:p>
        </p:txBody>
      </p:sp>
      <p:cxnSp>
        <p:nvCxnSpPr>
          <p:cNvPr id="39" name="Forma 38"/>
          <p:cNvCxnSpPr>
            <a:stCxn id="51" idx="3"/>
          </p:cNvCxnSpPr>
          <p:nvPr/>
        </p:nvCxnSpPr>
        <p:spPr>
          <a:xfrm>
            <a:off x="5310188" y="269875"/>
            <a:ext cx="863600" cy="909638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/>
          <p:cNvSpPr txBox="1"/>
          <p:nvPr/>
        </p:nvSpPr>
        <p:spPr>
          <a:xfrm>
            <a:off x="8190582" y="2924944"/>
            <a:ext cx="295232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7" action="ppaction://hlinkpres?slideindex=1&amp;slidetitle="/>
              </a:rPr>
              <a:t>Leste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pt-BR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Cerest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t-BR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Antônio de Jesus 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8190582" y="2204864"/>
            <a:ext cx="208823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7" action="ppaction://hlinkpres?slideindex=1&amp;slidetitle="/>
              </a:rPr>
              <a:t>Leste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pt-BR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Cerest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Camaçari</a:t>
            </a:r>
          </a:p>
        </p:txBody>
      </p:sp>
      <p:cxnSp>
        <p:nvCxnSpPr>
          <p:cNvPr id="80" name="Conector de seta reta 79"/>
          <p:cNvCxnSpPr/>
          <p:nvPr/>
        </p:nvCxnSpPr>
        <p:spPr>
          <a:xfrm flipH="1" flipV="1">
            <a:off x="7038975" y="2708275"/>
            <a:ext cx="2376488" cy="11113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angulado 86"/>
          <p:cNvCxnSpPr>
            <a:stCxn id="68" idx="1"/>
          </p:cNvCxnSpPr>
          <p:nvPr/>
        </p:nvCxnSpPr>
        <p:spPr>
          <a:xfrm rot="10800000">
            <a:off x="6678613" y="2781300"/>
            <a:ext cx="1511300" cy="296863"/>
          </a:xfrm>
          <a:prstGeom prst="bentConnector3">
            <a:avLst>
              <a:gd name="adj1" fmla="val 50000"/>
            </a:avLst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Forma 91"/>
          <p:cNvCxnSpPr>
            <a:stCxn id="55" idx="2"/>
          </p:cNvCxnSpPr>
          <p:nvPr/>
        </p:nvCxnSpPr>
        <p:spPr>
          <a:xfrm rot="16200000" flipH="1">
            <a:off x="4233862" y="49213"/>
            <a:ext cx="341313" cy="3106738"/>
          </a:xfrm>
          <a:prstGeom prst="bentConnector2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Forma 94"/>
          <p:cNvCxnSpPr>
            <a:stCxn id="69" idx="1"/>
          </p:cNvCxnSpPr>
          <p:nvPr/>
        </p:nvCxnSpPr>
        <p:spPr>
          <a:xfrm rot="10800000" flipV="1">
            <a:off x="7181850" y="2359025"/>
            <a:ext cx="1008063" cy="277813"/>
          </a:xfrm>
          <a:prstGeom prst="bentConnector3">
            <a:avLst>
              <a:gd name="adj1" fmla="val 50000"/>
            </a:avLst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Forma 98"/>
          <p:cNvCxnSpPr>
            <a:stCxn id="66" idx="1"/>
          </p:cNvCxnSpPr>
          <p:nvPr/>
        </p:nvCxnSpPr>
        <p:spPr>
          <a:xfrm rot="10800000" flipV="1">
            <a:off x="6678613" y="703263"/>
            <a:ext cx="1223962" cy="1276350"/>
          </a:xfrm>
          <a:prstGeom prst="bentConnector2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Forma 101"/>
          <p:cNvCxnSpPr>
            <a:stCxn id="24" idx="2"/>
          </p:cNvCxnSpPr>
          <p:nvPr/>
        </p:nvCxnSpPr>
        <p:spPr>
          <a:xfrm rot="16200000" flipH="1">
            <a:off x="2614613" y="1165225"/>
            <a:ext cx="125412" cy="2243138"/>
          </a:xfrm>
          <a:prstGeom prst="bentConnector2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aixaDeTexto 102">
            <a:hlinkClick r:id="rId19" action="ppaction://hlinkpres?slideindex=1&amp;slidetitle="/>
          </p:cNvPr>
          <p:cNvSpPr txBox="1"/>
          <p:nvPr/>
        </p:nvSpPr>
        <p:spPr>
          <a:xfrm>
            <a:off x="8406606" y="4077072"/>
            <a:ext cx="221457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8" action="ppaction://hlinkpres?slideindex=1&amp;slidetitle="/>
              </a:rPr>
              <a:t>Sul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pt-BR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Cerest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Itabuna</a:t>
            </a:r>
          </a:p>
        </p:txBody>
      </p:sp>
      <p:cxnSp>
        <p:nvCxnSpPr>
          <p:cNvPr id="108" name="Conector angulado 107"/>
          <p:cNvCxnSpPr>
            <a:stCxn id="76" idx="1"/>
          </p:cNvCxnSpPr>
          <p:nvPr/>
        </p:nvCxnSpPr>
        <p:spPr>
          <a:xfrm rot="10800000">
            <a:off x="6246813" y="3213100"/>
            <a:ext cx="2447925" cy="514350"/>
          </a:xfrm>
          <a:prstGeom prst="bentConnector3">
            <a:avLst>
              <a:gd name="adj1" fmla="val 27435"/>
            </a:avLst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angulado 116"/>
          <p:cNvCxnSpPr>
            <a:stCxn id="103" idx="1"/>
          </p:cNvCxnSpPr>
          <p:nvPr/>
        </p:nvCxnSpPr>
        <p:spPr>
          <a:xfrm rot="10800000">
            <a:off x="6607175" y="3716338"/>
            <a:ext cx="1798638" cy="514350"/>
          </a:xfrm>
          <a:prstGeom prst="bentConnector3">
            <a:avLst>
              <a:gd name="adj1" fmla="val 25661"/>
            </a:avLst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angulado 119"/>
          <p:cNvCxnSpPr/>
          <p:nvPr/>
        </p:nvCxnSpPr>
        <p:spPr>
          <a:xfrm flipV="1">
            <a:off x="4878388" y="4941888"/>
            <a:ext cx="1439862" cy="142875"/>
          </a:xfrm>
          <a:prstGeom prst="bentConnector3">
            <a:avLst>
              <a:gd name="adj1" fmla="val 50000"/>
            </a:avLst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aixaDeTexto 120"/>
          <p:cNvSpPr txBox="1"/>
          <p:nvPr/>
        </p:nvSpPr>
        <p:spPr>
          <a:xfrm>
            <a:off x="557734" y="3140968"/>
            <a:ext cx="293399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action="ppaction://hlinkpres?slideindex=1&amp;slidetitle="/>
              </a:rPr>
              <a:t>Sudoeste</a:t>
            </a:r>
            <a:r>
              <a:rPr lang="pt-B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pt-BR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Cerest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pt-BR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Catetité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(novo)</a:t>
            </a:r>
          </a:p>
        </p:txBody>
      </p:sp>
      <p:cxnSp>
        <p:nvCxnSpPr>
          <p:cNvPr id="123" name="Conector angulado 122"/>
          <p:cNvCxnSpPr>
            <a:stCxn id="32" idx="3"/>
          </p:cNvCxnSpPr>
          <p:nvPr/>
        </p:nvCxnSpPr>
        <p:spPr>
          <a:xfrm flipV="1">
            <a:off x="5210175" y="3860800"/>
            <a:ext cx="676275" cy="473075"/>
          </a:xfrm>
          <a:prstGeom prst="bentConnector3">
            <a:avLst>
              <a:gd name="adj1" fmla="val 50000"/>
            </a:avLst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de seta reta 127"/>
          <p:cNvCxnSpPr>
            <a:stCxn id="121" idx="3"/>
          </p:cNvCxnSpPr>
          <p:nvPr/>
        </p:nvCxnSpPr>
        <p:spPr>
          <a:xfrm>
            <a:off x="3492500" y="3325813"/>
            <a:ext cx="1673225" cy="3175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CaixaDeTexto 128">
            <a:hlinkClick r:id="rId20" action="ppaction://hlinkpres?slideindex=1&amp;slidetitle="/>
          </p:cNvPr>
          <p:cNvSpPr txBox="1"/>
          <p:nvPr/>
        </p:nvSpPr>
        <p:spPr>
          <a:xfrm>
            <a:off x="8190582" y="980728"/>
            <a:ext cx="302433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5" action="ppaction://hlinkpres?slideindex=1&amp;slidetitle="/>
              </a:rPr>
              <a:t>Centro 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Leste: </a:t>
            </a:r>
            <a:r>
              <a:rPr lang="pt-BR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Cerest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F. de Santana</a:t>
            </a:r>
          </a:p>
        </p:txBody>
      </p:sp>
      <p:cxnSp>
        <p:nvCxnSpPr>
          <p:cNvPr id="133" name="Forma 132"/>
          <p:cNvCxnSpPr>
            <a:stCxn id="63" idx="1"/>
          </p:cNvCxnSpPr>
          <p:nvPr/>
        </p:nvCxnSpPr>
        <p:spPr>
          <a:xfrm rot="10800000" flipV="1">
            <a:off x="7038975" y="1782763"/>
            <a:ext cx="1150938" cy="566737"/>
          </a:xfrm>
          <a:prstGeom prst="bentConnector3">
            <a:avLst>
              <a:gd name="adj1" fmla="val 50000"/>
            </a:avLst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Forma 142"/>
          <p:cNvCxnSpPr>
            <a:stCxn id="129" idx="1"/>
          </p:cNvCxnSpPr>
          <p:nvPr/>
        </p:nvCxnSpPr>
        <p:spPr>
          <a:xfrm rot="10800000" flipV="1">
            <a:off x="6750050" y="1135063"/>
            <a:ext cx="1439863" cy="1214437"/>
          </a:xfrm>
          <a:prstGeom prst="bentConnector3">
            <a:avLst>
              <a:gd name="adj1" fmla="val 88360"/>
            </a:avLst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aixaDeTexto 149"/>
          <p:cNvSpPr txBox="1"/>
          <p:nvPr/>
        </p:nvSpPr>
        <p:spPr>
          <a:xfrm>
            <a:off x="6534398" y="0"/>
            <a:ext cx="259228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5" action="ppaction://hlinkpres?slideindex=1&amp;slidetitle="/>
              </a:rPr>
              <a:t>Centro 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Leste: </a:t>
            </a:r>
            <a:r>
              <a:rPr lang="pt-BR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Cerest</a:t>
            </a:r>
            <a:r>
              <a:rPr lang="pt-BR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Itaberaba</a:t>
            </a:r>
          </a:p>
        </p:txBody>
      </p:sp>
      <p:cxnSp>
        <p:nvCxnSpPr>
          <p:cNvPr id="152" name="Forma 151"/>
          <p:cNvCxnSpPr>
            <a:stCxn id="150" idx="1"/>
          </p:cNvCxnSpPr>
          <p:nvPr/>
        </p:nvCxnSpPr>
        <p:spPr>
          <a:xfrm rot="10800000" flipV="1">
            <a:off x="6318250" y="153988"/>
            <a:ext cx="215900" cy="2338387"/>
          </a:xfrm>
          <a:prstGeom prst="bentConnector2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nucom2\Desktop\Modelo_APRESENTAÇÃO.png"/>
          <p:cNvPicPr>
            <a:picLocks noChangeAspect="1" noChangeArrowheads="1"/>
          </p:cNvPicPr>
          <p:nvPr/>
        </p:nvPicPr>
        <p:blipFill>
          <a:blip r:embed="rId2"/>
          <a:srcRect l="1488" b="21906"/>
          <a:stretch>
            <a:fillRect/>
          </a:stretch>
        </p:blipFill>
        <p:spPr bwMode="auto">
          <a:xfrm>
            <a:off x="0" y="-458788"/>
            <a:ext cx="12204700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aixaDeTexto 9"/>
          <p:cNvSpPr txBox="1">
            <a:spLocks noChangeArrowheads="1"/>
          </p:cNvSpPr>
          <p:nvPr/>
        </p:nvSpPr>
        <p:spPr bwMode="auto">
          <a:xfrm>
            <a:off x="2479675" y="5000625"/>
            <a:ext cx="7532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917411"/>
              </p:ext>
            </p:extLst>
          </p:nvPr>
        </p:nvGraphicFramePr>
        <p:xfrm>
          <a:off x="-13916" y="476672"/>
          <a:ext cx="1221861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41" name="CaixaDeTexto 21"/>
          <p:cNvSpPr txBox="1">
            <a:spLocks noChangeArrowheads="1"/>
          </p:cNvSpPr>
          <p:nvPr/>
        </p:nvSpPr>
        <p:spPr bwMode="auto">
          <a:xfrm>
            <a:off x="413574" y="-308629"/>
            <a:ext cx="105454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Municípios desenvolvendo ações de saúde do trabalhador, por </a:t>
            </a:r>
            <a:r>
              <a:rPr lang="pt-BR" sz="2000" b="1" dirty="0" smtClean="0"/>
              <a:t>número </a:t>
            </a:r>
            <a:r>
              <a:rPr lang="pt-BR" sz="2000" b="1" dirty="0"/>
              <a:t>de ações e </a:t>
            </a:r>
            <a:r>
              <a:rPr lang="pt-BR" sz="2000" b="1" dirty="0" smtClean="0"/>
              <a:t>Região </a:t>
            </a:r>
            <a:r>
              <a:rPr lang="pt-BR" sz="2000" b="1" dirty="0"/>
              <a:t>de </a:t>
            </a:r>
            <a:r>
              <a:rPr lang="pt-BR" sz="2000" b="1" dirty="0" smtClean="0"/>
              <a:t>Saúde</a:t>
            </a:r>
            <a:r>
              <a:rPr lang="pt-BR" sz="2000" b="1" dirty="0"/>
              <a:t>, 2012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-18330" y="665957"/>
            <a:ext cx="430887" cy="33843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600" dirty="0" smtClean="0"/>
              <a:t>Número de municípios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ângulo 1"/>
          <p:cNvSpPr>
            <a:spLocks noChangeArrowheads="1"/>
          </p:cNvSpPr>
          <p:nvPr/>
        </p:nvSpPr>
        <p:spPr bwMode="auto">
          <a:xfrm>
            <a:off x="3941763" y="476250"/>
            <a:ext cx="7648575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alt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Em 2012 – </a:t>
            </a: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06 municípios tinham ZERO ações ST  (regiões: Feira De Santana, Itaberaba, Irecê, Santo Antônio de Jesus, Teixeira de Freitas e Itaberaba)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alt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Em 2013 – </a:t>
            </a: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11 Municípios não desenvolveram ações de ST (Regiões de Ibotirama </a:t>
            </a:r>
            <a:r>
              <a:rPr lang="pt-BR" alt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(2</a:t>
            </a: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Ribeira do Pombal, Guanambi 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(3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), Brumado, </a:t>
            </a: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Santo Antônio de Jesus, Serrinha, Ibotirama, Ilhéus.  </a:t>
            </a:r>
            <a:r>
              <a:rPr lang="pt-BR" alt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Nove desses </a:t>
            </a: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estão na região do </a:t>
            </a:r>
            <a:r>
              <a:rPr lang="pt-BR" altLang="pt-B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semi-árido</a:t>
            </a: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altLang="pt-BR" b="1" dirty="0">
              <a:latin typeface="Comic Sans MS" pitchFamily="66" charset="0"/>
            </a:endParaRPr>
          </a:p>
        </p:txBody>
      </p:sp>
      <p:sp>
        <p:nvSpPr>
          <p:cNvPr id="19459" name="CaixaDeTexto 2"/>
          <p:cNvSpPr txBox="1">
            <a:spLocks noChangeArrowheads="1"/>
          </p:cNvSpPr>
          <p:nvPr/>
        </p:nvSpPr>
        <p:spPr bwMode="auto">
          <a:xfrm>
            <a:off x="3294063" y="-292100"/>
            <a:ext cx="7056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/>
              <a:t>Análise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8438" y="2781300"/>
            <a:ext cx="11664950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pt-BR" altLang="pt-B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2013:</a:t>
            </a:r>
            <a:r>
              <a:rPr lang="pt-BR" alt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29 municípios desenvolveram de </a:t>
            </a:r>
            <a:r>
              <a:rPr lang="pt-BR" alt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alt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ações de ST e </a:t>
            </a:r>
            <a:r>
              <a:rPr lang="pt-BR" alt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249 Municípios </a:t>
            </a: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desenvolveram duas ou mais ações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pt-BR" altLang="pt-B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2014:</a:t>
            </a:r>
            <a:r>
              <a:rPr lang="pt-BR" alt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417 municípios desenvolveram pelo menos uma </a:t>
            </a:r>
            <a:r>
              <a:rPr lang="pt-BR" alt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ação </a:t>
            </a: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de ST, </a:t>
            </a:r>
            <a:r>
              <a:rPr lang="pt-BR" alt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315 </a:t>
            </a: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desenvolveram pelo menos duas ações de ST, e </a:t>
            </a:r>
            <a:r>
              <a:rPr lang="pt-BR" alt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88 Municípios </a:t>
            </a: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desenvolveram mais de </a:t>
            </a:r>
            <a:r>
              <a:rPr lang="pt-BR" alt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ações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pt-BR" altLang="pt-B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2015: </a:t>
            </a:r>
            <a:endParaRPr lang="pt-BR" alt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Municípios </a:t>
            </a: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sedes das regiões de Alagoinhas, Barreiras, Camaçari, Itaberaba, Itabuna, Jacobina e Vitória da Conquista, desenvolveram </a:t>
            </a:r>
            <a:r>
              <a:rPr lang="pt-BR" alt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ações de ST.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292 Municípios desenvolveram pelo menos </a:t>
            </a:r>
            <a:r>
              <a:rPr lang="pt-BR" alt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ações de </a:t>
            </a:r>
            <a:r>
              <a:rPr lang="pt-BR" alt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Users\nucom2\Desktop\Modelo_APRESENTAÇÃO.png"/>
          <p:cNvPicPr>
            <a:picLocks noChangeAspect="1" noChangeArrowheads="1"/>
          </p:cNvPicPr>
          <p:nvPr/>
        </p:nvPicPr>
        <p:blipFill>
          <a:blip r:embed="rId2"/>
          <a:srcRect l="1488" b="21906"/>
          <a:stretch>
            <a:fillRect/>
          </a:stretch>
        </p:blipFill>
        <p:spPr bwMode="auto">
          <a:xfrm>
            <a:off x="0" y="-458788"/>
            <a:ext cx="12204700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CaixaDeTexto 9"/>
          <p:cNvSpPr txBox="1">
            <a:spLocks noChangeArrowheads="1"/>
          </p:cNvSpPr>
          <p:nvPr/>
        </p:nvSpPr>
        <p:spPr bwMode="auto">
          <a:xfrm>
            <a:off x="2479675" y="5000625"/>
            <a:ext cx="7532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371000"/>
              </p:ext>
            </p:extLst>
          </p:nvPr>
        </p:nvGraphicFramePr>
        <p:xfrm>
          <a:off x="0" y="857232"/>
          <a:ext cx="11990386" cy="552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5" name="CaixaDeTexto 1"/>
          <p:cNvSpPr txBox="1">
            <a:spLocks noChangeArrowheads="1"/>
          </p:cNvSpPr>
          <p:nvPr/>
        </p:nvSpPr>
        <p:spPr bwMode="auto">
          <a:xfrm>
            <a:off x="413718" y="-243408"/>
            <a:ext cx="1065718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Municípios desenvolvendo ações de saúde do trabalhador, por </a:t>
            </a:r>
            <a:r>
              <a:rPr lang="pt-BR" sz="2000" b="1" dirty="0" smtClean="0"/>
              <a:t>número </a:t>
            </a:r>
            <a:r>
              <a:rPr lang="pt-BR" sz="2000" b="1" dirty="0"/>
              <a:t>de ações e </a:t>
            </a:r>
            <a:r>
              <a:rPr lang="pt-BR" sz="2000" b="1" dirty="0" smtClean="0"/>
              <a:t>Região </a:t>
            </a:r>
            <a:r>
              <a:rPr lang="pt-BR" sz="2000" b="1" dirty="0"/>
              <a:t>de </a:t>
            </a:r>
            <a:r>
              <a:rPr lang="pt-BR" sz="2000" b="1" dirty="0" smtClean="0"/>
              <a:t>Saúde</a:t>
            </a:r>
            <a:r>
              <a:rPr lang="pt-BR" sz="2000" b="1" dirty="0"/>
              <a:t>, 2016</a:t>
            </a:r>
            <a:endParaRPr lang="pt-BR" sz="2000" dirty="0"/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1390</Words>
  <Application>Microsoft Office PowerPoint</Application>
  <PresentationFormat>Personalizar</PresentationFormat>
  <Paragraphs>145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Comic Sans MS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Importância de alinhar o Indicador do PES com o Indicador do PACTO</vt:lpstr>
      <vt:lpstr>Apresentação do PowerPoint</vt:lpstr>
      <vt:lpstr>Apresentação do PowerPoint</vt:lpstr>
      <vt:lpstr>Conclusões – Câmara Técnica STT – CISTT/CNS Aspectos a serem aprofundados</vt:lpstr>
      <vt:lpstr>Conclusões – Câmara Técnica STT – CISTT/CNS Aspectos a serem aprofundados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nucom2</dc:creator>
  <cp:lastModifiedBy>Usuário do Windows</cp:lastModifiedBy>
  <cp:revision>196</cp:revision>
  <dcterms:created xsi:type="dcterms:W3CDTF">2018-07-30T17:47:40Z</dcterms:created>
  <dcterms:modified xsi:type="dcterms:W3CDTF">2018-11-14T17:17:08Z</dcterms:modified>
</cp:coreProperties>
</file>