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503280" y="5165640"/>
            <a:ext cx="2346120" cy="3884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448080" y="5165640"/>
            <a:ext cx="3193560" cy="3884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227720" y="5165640"/>
            <a:ext cx="2346120" cy="38844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95000"/>
              </a:lnSpc>
            </a:pPr>
            <a:fld id="{1C65DE0B-5D88-4BC7-B6CA-7EE2BECC6A5C}" type="slidenum">
              <a:rPr b="0" lang="pt-BR" sz="1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GB" sz="33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5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en-GB" sz="15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5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en-GB" sz="15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3280" y="225360"/>
            <a:ext cx="9069120" cy="944280"/>
          </a:xfrm>
          <a:prstGeom prst="rect">
            <a:avLst/>
          </a:prstGeom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GB" sz="3300" spc="-1" strike="noStrike">
                <a:solidFill>
                  <a:srgbClr val="000000"/>
                </a:solidFill>
                <a:latin typeface="Arial"/>
                <a:ea typeface="Microsoft YaHei"/>
              </a:rPr>
              <a:t>Clique para editar o estilo do título mestre</a:t>
            </a:r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3280" y="1327320"/>
            <a:ext cx="8867520" cy="3287520"/>
          </a:xfrm>
          <a:prstGeom prst="rect">
            <a:avLst/>
          </a:prstGeom>
        </p:spPr>
        <p:txBody>
          <a:bodyPr lIns="0" rIns="0" tIns="21240" bIns="0"/>
          <a:p>
            <a:pPr marL="343080" indent="-342720"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Font typeface="Times New Roman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Clique para editar os estilos do texto mestre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GB" sz="2100" spc="-1" strike="noStrike">
                <a:solidFill>
                  <a:srgbClr val="000000"/>
                </a:solidFill>
                <a:latin typeface="Arial"/>
                <a:ea typeface="Microsoft YaHei"/>
              </a:rPr>
              <a:t>Segundo nível</a:t>
            </a:r>
            <a:endParaRPr b="0" lang="en-GB" sz="21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240">
              <a:lnSpc>
                <a:spcPct val="93000"/>
              </a:lnSpc>
              <a:spcAft>
                <a:spcPts val="638"/>
              </a:spcAft>
              <a:buClr>
                <a:srgbClr val="000000"/>
              </a:buClr>
              <a:buFont typeface="Times New Roman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Terceiro nível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240">
              <a:lnSpc>
                <a:spcPct val="93000"/>
              </a:lnSpc>
              <a:spcAft>
                <a:spcPts val="425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GB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Quarto nível</a:t>
            </a:r>
            <a:endParaRPr b="0" lang="en-GB" sz="15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240">
              <a:lnSpc>
                <a:spcPct val="93000"/>
              </a:lnSpc>
              <a:spcAft>
                <a:spcPts val="213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GB" sz="1500" spc="-1" strike="noStrike">
                <a:solidFill>
                  <a:srgbClr val="000000"/>
                </a:solidFill>
                <a:latin typeface="Arial"/>
                <a:ea typeface="Microsoft YaHei"/>
              </a:rPr>
              <a:t>Quinto nível</a:t>
            </a:r>
            <a:endParaRPr b="0" lang="en-GB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03280" y="5165640"/>
            <a:ext cx="2346120" cy="3884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8080" y="5165640"/>
            <a:ext cx="3193560" cy="388440"/>
          </a:xfrm>
          <a:prstGeom prst="rect">
            <a:avLst/>
          </a:prstGeom>
        </p:spPr>
        <p:txBody>
          <a:bodyPr lIns="0" rIns="0" tIns="0" bIns="0"/>
          <a:p>
            <a:endParaRPr b="0" lang="pt-BR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039680" y="1192320"/>
            <a:ext cx="7857720" cy="144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ffffff"/>
                </a:solidFill>
                <a:latin typeface="Arial"/>
                <a:ea typeface="Microsoft YaHei"/>
              </a:rPr>
              <a:t>PORTARIA GM/MS Nº 3.583</a:t>
            </a:r>
            <a:endParaRPr b="0" lang="pt-B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ffffff"/>
                </a:solidFill>
                <a:latin typeface="Arial"/>
                <a:ea typeface="Microsoft YaHei"/>
              </a:rPr>
              <a:t> </a:t>
            </a:r>
            <a:r>
              <a:rPr b="1" lang="pt-BR" sz="3200" spc="-1" strike="noStrike">
                <a:solidFill>
                  <a:srgbClr val="ffffff"/>
                </a:solidFill>
                <a:latin typeface="Arial"/>
                <a:ea typeface="Microsoft YaHei"/>
              </a:rPr>
              <a:t>Mudança  de finalidade UPA 24h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68360" y="334800"/>
            <a:ext cx="8927640" cy="62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1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venir LT Std 65 Medium"/>
                <a:ea typeface="Microsoft YaHei"/>
              </a:rPr>
              <a:t>Contextualização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141640" y="1887480"/>
            <a:ext cx="5795640" cy="101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3"/>
          <p:cNvSpPr/>
          <p:nvPr/>
        </p:nvSpPr>
        <p:spPr>
          <a:xfrm>
            <a:off x="682560" y="763560"/>
            <a:ext cx="8072280" cy="447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Decreto Presidencial Nº 9.380/2018, que dispõe sobre  a readequação da rede física do SUS, oriunda  de investimentos realizados pelos entes federativos com recursos repassados pelo FNS. A referida portaria  flexibiliza  a mudança de finalidade da UPA 24h;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Portaria GM/MS Nº 3.583, mudança  de finalidade UPA 24h;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Não se aplica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a readequação da rede física do SUS às obras: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 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 – não iniciadas;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II – de reforma ou ampliação;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           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III – com portaria de cancelamento do MS (desabilitada com obras não concluídas);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As solicitações serão encaminhadas a Comissão de Readequação da Rede Física do SUS- CRRF-SUS.</a:t>
            </a:r>
            <a:endParaRPr b="0" lang="pt-BR" sz="1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96720" y="477720"/>
            <a:ext cx="9357840" cy="461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Para a solicitação da readequação da rede física deve ser apresentado os seguintes documentos, até o dia </a:t>
            </a:r>
            <a:r>
              <a:rPr b="1" i="1" lang="pt-BR" sz="1800" spc="-1" strike="noStrike" u="sng">
                <a:solidFill>
                  <a:srgbClr val="000000"/>
                </a:solidFill>
                <a:uFillTx/>
                <a:latin typeface="Arial"/>
                <a:ea typeface="Microsoft YaHei"/>
              </a:rPr>
              <a:t>31/03/19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: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 – solicitação firmada pelo gestor local do SUS;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II – demonstração dos recursos repassados até 23/05/2018;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a) relatório sobre o estágio atual da obra com fotos;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b) relatório que discrimine os recursos gastos com a obra;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c) declaração que o recurso repassado até 23/05/18 foi aplicado em conformidade com o objeto original;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III – justificativa do gestor sobre a necessidade de readequação do planejamento inicial;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pt-BR" sz="18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39640" y="620640"/>
            <a:ext cx="8786520" cy="379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IV – demonstração que o espaço do imóvel será plenamente utilizado em ações e serviços de saúde previstos;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 – declaração do gestor que o imóvel ainda não foi utilizado para o objeto de saúde originalmente pactuado;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VI </a:t>
            </a:r>
            <a:r>
              <a:rPr b="1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– </a:t>
            </a:r>
            <a:r>
              <a:rPr b="1" i="1" lang="pt-BR" sz="1800" spc="-1" strike="noStrike" u="sng">
                <a:solidFill>
                  <a:srgbClr val="ff0000"/>
                </a:solidFill>
                <a:uFillTx/>
                <a:latin typeface="Arial"/>
                <a:ea typeface="Microsoft YaHei"/>
              </a:rPr>
              <a:t>Demonstração de pactuação em CIB a alteração da utilização do imóvel</a:t>
            </a:r>
            <a:r>
              <a:rPr b="0" i="1" lang="pt-BR" sz="1800" spc="-1" strike="noStrike" u="sng">
                <a:solidFill>
                  <a:srgbClr val="ff0000"/>
                </a:solidFill>
                <a:uFillTx/>
                <a:latin typeface="Arial"/>
                <a:ea typeface="Microsoft YaHei"/>
              </a:rPr>
              <a:t>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VII – submeter ao Conselho de Saúde a alteração da utilização do imóvel;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VIII – demonstrar os recursos repassados para a aquisição de equipamentos, se houver</a:t>
            </a:r>
            <a:endParaRPr b="0" lang="pt-BR" sz="18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0"/>
            <a:ext cx="9069120" cy="944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0" lang="en-GB" sz="3300" spc="-1" strike="noStrike">
                <a:solidFill>
                  <a:srgbClr val="000000"/>
                </a:solidFill>
                <a:latin typeface="Arial"/>
                <a:ea typeface="Microsoft YaHei"/>
              </a:rPr>
              <a:t>Aprovação CIB- Proposta</a:t>
            </a:r>
            <a:endParaRPr b="0" lang="en-GB" sz="3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68360" y="763560"/>
            <a:ext cx="8902440" cy="3850920"/>
          </a:xfrm>
          <a:prstGeom prst="rect">
            <a:avLst/>
          </a:prstGeom>
          <a:noFill/>
          <a:ln>
            <a:noFill/>
          </a:ln>
        </p:spPr>
        <p:txBody>
          <a:bodyPr lIns="0" rIns="0" tIns="21240" bIns="0"/>
          <a:p>
            <a:pPr marL="343080" indent="-342720" algn="just">
              <a:lnSpc>
                <a:spcPct val="93000"/>
              </a:lnSpc>
              <a:spcAft>
                <a:spcPts val="1063"/>
              </a:spcAft>
              <a:buClr>
                <a:srgbClr val="000000"/>
              </a:buClr>
              <a:buFont typeface="Times New Roman"/>
              <a:buChar char="•"/>
            </a:pP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 algn="just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As UPA 24h localizadas em município de referência para a região e/ou com mais de 50 mil habitantes não deverão mudar a sua finalidade; 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 algn="just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Justificativa para mudança e para novo ponto de atenção que deverá  contribuir para a  ampliação do acesso a ações assistenciais necessárias à população;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480" algn="just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Regiões com PAR aprovados pela CIB e cuja mudança de finalidade da UPA 24h for aprovada pelo Ministério da Saúde, deverão construir aditivo do PAR, reorganizando o desenho regional da Rede de Atenção às Urgências do território.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627000" y="263520"/>
            <a:ext cx="31543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Fluxos /prazos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325440" y="1192320"/>
            <a:ext cx="9357840" cy="374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lvl="1" marL="7430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O gestor municipal encaminha solicitação através de ofício à Comissão Intergestores Bipartite – CIB, acompanhado de </a:t>
            </a:r>
            <a:r>
              <a:rPr b="0" i="1" lang="pt-BR" sz="2000" spc="-1" strike="noStrike" u="sng">
                <a:solidFill>
                  <a:srgbClr val="000000"/>
                </a:solidFill>
                <a:uFillTx/>
                <a:latin typeface="Arial"/>
                <a:ea typeface="Microsoft YaHei"/>
              </a:rPr>
              <a:t>justificativa técnica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, até de 15 de março de 2019;</a:t>
            </a: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 lvl="1" marL="7430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A CIB  encaminha a solicitação à Diretoria de Atenção Especializada – DAE e, a depender do tipo de equipamento de saúde a ser implantado, de análise da Diretoria de Atenção Básica - DAB e/ou Diretoria de Gestão do Cuidado – DGC;</a:t>
            </a:r>
            <a:endParaRPr b="0" lang="pt-BR" sz="2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 lvl="1" marL="7430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O Parecer técnico é encaminhado a DAE/COUR, que encaminha a  CIB, para providencias cabíveis:</a:t>
            </a:r>
            <a:endParaRPr b="0" lang="pt-BR" sz="2000" spc="-1" strike="noStrike">
              <a:latin typeface="Arial"/>
            </a:endParaRPr>
          </a:p>
          <a:p>
            <a:pPr marL="743040" indent="-285480" algn="just"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Table 1"/>
          <p:cNvGraphicFramePr/>
          <p:nvPr/>
        </p:nvGraphicFramePr>
        <p:xfrm>
          <a:off x="2468520" y="620640"/>
          <a:ext cx="4785840" cy="4449240"/>
        </p:xfrm>
        <a:graphic>
          <a:graphicData uri="http://schemas.openxmlformats.org/drawingml/2006/table">
            <a:tbl>
              <a:tblPr/>
              <a:tblGrid>
                <a:gridCol w="1785600"/>
                <a:gridCol w="714240"/>
                <a:gridCol w="785520"/>
                <a:gridCol w="1500480"/>
              </a:tblGrid>
              <a:tr h="339480"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1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UPA em construção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1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Quant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1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Pop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1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PAR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476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Alagoinhas* 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155.362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4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Ipiau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47.606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Aprovado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4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Itacaré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28.013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Aprovado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4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Itabuna*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220.382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Aprovado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4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Lauro de Freitas 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194.641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Aprovado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4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Mucuri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41.587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Analise no MS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4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Riachão do Jacuípe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34.715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4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Sto Amaro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61.836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Aprovado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4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Tucano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52.381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Adequação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4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Valença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98.053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Aprovado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4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Paulo Afonso*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119.930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020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Nova Viçosa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43.648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Analise no MS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Table 1"/>
          <p:cNvGraphicFramePr/>
          <p:nvPr/>
        </p:nvGraphicFramePr>
        <p:xfrm>
          <a:off x="2540160" y="477720"/>
          <a:ext cx="4714560" cy="4470480"/>
        </p:xfrm>
        <a:graphic>
          <a:graphicData uri="http://schemas.openxmlformats.org/drawingml/2006/table">
            <a:tbl>
              <a:tblPr/>
              <a:tblGrid>
                <a:gridCol w="2190600"/>
                <a:gridCol w="666720"/>
                <a:gridCol w="714240"/>
                <a:gridCol w="1143000"/>
              </a:tblGrid>
              <a:tr h="571680"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1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UPA com obras concluídas , sem funcionamento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1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Quant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1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Pop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1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PAR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Araci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55.637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Adequação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Casa Nova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Adequação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Catu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Eunapolis*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Analise no MS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Brumado*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Analise no MS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Conceição do Coité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Adequação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Esplanada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Feira de Santana*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Gandu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Aprovado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Itamaraju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Analise no MS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Jaguaquara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Aprovado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Morro do Chapéu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828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Serrinha*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Adequação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1160"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Sto Antonio de Jesus*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just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111111"/>
                          </a:solidFill>
                          <a:latin typeface="Arial"/>
                          <a:ea typeface="Times New Roman"/>
                        </a:rPr>
                        <a:t>01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50000"/>
                        </a:lnSpc>
                        <a:spcAft>
                          <a:spcPts val="1414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Aprovado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2" descr=""/>
          <p:cNvPicPr/>
          <p:nvPr/>
        </p:nvPicPr>
        <p:blipFill>
          <a:blip r:embed="rId2"/>
          <a:stretch/>
        </p:blipFill>
        <p:spPr>
          <a:xfrm>
            <a:off x="7485840" y="334800"/>
            <a:ext cx="2269080" cy="2499840"/>
          </a:xfrm>
          <a:prstGeom prst="rect">
            <a:avLst/>
          </a:prstGeom>
          <a:ln w="9360">
            <a:noFill/>
          </a:ln>
        </p:spPr>
      </p:pic>
      <p:sp>
        <p:nvSpPr>
          <p:cNvPr id="94" name="CustomShape 1"/>
          <p:cNvSpPr/>
          <p:nvPr/>
        </p:nvSpPr>
        <p:spPr>
          <a:xfrm>
            <a:off x="1468440" y="3621240"/>
            <a:ext cx="603864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omic Sans MS"/>
                <a:ea typeface="Microsoft YaHei"/>
              </a:rPr>
              <a:t> </a:t>
            </a:r>
            <a:r>
              <a:rPr b="0" lang="pt-BR" sz="2800" spc="-1" strike="noStrike" u="sng">
                <a:solidFill>
                  <a:srgbClr val="ffffff"/>
                </a:solidFill>
                <a:uFillTx/>
                <a:latin typeface="Comic Sans MS"/>
                <a:ea typeface="Microsoft YaHei"/>
              </a:rPr>
              <a:t>dae.cour@saude.ba.gov.br</a:t>
            </a:r>
            <a:endParaRPr b="0" lang="pt-BR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800" spc="-1" strike="noStrike">
                <a:solidFill>
                  <a:srgbClr val="ffffff"/>
                </a:solidFill>
                <a:latin typeface="Comic Sans MS"/>
                <a:ea typeface="Microsoft YaHei"/>
              </a:rPr>
              <a:t>      </a:t>
            </a:r>
            <a:r>
              <a:rPr b="0" lang="pt-BR" sz="2800" spc="-1" strike="noStrike">
                <a:solidFill>
                  <a:srgbClr val="ffffff"/>
                </a:solidFill>
                <a:latin typeface="Comic Sans MS"/>
                <a:ea typeface="Microsoft YaHei"/>
              </a:rPr>
              <a:t>Telefone: (71) 31154398/4399 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Application>LibreOffice/6.0.2.1$Windows_X86_64 LibreOffice_project/f7f06a8f319e4b62f9bc5095aa112a65d2f3ac89</Application>
  <Words>602</Words>
  <Paragraphs>133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2015-02-04T20:08:14Z</dcterms:created>
  <dc:creator>Aldacira de Jesus Ferreira Estrela Teles</dc:creator>
  <dc:description/>
  <dc:language>pt-BR</dc:language>
  <cp:lastModifiedBy/>
  <cp:lastPrinted>1601-01-01T00:00:00Z</cp:lastPrinted>
  <dcterms:modified xsi:type="dcterms:W3CDTF">2019-02-06T09:17:40Z</dcterms:modified>
  <cp:revision>54</cp:revision>
  <dc:subject/>
  <dc:title>Cenário Epidemiológico AIDS BAHIA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