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 id="2147483723" r:id="rId2"/>
  </p:sldMasterIdLst>
  <p:notesMasterIdLst>
    <p:notesMasterId r:id="rId15"/>
  </p:notesMasterIdLst>
  <p:sldIdLst>
    <p:sldId id="295" r:id="rId3"/>
    <p:sldId id="294" r:id="rId4"/>
    <p:sldId id="286" r:id="rId5"/>
    <p:sldId id="262" r:id="rId6"/>
    <p:sldId id="297" r:id="rId7"/>
    <p:sldId id="288" r:id="rId8"/>
    <p:sldId id="275" r:id="rId9"/>
    <p:sldId id="289" r:id="rId10"/>
    <p:sldId id="290" r:id="rId11"/>
    <p:sldId id="260" r:id="rId12"/>
    <p:sldId id="291" r:id="rId13"/>
    <p:sldId id="29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a Oliveira Figueiredo" initials="JOF" lastIdx="1" clrIdx="0">
    <p:extLst>
      <p:ext uri="{19B8F6BF-5375-455C-9EA6-DF929625EA0E}">
        <p15:presenceInfo xmlns:p15="http://schemas.microsoft.com/office/powerpoint/2012/main" userId="S-1-5-21-2644343022-3577383244-3648328105-28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BD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édio 1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5" autoAdjust="0"/>
  </p:normalViewPr>
  <p:slideViewPr>
    <p:cSldViewPr snapToGrid="0">
      <p:cViewPr varScale="1">
        <p:scale>
          <a:sx n="85" d="100"/>
          <a:sy n="85" d="100"/>
        </p:scale>
        <p:origin x="744"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2" Type="http://schemas.openxmlformats.org/officeDocument/2006/relationships/oleObject" Target="Pasta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Pasta1"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Pasta1"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3.971631205673759E-2"/>
          <c:y val="3.4408625456693223E-2"/>
          <c:w val="0.95460992907801423"/>
          <c:h val="0.95412183272440909"/>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spPr>
            <a:solidFill>
              <a:srgbClr val="C00000"/>
            </a:solidFill>
          </c:spPr>
          <c:val>
            <c:numRef>
              <c:f>Plan1!$A$5</c:f>
              <c:numCache>
                <c:formatCode>General</c:formatCode>
                <c:ptCount val="1"/>
                <c:pt idx="0">
                  <c:v>100</c:v>
                </c:pt>
              </c:numCache>
            </c:numRef>
          </c:val>
          <c:extLst>
            <c:ext xmlns:c16="http://schemas.microsoft.com/office/drawing/2014/chart" uri="{C3380CC4-5D6E-409C-BE32-E72D297353CC}">
              <c16:uniqueId val="{00000000-D1A0-4F08-B0F7-28C40A63B658}"/>
            </c:ext>
          </c:extLst>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explosion val="13"/>
          <c:dPt>
            <c:idx val="0"/>
            <c:bubble3D val="0"/>
            <c:spPr>
              <a:solidFill>
                <a:srgbClr val="0070C0"/>
              </a:solidFill>
            </c:spPr>
            <c:extLst>
              <c:ext xmlns:c16="http://schemas.microsoft.com/office/drawing/2014/chart" uri="{C3380CC4-5D6E-409C-BE32-E72D297353CC}">
                <c16:uniqueId val="{00000001-5003-4928-B0F8-2DF88AFCC02B}"/>
              </c:ext>
            </c:extLst>
          </c:dPt>
          <c:dPt>
            <c:idx val="1"/>
            <c:bubble3D val="0"/>
            <c:spPr>
              <a:solidFill>
                <a:srgbClr val="FF0000"/>
              </a:solidFill>
            </c:spPr>
            <c:extLst>
              <c:ext xmlns:c16="http://schemas.microsoft.com/office/drawing/2014/chart" uri="{C3380CC4-5D6E-409C-BE32-E72D297353CC}">
                <c16:uniqueId val="{00000003-5003-4928-B0F8-2DF88AFCC02B}"/>
              </c:ext>
            </c:extLst>
          </c:dPt>
          <c:cat>
            <c:strRef>
              <c:f>Plan1!$A$2:$A$3</c:f>
              <c:strCache>
                <c:ptCount val="2"/>
                <c:pt idx="0">
                  <c:v>a</c:v>
                </c:pt>
                <c:pt idx="1">
                  <c:v>b</c:v>
                </c:pt>
              </c:strCache>
            </c:strRef>
          </c:cat>
          <c:val>
            <c:numRef>
              <c:f>Plan1!$B$2:$B$3</c:f>
              <c:numCache>
                <c:formatCode>General</c:formatCode>
                <c:ptCount val="2"/>
                <c:pt idx="0">
                  <c:v>40</c:v>
                </c:pt>
                <c:pt idx="1">
                  <c:v>60</c:v>
                </c:pt>
              </c:numCache>
            </c:numRef>
          </c:val>
          <c:extLst>
            <c:ext xmlns:c16="http://schemas.microsoft.com/office/drawing/2014/chart" uri="{C3380CC4-5D6E-409C-BE32-E72D297353CC}">
              <c16:uniqueId val="{00000004-5003-4928-B0F8-2DF88AFCC02B}"/>
            </c:ext>
          </c:extLst>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B230C9-32E1-4B0D-9767-8240C7B5BF42}" type="doc">
      <dgm:prSet loTypeId="urn:microsoft.com/office/officeart/2005/8/layout/hierarchy2" loCatId="hierarchy" qsTypeId="urn:microsoft.com/office/officeart/2005/8/quickstyle/simple2" qsCatId="simple" csTypeId="urn:microsoft.com/office/officeart/2005/8/colors/accent3_2" csCatId="accent3" phldr="1"/>
      <dgm:spPr/>
      <dgm:t>
        <a:bodyPr/>
        <a:lstStyle/>
        <a:p>
          <a:endParaRPr lang="pt-BR"/>
        </a:p>
      </dgm:t>
    </dgm:pt>
    <dgm:pt modelId="{832A6F53-28C7-4BCA-894F-6A7E1A6C7FA0}">
      <dgm:prSet phldrT="[Texto]" custT="1"/>
      <dgm:spPr/>
      <dgm:t>
        <a:bodyPr/>
        <a:lstStyle/>
        <a:p>
          <a:r>
            <a:rPr lang="pt-BR" sz="1600" b="1" dirty="0">
              <a:solidFill>
                <a:schemeClr val="tx1"/>
              </a:solidFill>
              <a:latin typeface="Arial Narrow" panose="020B0606020202030204" pitchFamily="34" charset="0"/>
            </a:rPr>
            <a:t>Bloco Financeiro de Vigilância em Saúde</a:t>
          </a:r>
        </a:p>
      </dgm:t>
    </dgm:pt>
    <dgm:pt modelId="{29F4FC47-5A82-4F16-B4D9-3B35A99A8D60}" type="parTrans" cxnId="{B9D9F10B-F05C-44C7-8E4D-CC2E4941FA49}">
      <dgm:prSet/>
      <dgm:spPr/>
      <dgm:t>
        <a:bodyPr/>
        <a:lstStyle/>
        <a:p>
          <a:endParaRPr lang="pt-BR" sz="2400">
            <a:solidFill>
              <a:schemeClr val="tx1"/>
            </a:solidFill>
            <a:latin typeface="Arial Narrow" panose="020B0606020202030204" pitchFamily="34" charset="0"/>
          </a:endParaRPr>
        </a:p>
      </dgm:t>
    </dgm:pt>
    <dgm:pt modelId="{A49CEB9E-02F6-4542-9373-BB96DC8AB087}" type="sibTrans" cxnId="{B9D9F10B-F05C-44C7-8E4D-CC2E4941FA49}">
      <dgm:prSet/>
      <dgm:spPr/>
      <dgm:t>
        <a:bodyPr/>
        <a:lstStyle/>
        <a:p>
          <a:endParaRPr lang="pt-BR" sz="2400">
            <a:solidFill>
              <a:schemeClr val="tx1"/>
            </a:solidFill>
            <a:latin typeface="Arial Narrow" panose="020B0606020202030204" pitchFamily="34" charset="0"/>
          </a:endParaRPr>
        </a:p>
      </dgm:t>
    </dgm:pt>
    <dgm:pt modelId="{FAC33B8E-0205-4E3B-81D7-79BB21DB9C48}">
      <dgm:prSet phldrT="[Texto]" custT="1"/>
      <dgm:spPr/>
      <dgm:t>
        <a:bodyPr/>
        <a:lstStyle/>
        <a:p>
          <a:r>
            <a:rPr lang="pt-BR" sz="1600" b="1">
              <a:solidFill>
                <a:schemeClr val="tx1"/>
              </a:solidFill>
              <a:latin typeface="Arial Narrow" panose="020B0606020202030204" pitchFamily="34" charset="0"/>
            </a:rPr>
            <a:t>I. Componente da Vigilância em Saúde</a:t>
          </a:r>
          <a:endParaRPr lang="pt-BR" sz="1600" b="1" dirty="0">
            <a:solidFill>
              <a:schemeClr val="tx1"/>
            </a:solidFill>
            <a:latin typeface="Arial Narrow" panose="020B0606020202030204" pitchFamily="34" charset="0"/>
          </a:endParaRPr>
        </a:p>
      </dgm:t>
    </dgm:pt>
    <dgm:pt modelId="{CB38F7FD-1DE2-4B7D-8504-102B2DE5E9EC}" type="parTrans" cxnId="{EB01A6CF-435B-47C7-A701-4C26F0C18E8C}">
      <dgm:prSet custT="1"/>
      <dgm:spPr/>
      <dgm:t>
        <a:bodyPr/>
        <a:lstStyle/>
        <a:p>
          <a:endParaRPr lang="pt-BR" sz="700">
            <a:solidFill>
              <a:schemeClr val="tx1"/>
            </a:solidFill>
            <a:latin typeface="Arial Narrow" panose="020B0606020202030204" pitchFamily="34" charset="0"/>
          </a:endParaRPr>
        </a:p>
      </dgm:t>
    </dgm:pt>
    <dgm:pt modelId="{4125F9A5-BEFF-4A7D-9993-F1C191910196}" type="sibTrans" cxnId="{EB01A6CF-435B-47C7-A701-4C26F0C18E8C}">
      <dgm:prSet/>
      <dgm:spPr/>
      <dgm:t>
        <a:bodyPr/>
        <a:lstStyle/>
        <a:p>
          <a:endParaRPr lang="pt-BR" sz="2400">
            <a:solidFill>
              <a:schemeClr val="tx1"/>
            </a:solidFill>
            <a:latin typeface="Arial Narrow" panose="020B0606020202030204" pitchFamily="34" charset="0"/>
          </a:endParaRPr>
        </a:p>
      </dgm:t>
    </dgm:pt>
    <dgm:pt modelId="{72C663DA-71A1-4CCD-BD49-335B693F6412}">
      <dgm:prSet phldrT="[Texto]" custT="1"/>
      <dgm:spPr/>
      <dgm:t>
        <a:bodyPr/>
        <a:lstStyle/>
        <a:p>
          <a:r>
            <a:rPr lang="pt-BR" sz="1600" dirty="0">
              <a:solidFill>
                <a:schemeClr val="tx1"/>
              </a:solidFill>
              <a:latin typeface="Arial Narrow" panose="020B0606020202030204" pitchFamily="34" charset="0"/>
              <a:ea typeface="ＭＳ Ｐゴシック" pitchFamily="34" charset="-128"/>
            </a:rPr>
            <a:t>Valor per capita com base na situação epidemiológica para execução das ações de Vigilância em Saúde</a:t>
          </a:r>
          <a:endParaRPr lang="pt-BR" sz="1600" dirty="0">
            <a:solidFill>
              <a:schemeClr val="tx1"/>
            </a:solidFill>
            <a:latin typeface="Arial Narrow" panose="020B0606020202030204" pitchFamily="34" charset="0"/>
          </a:endParaRPr>
        </a:p>
      </dgm:t>
    </dgm:pt>
    <dgm:pt modelId="{4896AC5E-A29C-4F94-BEA6-3F6A2D4103DD}" type="parTrans" cxnId="{CC48D1B1-C7AD-44EB-B390-94C9B3B4273A}">
      <dgm:prSet custT="1"/>
      <dgm:spPr/>
      <dgm:t>
        <a:bodyPr/>
        <a:lstStyle/>
        <a:p>
          <a:endParaRPr lang="pt-BR" sz="700">
            <a:solidFill>
              <a:schemeClr val="tx1"/>
            </a:solidFill>
            <a:latin typeface="Arial Narrow" panose="020B0606020202030204" pitchFamily="34" charset="0"/>
          </a:endParaRPr>
        </a:p>
      </dgm:t>
    </dgm:pt>
    <dgm:pt modelId="{6B98E943-FD3C-4DE5-A959-89BED7F1BA6A}" type="sibTrans" cxnId="{CC48D1B1-C7AD-44EB-B390-94C9B3B4273A}">
      <dgm:prSet/>
      <dgm:spPr/>
      <dgm:t>
        <a:bodyPr/>
        <a:lstStyle/>
        <a:p>
          <a:endParaRPr lang="pt-BR" sz="2400">
            <a:solidFill>
              <a:schemeClr val="tx1"/>
            </a:solidFill>
            <a:latin typeface="Arial Narrow" panose="020B0606020202030204" pitchFamily="34" charset="0"/>
          </a:endParaRPr>
        </a:p>
      </dgm:t>
    </dgm:pt>
    <dgm:pt modelId="{48609604-3BC1-415D-BDE1-4029FC063CCA}">
      <dgm:prSet phldrT="[Texto]" custT="1"/>
      <dgm:spPr/>
      <dgm:t>
        <a:bodyPr/>
        <a:lstStyle/>
        <a:p>
          <a:r>
            <a:rPr lang="pt-BR" sz="1600" b="1">
              <a:solidFill>
                <a:schemeClr val="tx1"/>
              </a:solidFill>
              <a:latin typeface="Arial Narrow" panose="020B0606020202030204" pitchFamily="34" charset="0"/>
            </a:rPr>
            <a:t>Piso Variável de Vigilância em Saúde</a:t>
          </a:r>
          <a:endParaRPr lang="pt-BR" sz="1600" b="1" dirty="0">
            <a:solidFill>
              <a:schemeClr val="tx1"/>
            </a:solidFill>
            <a:latin typeface="Arial Narrow" panose="020B0606020202030204" pitchFamily="34" charset="0"/>
          </a:endParaRPr>
        </a:p>
      </dgm:t>
    </dgm:pt>
    <dgm:pt modelId="{D5EEFE2D-3007-459B-A2E2-37AAF8379F54}" type="parTrans" cxnId="{8A051595-860C-484C-9505-27EDD551E93F}">
      <dgm:prSet custT="1"/>
      <dgm:spPr/>
      <dgm:t>
        <a:bodyPr/>
        <a:lstStyle/>
        <a:p>
          <a:endParaRPr lang="pt-BR" sz="700">
            <a:solidFill>
              <a:schemeClr val="tx1"/>
            </a:solidFill>
            <a:latin typeface="Arial Narrow" panose="020B0606020202030204" pitchFamily="34" charset="0"/>
          </a:endParaRPr>
        </a:p>
      </dgm:t>
    </dgm:pt>
    <dgm:pt modelId="{9CBE20A2-9F1E-47C1-86ED-3CD236EA0D38}" type="sibTrans" cxnId="{8A051595-860C-484C-9505-27EDD551E93F}">
      <dgm:prSet/>
      <dgm:spPr/>
      <dgm:t>
        <a:bodyPr/>
        <a:lstStyle/>
        <a:p>
          <a:endParaRPr lang="pt-BR" sz="2400">
            <a:solidFill>
              <a:schemeClr val="tx1"/>
            </a:solidFill>
            <a:latin typeface="Arial Narrow" panose="020B0606020202030204" pitchFamily="34" charset="0"/>
          </a:endParaRPr>
        </a:p>
      </dgm:t>
    </dgm:pt>
    <dgm:pt modelId="{BECDF5DA-906B-41F2-8480-7D94E5A89FFD}">
      <dgm:prSet phldrT="[Texto]" custT="1"/>
      <dgm:spPr/>
      <dgm:t>
        <a:bodyPr/>
        <a:lstStyle/>
        <a:p>
          <a:r>
            <a:rPr lang="pt-BR" sz="1600" b="1">
              <a:solidFill>
                <a:schemeClr val="tx1"/>
              </a:solidFill>
              <a:latin typeface="Arial Narrow" panose="020B0606020202030204" pitchFamily="34" charset="0"/>
            </a:rPr>
            <a:t>II. Componente da Vigilância Sanitária</a:t>
          </a:r>
          <a:endParaRPr lang="pt-BR" sz="1600" b="1" dirty="0">
            <a:solidFill>
              <a:schemeClr val="tx1"/>
            </a:solidFill>
            <a:latin typeface="Arial Narrow" panose="020B0606020202030204" pitchFamily="34" charset="0"/>
          </a:endParaRPr>
        </a:p>
      </dgm:t>
    </dgm:pt>
    <dgm:pt modelId="{80719F72-E893-4206-A044-C7E312D03953}" type="parTrans" cxnId="{C2121C22-A7C9-497D-B26D-D7982F280B42}">
      <dgm:prSet custT="1"/>
      <dgm:spPr/>
      <dgm:t>
        <a:bodyPr/>
        <a:lstStyle/>
        <a:p>
          <a:endParaRPr lang="pt-BR" sz="700">
            <a:solidFill>
              <a:schemeClr val="tx1"/>
            </a:solidFill>
            <a:latin typeface="Arial Narrow" panose="020B0606020202030204" pitchFamily="34" charset="0"/>
          </a:endParaRPr>
        </a:p>
      </dgm:t>
    </dgm:pt>
    <dgm:pt modelId="{FBAF1B67-4E6F-4D8A-AD77-ECE7059C8A10}" type="sibTrans" cxnId="{C2121C22-A7C9-497D-B26D-D7982F280B42}">
      <dgm:prSet/>
      <dgm:spPr/>
      <dgm:t>
        <a:bodyPr/>
        <a:lstStyle/>
        <a:p>
          <a:endParaRPr lang="pt-BR" sz="2400">
            <a:solidFill>
              <a:schemeClr val="tx1"/>
            </a:solidFill>
            <a:latin typeface="Arial Narrow" panose="020B0606020202030204" pitchFamily="34" charset="0"/>
          </a:endParaRPr>
        </a:p>
      </dgm:t>
    </dgm:pt>
    <dgm:pt modelId="{09ECD5CE-172B-40CF-9932-E1DE6B33A128}">
      <dgm:prSet custT="1"/>
      <dgm:spPr/>
      <dgm:t>
        <a:bodyPr/>
        <a:lstStyle/>
        <a:p>
          <a:r>
            <a:rPr lang="pt-BR" sz="1600" b="1">
              <a:solidFill>
                <a:schemeClr val="tx1"/>
              </a:solidFill>
              <a:latin typeface="Arial Narrow" panose="020B0606020202030204" pitchFamily="34" charset="0"/>
            </a:rPr>
            <a:t>Piso Fixo de Vigilância em Saúde</a:t>
          </a:r>
          <a:endParaRPr lang="pt-BR" sz="1600" b="1" dirty="0">
            <a:solidFill>
              <a:schemeClr val="tx1"/>
            </a:solidFill>
            <a:latin typeface="Arial Narrow" panose="020B0606020202030204" pitchFamily="34" charset="0"/>
          </a:endParaRPr>
        </a:p>
      </dgm:t>
    </dgm:pt>
    <dgm:pt modelId="{20560CC8-7200-4F7F-BD50-A68DEE16FC63}" type="parTrans" cxnId="{3B7195A3-0921-46D6-852D-E5BF4FB01DD1}">
      <dgm:prSet custT="1"/>
      <dgm:spPr/>
      <dgm:t>
        <a:bodyPr/>
        <a:lstStyle/>
        <a:p>
          <a:endParaRPr lang="pt-BR" sz="700">
            <a:solidFill>
              <a:schemeClr val="tx1"/>
            </a:solidFill>
            <a:latin typeface="Arial Narrow" panose="020B0606020202030204" pitchFamily="34" charset="0"/>
          </a:endParaRPr>
        </a:p>
      </dgm:t>
    </dgm:pt>
    <dgm:pt modelId="{69042667-1A76-4B0C-9A27-4574DB0EDB91}" type="sibTrans" cxnId="{3B7195A3-0921-46D6-852D-E5BF4FB01DD1}">
      <dgm:prSet/>
      <dgm:spPr/>
      <dgm:t>
        <a:bodyPr/>
        <a:lstStyle/>
        <a:p>
          <a:endParaRPr lang="pt-BR" sz="2400">
            <a:solidFill>
              <a:schemeClr val="tx1"/>
            </a:solidFill>
            <a:latin typeface="Arial Narrow" panose="020B0606020202030204" pitchFamily="34" charset="0"/>
          </a:endParaRPr>
        </a:p>
      </dgm:t>
    </dgm:pt>
    <dgm:pt modelId="{412F2AE7-4F45-4A9E-B374-CD5139C4714B}">
      <dgm:prSet custT="1"/>
      <dgm:spPr/>
      <dgm:t>
        <a:bodyPr/>
        <a:lstStyle/>
        <a:p>
          <a:pPr>
            <a:buFont typeface="Wingdings" panose="05000000000000000000" pitchFamily="2" charset="2"/>
            <a:buChar char="q"/>
          </a:pPr>
          <a:r>
            <a:rPr lang="pt-BR" sz="1400" b="1" dirty="0">
              <a:solidFill>
                <a:schemeClr val="tx1"/>
              </a:solidFill>
              <a:latin typeface="Arial Narrow" panose="020B0606020202030204" pitchFamily="34" charset="0"/>
              <a:ea typeface="ＭＳ Ｐゴシック" pitchFamily="34" charset="-128"/>
            </a:rPr>
            <a:t>Incentivo Ações e Serviços Estratégicos</a:t>
          </a:r>
        </a:p>
        <a:p>
          <a:pPr>
            <a:buFont typeface="Wingdings" panose="05000000000000000000" pitchFamily="2" charset="2"/>
            <a:buChar char="q"/>
          </a:pPr>
          <a:r>
            <a:rPr lang="pt-BR" sz="1400" dirty="0">
              <a:solidFill>
                <a:schemeClr val="tx1"/>
              </a:solidFill>
              <a:latin typeface="Arial Narrow" panose="020B0606020202030204" pitchFamily="34" charset="0"/>
              <a:ea typeface="ＭＳ Ｐゴシック" pitchFamily="34" charset="-128"/>
            </a:rPr>
            <a:t>Incentivo DST, AIDS e Hepatites Virais</a:t>
          </a:r>
        </a:p>
        <a:p>
          <a:pPr>
            <a:buFont typeface="Wingdings" panose="05000000000000000000" pitchFamily="2" charset="2"/>
            <a:buChar char="q"/>
          </a:pPr>
          <a:r>
            <a:rPr lang="pt-BR" sz="1400" dirty="0">
              <a:solidFill>
                <a:schemeClr val="tx1"/>
              </a:solidFill>
              <a:latin typeface="Arial Narrow" panose="020B0606020202030204" pitchFamily="34" charset="0"/>
              <a:ea typeface="ＭＳ Ｐゴシック" pitchFamily="34" charset="-128"/>
            </a:rPr>
            <a:t>PQAVS – Programa de Qualificação das Ações de Vigilância em Saúde</a:t>
          </a:r>
          <a:endParaRPr lang="pt-BR" sz="1400" dirty="0">
            <a:solidFill>
              <a:schemeClr val="tx1"/>
            </a:solidFill>
            <a:latin typeface="Arial Narrow" panose="020B0606020202030204" pitchFamily="34" charset="0"/>
          </a:endParaRPr>
        </a:p>
      </dgm:t>
    </dgm:pt>
    <dgm:pt modelId="{CE9D832A-ADFB-49C7-BB8F-DA2BDA924EB4}" type="parTrans" cxnId="{20ED80F7-3E9E-44CA-934A-64F757815D91}">
      <dgm:prSet custT="1"/>
      <dgm:spPr/>
      <dgm:t>
        <a:bodyPr/>
        <a:lstStyle/>
        <a:p>
          <a:endParaRPr lang="pt-BR" sz="700">
            <a:solidFill>
              <a:schemeClr val="tx1"/>
            </a:solidFill>
            <a:latin typeface="Arial Narrow" panose="020B0606020202030204" pitchFamily="34" charset="0"/>
          </a:endParaRPr>
        </a:p>
      </dgm:t>
    </dgm:pt>
    <dgm:pt modelId="{43B66A52-D7A1-4A99-B305-B1F8066A9FB9}" type="sibTrans" cxnId="{20ED80F7-3E9E-44CA-934A-64F757815D91}">
      <dgm:prSet/>
      <dgm:spPr/>
      <dgm:t>
        <a:bodyPr/>
        <a:lstStyle/>
        <a:p>
          <a:endParaRPr lang="pt-BR" sz="2400">
            <a:solidFill>
              <a:schemeClr val="tx1"/>
            </a:solidFill>
            <a:latin typeface="Arial Narrow" panose="020B0606020202030204" pitchFamily="34" charset="0"/>
          </a:endParaRPr>
        </a:p>
      </dgm:t>
    </dgm:pt>
    <dgm:pt modelId="{250561E1-A7DD-4FBA-9D2A-14B5A88D70D6}">
      <dgm:prSet custT="1"/>
      <dgm:spPr/>
      <dgm:t>
        <a:bodyPr/>
        <a:lstStyle/>
        <a:p>
          <a:r>
            <a:rPr lang="pt-BR" sz="1600" b="1">
              <a:solidFill>
                <a:schemeClr val="tx1"/>
              </a:solidFill>
              <a:latin typeface="Arial Narrow" panose="020B0606020202030204" pitchFamily="34" charset="0"/>
            </a:rPr>
            <a:t>Assistência Financeira aos Agentes de Combates de Endemias </a:t>
          </a:r>
          <a:endParaRPr lang="pt-BR" sz="1600" b="1" dirty="0">
            <a:solidFill>
              <a:schemeClr val="tx1"/>
            </a:solidFill>
            <a:latin typeface="Arial Narrow" panose="020B0606020202030204" pitchFamily="34" charset="0"/>
          </a:endParaRPr>
        </a:p>
      </dgm:t>
    </dgm:pt>
    <dgm:pt modelId="{9792B321-77C9-48EF-A05C-E8D6F6A4AACC}" type="parTrans" cxnId="{762EE677-B8A3-4727-BE69-B1EBB962DBBA}">
      <dgm:prSet custT="1"/>
      <dgm:spPr/>
      <dgm:t>
        <a:bodyPr/>
        <a:lstStyle/>
        <a:p>
          <a:endParaRPr lang="pt-BR" sz="700">
            <a:solidFill>
              <a:schemeClr val="tx1"/>
            </a:solidFill>
            <a:latin typeface="Arial Narrow" panose="020B0606020202030204" pitchFamily="34" charset="0"/>
          </a:endParaRPr>
        </a:p>
      </dgm:t>
    </dgm:pt>
    <dgm:pt modelId="{B8AD3092-9524-4A0A-AF8E-3EE5051FC4C9}" type="sibTrans" cxnId="{762EE677-B8A3-4727-BE69-B1EBB962DBBA}">
      <dgm:prSet/>
      <dgm:spPr/>
      <dgm:t>
        <a:bodyPr/>
        <a:lstStyle/>
        <a:p>
          <a:endParaRPr lang="pt-BR" sz="2400">
            <a:solidFill>
              <a:schemeClr val="tx1"/>
            </a:solidFill>
            <a:latin typeface="Arial Narrow" panose="020B0606020202030204" pitchFamily="34" charset="0"/>
          </a:endParaRPr>
        </a:p>
      </dgm:t>
    </dgm:pt>
    <dgm:pt modelId="{25D9BD50-E29D-4AB0-81BF-1D4F9945D6D5}">
      <dgm:prSet custT="1"/>
      <dgm:spPr/>
      <dgm:t>
        <a:bodyPr/>
        <a:lstStyle/>
        <a:p>
          <a:r>
            <a:rPr lang="pt-BR" sz="1400" b="1" dirty="0">
              <a:solidFill>
                <a:schemeClr val="tx1"/>
              </a:solidFill>
              <a:latin typeface="Arial Narrow" panose="020B0606020202030204" pitchFamily="34" charset="0"/>
            </a:rPr>
            <a:t>Até o limite máximo de 40% ,não mais 50% como anteriormente.</a:t>
          </a:r>
          <a:endParaRPr lang="pt-BR" sz="1400" b="1" dirty="0">
            <a:solidFill>
              <a:schemeClr val="tx1"/>
            </a:solidFill>
          </a:endParaRPr>
        </a:p>
      </dgm:t>
    </dgm:pt>
    <dgm:pt modelId="{70DF8E14-6080-4609-A2EA-A677341A7256}" type="parTrans" cxnId="{5051B70F-C03D-43FC-BD28-34D7421A48A9}">
      <dgm:prSet custT="1"/>
      <dgm:spPr/>
      <dgm:t>
        <a:bodyPr/>
        <a:lstStyle/>
        <a:p>
          <a:endParaRPr lang="pt-BR" sz="700">
            <a:solidFill>
              <a:schemeClr val="tx1"/>
            </a:solidFill>
          </a:endParaRPr>
        </a:p>
      </dgm:t>
    </dgm:pt>
    <dgm:pt modelId="{6FD6CCDE-C366-4B51-BF68-9C24BC97AFD3}" type="sibTrans" cxnId="{5051B70F-C03D-43FC-BD28-34D7421A48A9}">
      <dgm:prSet/>
      <dgm:spPr/>
      <dgm:t>
        <a:bodyPr/>
        <a:lstStyle/>
        <a:p>
          <a:endParaRPr lang="pt-BR" sz="2400">
            <a:solidFill>
              <a:schemeClr val="tx1"/>
            </a:solidFill>
          </a:endParaRPr>
        </a:p>
      </dgm:t>
    </dgm:pt>
    <dgm:pt modelId="{6788C130-B674-45AE-958B-1EF10582A836}">
      <dgm:prSet/>
      <dgm:spPr/>
      <dgm:t>
        <a:bodyPr/>
        <a:lstStyle/>
        <a:p>
          <a:pPr algn="l"/>
          <a:r>
            <a:rPr lang="pt-BR" strike="sngStrike" dirty="0">
              <a:solidFill>
                <a:schemeClr val="tx1"/>
              </a:solidFill>
              <a:latin typeface="Arial Narrow" panose="020B0606020202030204" pitchFamily="34" charset="0"/>
            </a:rPr>
            <a:t>Registro de Câncer de Base Populacional;</a:t>
          </a:r>
        </a:p>
        <a:p>
          <a:pPr algn="l">
            <a:buFont typeface="Arial" panose="020B0604020202020204" pitchFamily="34" charset="0"/>
            <a:buChar char="•"/>
          </a:pPr>
          <a:r>
            <a:rPr lang="pt-BR" strike="sngStrike" dirty="0">
              <a:solidFill>
                <a:schemeClr val="tx1"/>
              </a:solidFill>
              <a:latin typeface="Arial Narrow" panose="020B0606020202030204" pitchFamily="34" charset="0"/>
            </a:rPr>
            <a:t>Vigilância Epidemiológica Hospitalar;</a:t>
          </a:r>
        </a:p>
        <a:p>
          <a:pPr algn="l">
            <a:buFont typeface="Arial" panose="020B0604020202020204" pitchFamily="34" charset="0"/>
            <a:buChar char="•"/>
          </a:pPr>
          <a:r>
            <a:rPr lang="pt-BR" strike="sngStrike" dirty="0">
              <a:solidFill>
                <a:schemeClr val="tx1"/>
              </a:solidFill>
              <a:latin typeface="Arial Narrow" panose="020B0606020202030204" pitchFamily="34" charset="0"/>
            </a:rPr>
            <a:t>Vigilância Sentinela da Influenza;</a:t>
          </a:r>
        </a:p>
        <a:p>
          <a:pPr algn="l">
            <a:buFont typeface="Arial" panose="020B0604020202020204" pitchFamily="34" charset="0"/>
            <a:buChar char="•"/>
          </a:pPr>
          <a:r>
            <a:rPr lang="pt-BR" strike="sngStrike" dirty="0">
              <a:solidFill>
                <a:schemeClr val="tx1"/>
              </a:solidFill>
              <a:latin typeface="Arial Narrow" panose="020B0606020202030204" pitchFamily="34" charset="0"/>
            </a:rPr>
            <a:t>Projeto Vida no Trânsito.</a:t>
          </a:r>
        </a:p>
        <a:p>
          <a:pPr algn="l">
            <a:buFont typeface="Arial" panose="020B0604020202020204" pitchFamily="34" charset="0"/>
            <a:buChar char="•"/>
          </a:pPr>
          <a:r>
            <a:rPr lang="pt-BR" strike="sngStrike" dirty="0">
              <a:solidFill>
                <a:schemeClr val="tx1"/>
              </a:solidFill>
              <a:latin typeface="Arial Narrow" panose="020B0606020202030204" pitchFamily="34" charset="0"/>
            </a:rPr>
            <a:t>Serviço de Verificação de Óbitos. </a:t>
          </a:r>
        </a:p>
        <a:p>
          <a:pPr algn="l">
            <a:buFont typeface="Arial" panose="020B0604020202020204" pitchFamily="34" charset="0"/>
            <a:buChar char="•"/>
          </a:pPr>
          <a:r>
            <a:rPr lang="pt-BR" b="1" dirty="0">
              <a:solidFill>
                <a:schemeClr val="tx1"/>
              </a:solidFill>
              <a:latin typeface="Arial Narrow" panose="020B0606020202030204" pitchFamily="34" charset="0"/>
            </a:rPr>
            <a:t>Exceto Lacen e Hospitais Federais da Vigilância Epidemiológica Hospitalar</a:t>
          </a:r>
          <a:endParaRPr lang="pt-BR" b="1" dirty="0">
            <a:solidFill>
              <a:schemeClr val="tx1"/>
            </a:solidFill>
          </a:endParaRPr>
        </a:p>
      </dgm:t>
    </dgm:pt>
    <dgm:pt modelId="{233F4E04-01BD-453C-928E-6FEE297BBC79}" type="sibTrans" cxnId="{B028AAC7-AAA7-4290-A738-590FB8D7A558}">
      <dgm:prSet/>
      <dgm:spPr/>
      <dgm:t>
        <a:bodyPr/>
        <a:lstStyle/>
        <a:p>
          <a:endParaRPr lang="pt-BR">
            <a:solidFill>
              <a:schemeClr val="tx1"/>
            </a:solidFill>
          </a:endParaRPr>
        </a:p>
      </dgm:t>
    </dgm:pt>
    <dgm:pt modelId="{BD29C187-E671-4A83-B19B-D263C85EFEA1}" type="parTrans" cxnId="{B028AAC7-AAA7-4290-A738-590FB8D7A558}">
      <dgm:prSet/>
      <dgm:spPr/>
      <dgm:t>
        <a:bodyPr/>
        <a:lstStyle/>
        <a:p>
          <a:endParaRPr lang="pt-BR">
            <a:solidFill>
              <a:schemeClr val="tx1"/>
            </a:solidFill>
          </a:endParaRPr>
        </a:p>
      </dgm:t>
    </dgm:pt>
    <dgm:pt modelId="{D692F391-586A-4599-AE57-B2DE811A459C}" type="pres">
      <dgm:prSet presAssocID="{EAB230C9-32E1-4B0D-9767-8240C7B5BF42}" presName="diagram" presStyleCnt="0">
        <dgm:presLayoutVars>
          <dgm:chPref val="1"/>
          <dgm:dir/>
          <dgm:animOne val="branch"/>
          <dgm:animLvl val="lvl"/>
          <dgm:resizeHandles val="exact"/>
        </dgm:presLayoutVars>
      </dgm:prSet>
      <dgm:spPr/>
    </dgm:pt>
    <dgm:pt modelId="{54E493E0-79C5-4B8C-A5DF-66C3CC382068}" type="pres">
      <dgm:prSet presAssocID="{832A6F53-28C7-4BCA-894F-6A7E1A6C7FA0}" presName="root1" presStyleCnt="0"/>
      <dgm:spPr/>
    </dgm:pt>
    <dgm:pt modelId="{2173E3B2-8AA0-4CDC-ACCD-89167ED8E611}" type="pres">
      <dgm:prSet presAssocID="{832A6F53-28C7-4BCA-894F-6A7E1A6C7FA0}" presName="LevelOneTextNode" presStyleLbl="node0" presStyleIdx="0" presStyleCnt="1" custScaleY="158367">
        <dgm:presLayoutVars>
          <dgm:chPref val="3"/>
        </dgm:presLayoutVars>
      </dgm:prSet>
      <dgm:spPr/>
    </dgm:pt>
    <dgm:pt modelId="{F2613789-C3B5-49AE-A3C0-056D76498901}" type="pres">
      <dgm:prSet presAssocID="{832A6F53-28C7-4BCA-894F-6A7E1A6C7FA0}" presName="level2hierChild" presStyleCnt="0"/>
      <dgm:spPr/>
    </dgm:pt>
    <dgm:pt modelId="{59025B7A-624E-4873-8437-0CE30C2B299F}" type="pres">
      <dgm:prSet presAssocID="{CB38F7FD-1DE2-4B7D-8504-102B2DE5E9EC}" presName="conn2-1" presStyleLbl="parChTrans1D2" presStyleIdx="0" presStyleCnt="2"/>
      <dgm:spPr/>
    </dgm:pt>
    <dgm:pt modelId="{1950DEAF-60A2-4499-97BD-663DC6F8E9C8}" type="pres">
      <dgm:prSet presAssocID="{CB38F7FD-1DE2-4B7D-8504-102B2DE5E9EC}" presName="connTx" presStyleLbl="parChTrans1D2" presStyleIdx="0" presStyleCnt="2"/>
      <dgm:spPr/>
    </dgm:pt>
    <dgm:pt modelId="{F340C840-EEE3-4251-BAD7-21051DF890B6}" type="pres">
      <dgm:prSet presAssocID="{FAC33B8E-0205-4E3B-81D7-79BB21DB9C48}" presName="root2" presStyleCnt="0"/>
      <dgm:spPr/>
    </dgm:pt>
    <dgm:pt modelId="{CC094438-D60C-44DF-85C5-B5CF44EF5D71}" type="pres">
      <dgm:prSet presAssocID="{FAC33B8E-0205-4E3B-81D7-79BB21DB9C48}" presName="LevelTwoTextNode" presStyleLbl="node2" presStyleIdx="0" presStyleCnt="2" custScaleY="158367">
        <dgm:presLayoutVars>
          <dgm:chPref val="3"/>
        </dgm:presLayoutVars>
      </dgm:prSet>
      <dgm:spPr/>
    </dgm:pt>
    <dgm:pt modelId="{2E02DDBD-B197-4042-95DC-684CC4B2BF58}" type="pres">
      <dgm:prSet presAssocID="{FAC33B8E-0205-4E3B-81D7-79BB21DB9C48}" presName="level3hierChild" presStyleCnt="0"/>
      <dgm:spPr/>
    </dgm:pt>
    <dgm:pt modelId="{BB4D7A45-3788-44B9-913A-D3E3C67C7FF9}" type="pres">
      <dgm:prSet presAssocID="{20560CC8-7200-4F7F-BD50-A68DEE16FC63}" presName="conn2-1" presStyleLbl="parChTrans1D3" presStyleIdx="0" presStyleCnt="3"/>
      <dgm:spPr/>
    </dgm:pt>
    <dgm:pt modelId="{99424479-211C-4E70-B7E7-232954F70B59}" type="pres">
      <dgm:prSet presAssocID="{20560CC8-7200-4F7F-BD50-A68DEE16FC63}" presName="connTx" presStyleLbl="parChTrans1D3" presStyleIdx="0" presStyleCnt="3"/>
      <dgm:spPr/>
    </dgm:pt>
    <dgm:pt modelId="{AEB943BF-A9E9-4D76-A7C6-3FAE17D5971D}" type="pres">
      <dgm:prSet presAssocID="{09ECD5CE-172B-40CF-9932-E1DE6B33A128}" presName="root2" presStyleCnt="0"/>
      <dgm:spPr/>
    </dgm:pt>
    <dgm:pt modelId="{DB06B80F-88FF-4E84-B1DA-7A350423312D}" type="pres">
      <dgm:prSet presAssocID="{09ECD5CE-172B-40CF-9932-E1DE6B33A128}" presName="LevelTwoTextNode" presStyleLbl="node3" presStyleIdx="0" presStyleCnt="3" custScaleY="192844">
        <dgm:presLayoutVars>
          <dgm:chPref val="3"/>
        </dgm:presLayoutVars>
      </dgm:prSet>
      <dgm:spPr/>
    </dgm:pt>
    <dgm:pt modelId="{6CFF886D-E728-4C33-B88B-0E38568255DE}" type="pres">
      <dgm:prSet presAssocID="{09ECD5CE-172B-40CF-9932-E1DE6B33A128}" presName="level3hierChild" presStyleCnt="0"/>
      <dgm:spPr/>
    </dgm:pt>
    <dgm:pt modelId="{505D526C-6A72-4EF4-88EB-E39BC292FF1C}" type="pres">
      <dgm:prSet presAssocID="{4896AC5E-A29C-4F94-BEA6-3F6A2D4103DD}" presName="conn2-1" presStyleLbl="parChTrans1D4" presStyleIdx="0" presStyleCnt="4"/>
      <dgm:spPr/>
    </dgm:pt>
    <dgm:pt modelId="{CBE56DF7-F3AF-4029-8C09-23C159CFB79E}" type="pres">
      <dgm:prSet presAssocID="{4896AC5E-A29C-4F94-BEA6-3F6A2D4103DD}" presName="connTx" presStyleLbl="parChTrans1D4" presStyleIdx="0" presStyleCnt="4"/>
      <dgm:spPr/>
    </dgm:pt>
    <dgm:pt modelId="{F5015F37-06AB-4C93-8A8D-63F7E8274C4F}" type="pres">
      <dgm:prSet presAssocID="{72C663DA-71A1-4CCD-BD49-335B693F6412}" presName="root2" presStyleCnt="0"/>
      <dgm:spPr/>
    </dgm:pt>
    <dgm:pt modelId="{ABCD5B77-F436-4D48-A647-1046AC531159}" type="pres">
      <dgm:prSet presAssocID="{72C663DA-71A1-4CCD-BD49-335B693F6412}" presName="LevelTwoTextNode" presStyleLbl="node4" presStyleIdx="0" presStyleCnt="4" custScaleX="235059" custScaleY="144633">
        <dgm:presLayoutVars>
          <dgm:chPref val="3"/>
        </dgm:presLayoutVars>
      </dgm:prSet>
      <dgm:spPr/>
    </dgm:pt>
    <dgm:pt modelId="{BA6C1B74-D362-405B-90DC-4A0477E09E50}" type="pres">
      <dgm:prSet presAssocID="{72C663DA-71A1-4CCD-BD49-335B693F6412}" presName="level3hierChild" presStyleCnt="0"/>
      <dgm:spPr/>
    </dgm:pt>
    <dgm:pt modelId="{840C46F6-FF45-4086-A821-8DCC7BA3FEBD}" type="pres">
      <dgm:prSet presAssocID="{D5EEFE2D-3007-459B-A2E2-37AAF8379F54}" presName="conn2-1" presStyleLbl="parChTrans1D3" presStyleIdx="1" presStyleCnt="3"/>
      <dgm:spPr/>
    </dgm:pt>
    <dgm:pt modelId="{0BEF1B47-FF3C-4A1F-9386-302CA8CACEA3}" type="pres">
      <dgm:prSet presAssocID="{D5EEFE2D-3007-459B-A2E2-37AAF8379F54}" presName="connTx" presStyleLbl="parChTrans1D3" presStyleIdx="1" presStyleCnt="3"/>
      <dgm:spPr/>
    </dgm:pt>
    <dgm:pt modelId="{5DC0B11F-6D82-419B-BE17-23CDC14571EC}" type="pres">
      <dgm:prSet presAssocID="{48609604-3BC1-415D-BDE1-4029FC063CCA}" presName="root2" presStyleCnt="0"/>
      <dgm:spPr/>
    </dgm:pt>
    <dgm:pt modelId="{F5AD7CCD-0C4A-4B44-A1E0-A1A2B0EBF57E}" type="pres">
      <dgm:prSet presAssocID="{48609604-3BC1-415D-BDE1-4029FC063CCA}" presName="LevelTwoTextNode" presStyleLbl="node3" presStyleIdx="1" presStyleCnt="3" custScaleY="192844">
        <dgm:presLayoutVars>
          <dgm:chPref val="3"/>
        </dgm:presLayoutVars>
      </dgm:prSet>
      <dgm:spPr/>
    </dgm:pt>
    <dgm:pt modelId="{E03276B5-7D31-4ADB-9376-82353E1EE2CF}" type="pres">
      <dgm:prSet presAssocID="{48609604-3BC1-415D-BDE1-4029FC063CCA}" presName="level3hierChild" presStyleCnt="0"/>
      <dgm:spPr/>
    </dgm:pt>
    <dgm:pt modelId="{319276AF-55D1-4BBD-BC7E-546CD77564F5}" type="pres">
      <dgm:prSet presAssocID="{CE9D832A-ADFB-49C7-BB8F-DA2BDA924EB4}" presName="conn2-1" presStyleLbl="parChTrans1D4" presStyleIdx="1" presStyleCnt="4"/>
      <dgm:spPr/>
    </dgm:pt>
    <dgm:pt modelId="{4CE2A704-3F77-4C3C-9598-7DAD147C14BD}" type="pres">
      <dgm:prSet presAssocID="{CE9D832A-ADFB-49C7-BB8F-DA2BDA924EB4}" presName="connTx" presStyleLbl="parChTrans1D4" presStyleIdx="1" presStyleCnt="4"/>
      <dgm:spPr/>
    </dgm:pt>
    <dgm:pt modelId="{500DA436-9853-4E02-B9F5-1094E34EF6A8}" type="pres">
      <dgm:prSet presAssocID="{412F2AE7-4F45-4A9E-B374-CD5139C4714B}" presName="root2" presStyleCnt="0"/>
      <dgm:spPr/>
    </dgm:pt>
    <dgm:pt modelId="{F5089638-A9FE-4D6C-9772-806E2D07D2D3}" type="pres">
      <dgm:prSet presAssocID="{412F2AE7-4F45-4A9E-B374-CD5139C4714B}" presName="LevelTwoTextNode" presStyleLbl="node4" presStyleIdx="1" presStyleCnt="4" custScaleX="235441" custScaleY="144633">
        <dgm:presLayoutVars>
          <dgm:chPref val="3"/>
        </dgm:presLayoutVars>
      </dgm:prSet>
      <dgm:spPr/>
    </dgm:pt>
    <dgm:pt modelId="{3CF53131-F925-46F5-8BBF-64D6687BC2B0}" type="pres">
      <dgm:prSet presAssocID="{412F2AE7-4F45-4A9E-B374-CD5139C4714B}" presName="level3hierChild" presStyleCnt="0"/>
      <dgm:spPr/>
    </dgm:pt>
    <dgm:pt modelId="{BDF8B44E-608E-46E1-A8DA-4312DB6BD7FA}" type="pres">
      <dgm:prSet presAssocID="{BD29C187-E671-4A83-B19B-D263C85EFEA1}" presName="conn2-1" presStyleLbl="parChTrans1D4" presStyleIdx="2" presStyleCnt="4"/>
      <dgm:spPr/>
    </dgm:pt>
    <dgm:pt modelId="{29053286-2AEF-41EB-B237-42E4E1F6F766}" type="pres">
      <dgm:prSet presAssocID="{BD29C187-E671-4A83-B19B-D263C85EFEA1}" presName="connTx" presStyleLbl="parChTrans1D4" presStyleIdx="2" presStyleCnt="4"/>
      <dgm:spPr/>
    </dgm:pt>
    <dgm:pt modelId="{BEA126C5-DAE5-48D7-8CD9-BB009A85A4F8}" type="pres">
      <dgm:prSet presAssocID="{6788C130-B674-45AE-958B-1EF10582A836}" presName="root2" presStyleCnt="0"/>
      <dgm:spPr/>
    </dgm:pt>
    <dgm:pt modelId="{5BFF6FB1-18C9-42D6-83F0-0A1605D62797}" type="pres">
      <dgm:prSet presAssocID="{6788C130-B674-45AE-958B-1EF10582A836}" presName="LevelTwoTextNode" presStyleLbl="node4" presStyleIdx="2" presStyleCnt="4" custScaleX="226291" custScaleY="357710">
        <dgm:presLayoutVars>
          <dgm:chPref val="3"/>
        </dgm:presLayoutVars>
      </dgm:prSet>
      <dgm:spPr/>
    </dgm:pt>
    <dgm:pt modelId="{FC63D5F2-6C7B-4BA5-99B4-FE66468E10C3}" type="pres">
      <dgm:prSet presAssocID="{6788C130-B674-45AE-958B-1EF10582A836}" presName="level3hierChild" presStyleCnt="0"/>
      <dgm:spPr/>
    </dgm:pt>
    <dgm:pt modelId="{DC1E00D8-3D85-4A66-8E49-79A20D874ED2}" type="pres">
      <dgm:prSet presAssocID="{9792B321-77C9-48EF-A05C-E8D6F6A4AACC}" presName="conn2-1" presStyleLbl="parChTrans1D3" presStyleIdx="2" presStyleCnt="3"/>
      <dgm:spPr/>
    </dgm:pt>
    <dgm:pt modelId="{FC8BFBFF-17BF-45DC-B2A8-71C99966D309}" type="pres">
      <dgm:prSet presAssocID="{9792B321-77C9-48EF-A05C-E8D6F6A4AACC}" presName="connTx" presStyleLbl="parChTrans1D3" presStyleIdx="2" presStyleCnt="3"/>
      <dgm:spPr/>
    </dgm:pt>
    <dgm:pt modelId="{69E53131-36EC-4FC1-B201-79606BAFC712}" type="pres">
      <dgm:prSet presAssocID="{250561E1-A7DD-4FBA-9D2A-14B5A88D70D6}" presName="root2" presStyleCnt="0"/>
      <dgm:spPr/>
    </dgm:pt>
    <dgm:pt modelId="{272440B5-4D6F-4295-8675-57902AEC51A3}" type="pres">
      <dgm:prSet presAssocID="{250561E1-A7DD-4FBA-9D2A-14B5A88D70D6}" presName="LevelTwoTextNode" presStyleLbl="node3" presStyleIdx="2" presStyleCnt="3" custScaleY="192844">
        <dgm:presLayoutVars>
          <dgm:chPref val="3"/>
        </dgm:presLayoutVars>
      </dgm:prSet>
      <dgm:spPr/>
    </dgm:pt>
    <dgm:pt modelId="{EE20E614-D244-439B-8C1A-EEA58F04FCF8}" type="pres">
      <dgm:prSet presAssocID="{250561E1-A7DD-4FBA-9D2A-14B5A88D70D6}" presName="level3hierChild" presStyleCnt="0"/>
      <dgm:spPr/>
    </dgm:pt>
    <dgm:pt modelId="{54B71EC2-2B15-4EAF-A6C7-C85F3ACB4C0D}" type="pres">
      <dgm:prSet presAssocID="{70DF8E14-6080-4609-A2EA-A677341A7256}" presName="conn2-1" presStyleLbl="parChTrans1D4" presStyleIdx="3" presStyleCnt="4"/>
      <dgm:spPr/>
    </dgm:pt>
    <dgm:pt modelId="{A14F3119-38DD-4170-B1EA-3AA1A4665D77}" type="pres">
      <dgm:prSet presAssocID="{70DF8E14-6080-4609-A2EA-A677341A7256}" presName="connTx" presStyleLbl="parChTrans1D4" presStyleIdx="3" presStyleCnt="4"/>
      <dgm:spPr/>
    </dgm:pt>
    <dgm:pt modelId="{83D4416E-DC48-475D-9169-43D7203D9C5B}" type="pres">
      <dgm:prSet presAssocID="{25D9BD50-E29D-4AB0-81BF-1D4F9945D6D5}" presName="root2" presStyleCnt="0"/>
      <dgm:spPr/>
    </dgm:pt>
    <dgm:pt modelId="{6A8BC77E-0D6B-4BF7-B0B9-CBAA7C713CC4}" type="pres">
      <dgm:prSet presAssocID="{25D9BD50-E29D-4AB0-81BF-1D4F9945D6D5}" presName="LevelTwoTextNode" presStyleLbl="node4" presStyleIdx="3" presStyleCnt="4" custScaleX="235059" custScaleY="144633">
        <dgm:presLayoutVars>
          <dgm:chPref val="3"/>
        </dgm:presLayoutVars>
      </dgm:prSet>
      <dgm:spPr/>
    </dgm:pt>
    <dgm:pt modelId="{28511726-B645-4EE6-93B0-3D9CFC9F8003}" type="pres">
      <dgm:prSet presAssocID="{25D9BD50-E29D-4AB0-81BF-1D4F9945D6D5}" presName="level3hierChild" presStyleCnt="0"/>
      <dgm:spPr/>
    </dgm:pt>
    <dgm:pt modelId="{47FC7E58-57B4-4C3F-BC35-D0F10375A4C2}" type="pres">
      <dgm:prSet presAssocID="{80719F72-E893-4206-A044-C7E312D03953}" presName="conn2-1" presStyleLbl="parChTrans1D2" presStyleIdx="1" presStyleCnt="2"/>
      <dgm:spPr/>
    </dgm:pt>
    <dgm:pt modelId="{D71A84A9-1B8C-4860-9D23-05F42078D177}" type="pres">
      <dgm:prSet presAssocID="{80719F72-E893-4206-A044-C7E312D03953}" presName="connTx" presStyleLbl="parChTrans1D2" presStyleIdx="1" presStyleCnt="2"/>
      <dgm:spPr/>
    </dgm:pt>
    <dgm:pt modelId="{83497B36-A470-4223-AD13-47A4F84B908B}" type="pres">
      <dgm:prSet presAssocID="{BECDF5DA-906B-41F2-8480-7D94E5A89FFD}" presName="root2" presStyleCnt="0"/>
      <dgm:spPr/>
    </dgm:pt>
    <dgm:pt modelId="{BC390149-986E-4C25-AD7B-5813DEA54F6C}" type="pres">
      <dgm:prSet presAssocID="{BECDF5DA-906B-41F2-8480-7D94E5A89FFD}" presName="LevelTwoTextNode" presStyleLbl="node2" presStyleIdx="1" presStyleCnt="2" custScaleY="158367">
        <dgm:presLayoutVars>
          <dgm:chPref val="3"/>
        </dgm:presLayoutVars>
      </dgm:prSet>
      <dgm:spPr/>
    </dgm:pt>
    <dgm:pt modelId="{32D76097-B3A4-4546-A0CA-D086BA082793}" type="pres">
      <dgm:prSet presAssocID="{BECDF5DA-906B-41F2-8480-7D94E5A89FFD}" presName="level3hierChild" presStyleCnt="0"/>
      <dgm:spPr/>
    </dgm:pt>
  </dgm:ptLst>
  <dgm:cxnLst>
    <dgm:cxn modelId="{B9D9F10B-F05C-44C7-8E4D-CC2E4941FA49}" srcId="{EAB230C9-32E1-4B0D-9767-8240C7B5BF42}" destId="{832A6F53-28C7-4BCA-894F-6A7E1A6C7FA0}" srcOrd="0" destOrd="0" parTransId="{29F4FC47-5A82-4F16-B4D9-3B35A99A8D60}" sibTransId="{A49CEB9E-02F6-4542-9373-BB96DC8AB087}"/>
    <dgm:cxn modelId="{5051B70F-C03D-43FC-BD28-34D7421A48A9}" srcId="{250561E1-A7DD-4FBA-9D2A-14B5A88D70D6}" destId="{25D9BD50-E29D-4AB0-81BF-1D4F9945D6D5}" srcOrd="0" destOrd="0" parTransId="{70DF8E14-6080-4609-A2EA-A677341A7256}" sibTransId="{6FD6CCDE-C366-4B51-BF68-9C24BC97AFD3}"/>
    <dgm:cxn modelId="{DAF48011-6E76-4A06-94CE-FE3358F16AF1}" type="presOf" srcId="{9792B321-77C9-48EF-A05C-E8D6F6A4AACC}" destId="{FC8BFBFF-17BF-45DC-B2A8-71C99966D309}" srcOrd="1" destOrd="0" presId="urn:microsoft.com/office/officeart/2005/8/layout/hierarchy2"/>
    <dgm:cxn modelId="{7EC03515-9F3F-4C71-B80C-CC3B65D1008A}" type="presOf" srcId="{09ECD5CE-172B-40CF-9932-E1DE6B33A128}" destId="{DB06B80F-88FF-4E84-B1DA-7A350423312D}" srcOrd="0" destOrd="0" presId="urn:microsoft.com/office/officeart/2005/8/layout/hierarchy2"/>
    <dgm:cxn modelId="{57929417-2D81-4ECF-AE82-AC79C36D719A}" type="presOf" srcId="{CB38F7FD-1DE2-4B7D-8504-102B2DE5E9EC}" destId="{1950DEAF-60A2-4499-97BD-663DC6F8E9C8}" srcOrd="1" destOrd="0" presId="urn:microsoft.com/office/officeart/2005/8/layout/hierarchy2"/>
    <dgm:cxn modelId="{364B9F1D-0683-411B-8BB2-652C3917F282}" type="presOf" srcId="{250561E1-A7DD-4FBA-9D2A-14B5A88D70D6}" destId="{272440B5-4D6F-4295-8675-57902AEC51A3}" srcOrd="0" destOrd="0" presId="urn:microsoft.com/office/officeart/2005/8/layout/hierarchy2"/>
    <dgm:cxn modelId="{C2121C22-A7C9-497D-B26D-D7982F280B42}" srcId="{832A6F53-28C7-4BCA-894F-6A7E1A6C7FA0}" destId="{BECDF5DA-906B-41F2-8480-7D94E5A89FFD}" srcOrd="1" destOrd="0" parTransId="{80719F72-E893-4206-A044-C7E312D03953}" sibTransId="{FBAF1B67-4E6F-4D8A-AD77-ECE7059C8A10}"/>
    <dgm:cxn modelId="{5CE11C23-4B3C-4B65-8AE6-E0EBBF9F1FED}" type="presOf" srcId="{FAC33B8E-0205-4E3B-81D7-79BB21DB9C48}" destId="{CC094438-D60C-44DF-85C5-B5CF44EF5D71}" srcOrd="0" destOrd="0" presId="urn:microsoft.com/office/officeart/2005/8/layout/hierarchy2"/>
    <dgm:cxn modelId="{A439F124-2EF5-4273-9327-A2445634B5E8}" type="presOf" srcId="{BD29C187-E671-4A83-B19B-D263C85EFEA1}" destId="{BDF8B44E-608E-46E1-A8DA-4312DB6BD7FA}" srcOrd="0" destOrd="0" presId="urn:microsoft.com/office/officeart/2005/8/layout/hierarchy2"/>
    <dgm:cxn modelId="{A383DD26-762C-4844-97F1-8DE0E57FED51}" type="presOf" srcId="{4896AC5E-A29C-4F94-BEA6-3F6A2D4103DD}" destId="{CBE56DF7-F3AF-4029-8C09-23C159CFB79E}" srcOrd="1" destOrd="0" presId="urn:microsoft.com/office/officeart/2005/8/layout/hierarchy2"/>
    <dgm:cxn modelId="{55C9432C-D42D-4D5E-A56D-FAAECB59B28F}" type="presOf" srcId="{CE9D832A-ADFB-49C7-BB8F-DA2BDA924EB4}" destId="{4CE2A704-3F77-4C3C-9598-7DAD147C14BD}" srcOrd="1" destOrd="0" presId="urn:microsoft.com/office/officeart/2005/8/layout/hierarchy2"/>
    <dgm:cxn modelId="{51D4212E-CA5D-44FD-B287-4638CFAE5812}" type="presOf" srcId="{4896AC5E-A29C-4F94-BEA6-3F6A2D4103DD}" destId="{505D526C-6A72-4EF4-88EB-E39BC292FF1C}" srcOrd="0" destOrd="0" presId="urn:microsoft.com/office/officeart/2005/8/layout/hierarchy2"/>
    <dgm:cxn modelId="{9051062F-67BF-44AE-85D6-6EF858CA1E84}" type="presOf" srcId="{6788C130-B674-45AE-958B-1EF10582A836}" destId="{5BFF6FB1-18C9-42D6-83F0-0A1605D62797}" srcOrd="0" destOrd="0" presId="urn:microsoft.com/office/officeart/2005/8/layout/hierarchy2"/>
    <dgm:cxn modelId="{95321034-4F15-4201-AFBF-656ACAB74BBC}" type="presOf" srcId="{832A6F53-28C7-4BCA-894F-6A7E1A6C7FA0}" destId="{2173E3B2-8AA0-4CDC-ACCD-89167ED8E611}" srcOrd="0" destOrd="0" presId="urn:microsoft.com/office/officeart/2005/8/layout/hierarchy2"/>
    <dgm:cxn modelId="{55BA7E35-4225-404F-B028-878836C2F037}" type="presOf" srcId="{BD29C187-E671-4A83-B19B-D263C85EFEA1}" destId="{29053286-2AEF-41EB-B237-42E4E1F6F766}" srcOrd="1" destOrd="0" presId="urn:microsoft.com/office/officeart/2005/8/layout/hierarchy2"/>
    <dgm:cxn modelId="{0D65433C-1B83-40DA-BC5E-884ED170A38D}" type="presOf" srcId="{72C663DA-71A1-4CCD-BD49-335B693F6412}" destId="{ABCD5B77-F436-4D48-A647-1046AC531159}" srcOrd="0" destOrd="0" presId="urn:microsoft.com/office/officeart/2005/8/layout/hierarchy2"/>
    <dgm:cxn modelId="{579F4A5C-B383-48B4-9F6D-25695C52958B}" type="presOf" srcId="{25D9BD50-E29D-4AB0-81BF-1D4F9945D6D5}" destId="{6A8BC77E-0D6B-4BF7-B0B9-CBAA7C713CC4}" srcOrd="0" destOrd="0" presId="urn:microsoft.com/office/officeart/2005/8/layout/hierarchy2"/>
    <dgm:cxn modelId="{915C1041-C905-411C-B679-042D9C7F4613}" type="presOf" srcId="{412F2AE7-4F45-4A9E-B374-CD5139C4714B}" destId="{F5089638-A9FE-4D6C-9772-806E2D07D2D3}" srcOrd="0" destOrd="0" presId="urn:microsoft.com/office/officeart/2005/8/layout/hierarchy2"/>
    <dgm:cxn modelId="{80864269-FD05-4AF2-9264-834C85A2BC94}" type="presOf" srcId="{CB38F7FD-1DE2-4B7D-8504-102B2DE5E9EC}" destId="{59025B7A-624E-4873-8437-0CE30C2B299F}" srcOrd="0" destOrd="0" presId="urn:microsoft.com/office/officeart/2005/8/layout/hierarchy2"/>
    <dgm:cxn modelId="{E795FB50-5190-4FCA-B57D-351CBF804395}" type="presOf" srcId="{9792B321-77C9-48EF-A05C-E8D6F6A4AACC}" destId="{DC1E00D8-3D85-4A66-8E49-79A20D874ED2}" srcOrd="0" destOrd="0" presId="urn:microsoft.com/office/officeart/2005/8/layout/hierarchy2"/>
    <dgm:cxn modelId="{36630F72-1CB7-413F-A2FF-0CC6154B2B84}" type="presOf" srcId="{80719F72-E893-4206-A044-C7E312D03953}" destId="{47FC7E58-57B4-4C3F-BC35-D0F10375A4C2}" srcOrd="0" destOrd="0" presId="urn:microsoft.com/office/officeart/2005/8/layout/hierarchy2"/>
    <dgm:cxn modelId="{B8C43D53-3C04-4F8E-9DA5-07F2C4479FF4}" type="presOf" srcId="{20560CC8-7200-4F7F-BD50-A68DEE16FC63}" destId="{99424479-211C-4E70-B7E7-232954F70B59}" srcOrd="1" destOrd="0" presId="urn:microsoft.com/office/officeart/2005/8/layout/hierarchy2"/>
    <dgm:cxn modelId="{68F3EF76-B662-4E8B-80B0-B8FCFA0474F1}" type="presOf" srcId="{D5EEFE2D-3007-459B-A2E2-37AAF8379F54}" destId="{840C46F6-FF45-4086-A821-8DCC7BA3FEBD}" srcOrd="0" destOrd="0" presId="urn:microsoft.com/office/officeart/2005/8/layout/hierarchy2"/>
    <dgm:cxn modelId="{71514A57-DEB6-4B9E-AC2D-DBDBA2062EFC}" type="presOf" srcId="{48609604-3BC1-415D-BDE1-4029FC063CCA}" destId="{F5AD7CCD-0C4A-4B44-A1E0-A1A2B0EBF57E}" srcOrd="0" destOrd="0" presId="urn:microsoft.com/office/officeart/2005/8/layout/hierarchy2"/>
    <dgm:cxn modelId="{762EE677-B8A3-4727-BE69-B1EBB962DBBA}" srcId="{FAC33B8E-0205-4E3B-81D7-79BB21DB9C48}" destId="{250561E1-A7DD-4FBA-9D2A-14B5A88D70D6}" srcOrd="2" destOrd="0" parTransId="{9792B321-77C9-48EF-A05C-E8D6F6A4AACC}" sibTransId="{B8AD3092-9524-4A0A-AF8E-3EE5051FC4C9}"/>
    <dgm:cxn modelId="{8A051595-860C-484C-9505-27EDD551E93F}" srcId="{FAC33B8E-0205-4E3B-81D7-79BB21DB9C48}" destId="{48609604-3BC1-415D-BDE1-4029FC063CCA}" srcOrd="1" destOrd="0" parTransId="{D5EEFE2D-3007-459B-A2E2-37AAF8379F54}" sibTransId="{9CBE20A2-9F1E-47C1-86ED-3CD236EA0D38}"/>
    <dgm:cxn modelId="{0EEEFB95-AB57-463C-AA4A-244A579F06CF}" type="presOf" srcId="{80719F72-E893-4206-A044-C7E312D03953}" destId="{D71A84A9-1B8C-4860-9D23-05F42078D177}" srcOrd="1" destOrd="0" presId="urn:microsoft.com/office/officeart/2005/8/layout/hierarchy2"/>
    <dgm:cxn modelId="{1DD2F69A-15C9-473E-8F1C-E9C5B276B746}" type="presOf" srcId="{CE9D832A-ADFB-49C7-BB8F-DA2BDA924EB4}" destId="{319276AF-55D1-4BBD-BC7E-546CD77564F5}" srcOrd="0" destOrd="0" presId="urn:microsoft.com/office/officeart/2005/8/layout/hierarchy2"/>
    <dgm:cxn modelId="{3B7195A3-0921-46D6-852D-E5BF4FB01DD1}" srcId="{FAC33B8E-0205-4E3B-81D7-79BB21DB9C48}" destId="{09ECD5CE-172B-40CF-9932-E1DE6B33A128}" srcOrd="0" destOrd="0" parTransId="{20560CC8-7200-4F7F-BD50-A68DEE16FC63}" sibTransId="{69042667-1A76-4B0C-9A27-4574DB0EDB91}"/>
    <dgm:cxn modelId="{DE4E0CA7-8D86-4D66-B3C9-A4CF56D5524F}" type="presOf" srcId="{70DF8E14-6080-4609-A2EA-A677341A7256}" destId="{54B71EC2-2B15-4EAF-A6C7-C85F3ACB4C0D}" srcOrd="0" destOrd="0" presId="urn:microsoft.com/office/officeart/2005/8/layout/hierarchy2"/>
    <dgm:cxn modelId="{993CB4A7-2620-458A-AA2C-95E692A1E505}" type="presOf" srcId="{BECDF5DA-906B-41F2-8480-7D94E5A89FFD}" destId="{BC390149-986E-4C25-AD7B-5813DEA54F6C}" srcOrd="0" destOrd="0" presId="urn:microsoft.com/office/officeart/2005/8/layout/hierarchy2"/>
    <dgm:cxn modelId="{CC48D1B1-C7AD-44EB-B390-94C9B3B4273A}" srcId="{09ECD5CE-172B-40CF-9932-E1DE6B33A128}" destId="{72C663DA-71A1-4CCD-BD49-335B693F6412}" srcOrd="0" destOrd="0" parTransId="{4896AC5E-A29C-4F94-BEA6-3F6A2D4103DD}" sibTransId="{6B98E943-FD3C-4DE5-A959-89BED7F1BA6A}"/>
    <dgm:cxn modelId="{94D512B2-F024-4E30-AE86-677C2456ADF8}" type="presOf" srcId="{EAB230C9-32E1-4B0D-9767-8240C7B5BF42}" destId="{D692F391-586A-4599-AE57-B2DE811A459C}" srcOrd="0" destOrd="0" presId="urn:microsoft.com/office/officeart/2005/8/layout/hierarchy2"/>
    <dgm:cxn modelId="{3BD5D8BB-A6BB-4BB3-95AC-AA5C02AC17B3}" type="presOf" srcId="{70DF8E14-6080-4609-A2EA-A677341A7256}" destId="{A14F3119-38DD-4170-B1EA-3AA1A4665D77}" srcOrd="1" destOrd="0" presId="urn:microsoft.com/office/officeart/2005/8/layout/hierarchy2"/>
    <dgm:cxn modelId="{FB8F0DBD-1774-45A9-BB42-02F6DC6F04BF}" type="presOf" srcId="{D5EEFE2D-3007-459B-A2E2-37AAF8379F54}" destId="{0BEF1B47-FF3C-4A1F-9386-302CA8CACEA3}" srcOrd="1" destOrd="0" presId="urn:microsoft.com/office/officeart/2005/8/layout/hierarchy2"/>
    <dgm:cxn modelId="{B028AAC7-AAA7-4290-A738-590FB8D7A558}" srcId="{412F2AE7-4F45-4A9E-B374-CD5139C4714B}" destId="{6788C130-B674-45AE-958B-1EF10582A836}" srcOrd="0" destOrd="0" parTransId="{BD29C187-E671-4A83-B19B-D263C85EFEA1}" sibTransId="{233F4E04-01BD-453C-928E-6FEE297BBC79}"/>
    <dgm:cxn modelId="{EB01A6CF-435B-47C7-A701-4C26F0C18E8C}" srcId="{832A6F53-28C7-4BCA-894F-6A7E1A6C7FA0}" destId="{FAC33B8E-0205-4E3B-81D7-79BB21DB9C48}" srcOrd="0" destOrd="0" parTransId="{CB38F7FD-1DE2-4B7D-8504-102B2DE5E9EC}" sibTransId="{4125F9A5-BEFF-4A7D-9993-F1C191910196}"/>
    <dgm:cxn modelId="{2866C6F3-5654-4987-BEDB-50F776E4EF33}" type="presOf" srcId="{20560CC8-7200-4F7F-BD50-A68DEE16FC63}" destId="{BB4D7A45-3788-44B9-913A-D3E3C67C7FF9}" srcOrd="0" destOrd="0" presId="urn:microsoft.com/office/officeart/2005/8/layout/hierarchy2"/>
    <dgm:cxn modelId="{20ED80F7-3E9E-44CA-934A-64F757815D91}" srcId="{48609604-3BC1-415D-BDE1-4029FC063CCA}" destId="{412F2AE7-4F45-4A9E-B374-CD5139C4714B}" srcOrd="0" destOrd="0" parTransId="{CE9D832A-ADFB-49C7-BB8F-DA2BDA924EB4}" sibTransId="{43B66A52-D7A1-4A99-B305-B1F8066A9FB9}"/>
    <dgm:cxn modelId="{8D2977B2-BDDF-4E6E-9AA4-007A0F6D2B83}" type="presParOf" srcId="{D692F391-586A-4599-AE57-B2DE811A459C}" destId="{54E493E0-79C5-4B8C-A5DF-66C3CC382068}" srcOrd="0" destOrd="0" presId="urn:microsoft.com/office/officeart/2005/8/layout/hierarchy2"/>
    <dgm:cxn modelId="{052F5D9D-0FBE-4C80-A98E-09C8DB857298}" type="presParOf" srcId="{54E493E0-79C5-4B8C-A5DF-66C3CC382068}" destId="{2173E3B2-8AA0-4CDC-ACCD-89167ED8E611}" srcOrd="0" destOrd="0" presId="urn:microsoft.com/office/officeart/2005/8/layout/hierarchy2"/>
    <dgm:cxn modelId="{F137322A-58A4-43B8-8114-4050CED41B73}" type="presParOf" srcId="{54E493E0-79C5-4B8C-A5DF-66C3CC382068}" destId="{F2613789-C3B5-49AE-A3C0-056D76498901}" srcOrd="1" destOrd="0" presId="urn:microsoft.com/office/officeart/2005/8/layout/hierarchy2"/>
    <dgm:cxn modelId="{D8BC48A6-6F09-4436-A866-AC8D493E422F}" type="presParOf" srcId="{F2613789-C3B5-49AE-A3C0-056D76498901}" destId="{59025B7A-624E-4873-8437-0CE30C2B299F}" srcOrd="0" destOrd="0" presId="urn:microsoft.com/office/officeart/2005/8/layout/hierarchy2"/>
    <dgm:cxn modelId="{9B1CB829-0C15-43AA-B402-3D634A04A952}" type="presParOf" srcId="{59025B7A-624E-4873-8437-0CE30C2B299F}" destId="{1950DEAF-60A2-4499-97BD-663DC6F8E9C8}" srcOrd="0" destOrd="0" presId="urn:microsoft.com/office/officeart/2005/8/layout/hierarchy2"/>
    <dgm:cxn modelId="{D4E7134C-DA0B-4E76-993C-CEAE3B4E412D}" type="presParOf" srcId="{F2613789-C3B5-49AE-A3C0-056D76498901}" destId="{F340C840-EEE3-4251-BAD7-21051DF890B6}" srcOrd="1" destOrd="0" presId="urn:microsoft.com/office/officeart/2005/8/layout/hierarchy2"/>
    <dgm:cxn modelId="{551DBBC1-5267-4A8F-A182-D9F3F94AA305}" type="presParOf" srcId="{F340C840-EEE3-4251-BAD7-21051DF890B6}" destId="{CC094438-D60C-44DF-85C5-B5CF44EF5D71}" srcOrd="0" destOrd="0" presId="urn:microsoft.com/office/officeart/2005/8/layout/hierarchy2"/>
    <dgm:cxn modelId="{280687C1-7EC8-400A-AE72-FA0AF14A3963}" type="presParOf" srcId="{F340C840-EEE3-4251-BAD7-21051DF890B6}" destId="{2E02DDBD-B197-4042-95DC-684CC4B2BF58}" srcOrd="1" destOrd="0" presId="urn:microsoft.com/office/officeart/2005/8/layout/hierarchy2"/>
    <dgm:cxn modelId="{78CE5621-A186-4232-9C29-89B52145C1D4}" type="presParOf" srcId="{2E02DDBD-B197-4042-95DC-684CC4B2BF58}" destId="{BB4D7A45-3788-44B9-913A-D3E3C67C7FF9}" srcOrd="0" destOrd="0" presId="urn:microsoft.com/office/officeart/2005/8/layout/hierarchy2"/>
    <dgm:cxn modelId="{A9EE795E-BBC6-4AF8-BC9C-15AE4AEA6D47}" type="presParOf" srcId="{BB4D7A45-3788-44B9-913A-D3E3C67C7FF9}" destId="{99424479-211C-4E70-B7E7-232954F70B59}" srcOrd="0" destOrd="0" presId="urn:microsoft.com/office/officeart/2005/8/layout/hierarchy2"/>
    <dgm:cxn modelId="{CF2EED22-1007-49C1-803B-F33C54943602}" type="presParOf" srcId="{2E02DDBD-B197-4042-95DC-684CC4B2BF58}" destId="{AEB943BF-A9E9-4D76-A7C6-3FAE17D5971D}" srcOrd="1" destOrd="0" presId="urn:microsoft.com/office/officeart/2005/8/layout/hierarchy2"/>
    <dgm:cxn modelId="{E675CC9B-AC6E-4B6C-8697-626D1FAACD10}" type="presParOf" srcId="{AEB943BF-A9E9-4D76-A7C6-3FAE17D5971D}" destId="{DB06B80F-88FF-4E84-B1DA-7A350423312D}" srcOrd="0" destOrd="0" presId="urn:microsoft.com/office/officeart/2005/8/layout/hierarchy2"/>
    <dgm:cxn modelId="{45056459-EEBD-4CFC-8C6F-3758F0865417}" type="presParOf" srcId="{AEB943BF-A9E9-4D76-A7C6-3FAE17D5971D}" destId="{6CFF886D-E728-4C33-B88B-0E38568255DE}" srcOrd="1" destOrd="0" presId="urn:microsoft.com/office/officeart/2005/8/layout/hierarchy2"/>
    <dgm:cxn modelId="{80235727-03DF-416E-B908-3A5202188686}" type="presParOf" srcId="{6CFF886D-E728-4C33-B88B-0E38568255DE}" destId="{505D526C-6A72-4EF4-88EB-E39BC292FF1C}" srcOrd="0" destOrd="0" presId="urn:microsoft.com/office/officeart/2005/8/layout/hierarchy2"/>
    <dgm:cxn modelId="{25B428FE-46E0-44E1-806E-28D04415CE32}" type="presParOf" srcId="{505D526C-6A72-4EF4-88EB-E39BC292FF1C}" destId="{CBE56DF7-F3AF-4029-8C09-23C159CFB79E}" srcOrd="0" destOrd="0" presId="urn:microsoft.com/office/officeart/2005/8/layout/hierarchy2"/>
    <dgm:cxn modelId="{E76FE624-3201-46DE-ABFC-06EB438E262E}" type="presParOf" srcId="{6CFF886D-E728-4C33-B88B-0E38568255DE}" destId="{F5015F37-06AB-4C93-8A8D-63F7E8274C4F}" srcOrd="1" destOrd="0" presId="urn:microsoft.com/office/officeart/2005/8/layout/hierarchy2"/>
    <dgm:cxn modelId="{9694205D-D65A-4618-9ED9-2B6F7A8DADA4}" type="presParOf" srcId="{F5015F37-06AB-4C93-8A8D-63F7E8274C4F}" destId="{ABCD5B77-F436-4D48-A647-1046AC531159}" srcOrd="0" destOrd="0" presId="urn:microsoft.com/office/officeart/2005/8/layout/hierarchy2"/>
    <dgm:cxn modelId="{5D601D3F-1D47-463B-83C5-A44309400D0E}" type="presParOf" srcId="{F5015F37-06AB-4C93-8A8D-63F7E8274C4F}" destId="{BA6C1B74-D362-405B-90DC-4A0477E09E50}" srcOrd="1" destOrd="0" presId="urn:microsoft.com/office/officeart/2005/8/layout/hierarchy2"/>
    <dgm:cxn modelId="{E7A6E405-B4E0-424D-ADA0-A3C45D771755}" type="presParOf" srcId="{2E02DDBD-B197-4042-95DC-684CC4B2BF58}" destId="{840C46F6-FF45-4086-A821-8DCC7BA3FEBD}" srcOrd="2" destOrd="0" presId="urn:microsoft.com/office/officeart/2005/8/layout/hierarchy2"/>
    <dgm:cxn modelId="{9FE37D54-8FA3-4D52-8A8F-7354FF3576F3}" type="presParOf" srcId="{840C46F6-FF45-4086-A821-8DCC7BA3FEBD}" destId="{0BEF1B47-FF3C-4A1F-9386-302CA8CACEA3}" srcOrd="0" destOrd="0" presId="urn:microsoft.com/office/officeart/2005/8/layout/hierarchy2"/>
    <dgm:cxn modelId="{4602013F-6920-4090-AE24-5C01F8B3F6FB}" type="presParOf" srcId="{2E02DDBD-B197-4042-95DC-684CC4B2BF58}" destId="{5DC0B11F-6D82-419B-BE17-23CDC14571EC}" srcOrd="3" destOrd="0" presId="urn:microsoft.com/office/officeart/2005/8/layout/hierarchy2"/>
    <dgm:cxn modelId="{A3ED157A-E8E7-4C62-B604-CD2E055A1769}" type="presParOf" srcId="{5DC0B11F-6D82-419B-BE17-23CDC14571EC}" destId="{F5AD7CCD-0C4A-4B44-A1E0-A1A2B0EBF57E}" srcOrd="0" destOrd="0" presId="urn:microsoft.com/office/officeart/2005/8/layout/hierarchy2"/>
    <dgm:cxn modelId="{AD9A67B2-FB09-41A8-90BB-7D0114E73FB6}" type="presParOf" srcId="{5DC0B11F-6D82-419B-BE17-23CDC14571EC}" destId="{E03276B5-7D31-4ADB-9376-82353E1EE2CF}" srcOrd="1" destOrd="0" presId="urn:microsoft.com/office/officeart/2005/8/layout/hierarchy2"/>
    <dgm:cxn modelId="{0ECE1027-EA50-4F36-81A4-8AA11AB4D7B1}" type="presParOf" srcId="{E03276B5-7D31-4ADB-9376-82353E1EE2CF}" destId="{319276AF-55D1-4BBD-BC7E-546CD77564F5}" srcOrd="0" destOrd="0" presId="urn:microsoft.com/office/officeart/2005/8/layout/hierarchy2"/>
    <dgm:cxn modelId="{61EF780C-25B6-4CC1-8999-48FFED0CA66B}" type="presParOf" srcId="{319276AF-55D1-4BBD-BC7E-546CD77564F5}" destId="{4CE2A704-3F77-4C3C-9598-7DAD147C14BD}" srcOrd="0" destOrd="0" presId="urn:microsoft.com/office/officeart/2005/8/layout/hierarchy2"/>
    <dgm:cxn modelId="{14AD2C2A-6307-4E73-819D-F1E1A9E81983}" type="presParOf" srcId="{E03276B5-7D31-4ADB-9376-82353E1EE2CF}" destId="{500DA436-9853-4E02-B9F5-1094E34EF6A8}" srcOrd="1" destOrd="0" presId="urn:microsoft.com/office/officeart/2005/8/layout/hierarchy2"/>
    <dgm:cxn modelId="{55F855A2-7376-4372-AEF6-9E4E6D7F8A70}" type="presParOf" srcId="{500DA436-9853-4E02-B9F5-1094E34EF6A8}" destId="{F5089638-A9FE-4D6C-9772-806E2D07D2D3}" srcOrd="0" destOrd="0" presId="urn:microsoft.com/office/officeart/2005/8/layout/hierarchy2"/>
    <dgm:cxn modelId="{AF187B40-0666-4782-8AC6-D33B1813DD42}" type="presParOf" srcId="{500DA436-9853-4E02-B9F5-1094E34EF6A8}" destId="{3CF53131-F925-46F5-8BBF-64D6687BC2B0}" srcOrd="1" destOrd="0" presId="urn:microsoft.com/office/officeart/2005/8/layout/hierarchy2"/>
    <dgm:cxn modelId="{7955EEDB-F876-4501-94F9-33B51B8B914C}" type="presParOf" srcId="{3CF53131-F925-46F5-8BBF-64D6687BC2B0}" destId="{BDF8B44E-608E-46E1-A8DA-4312DB6BD7FA}" srcOrd="0" destOrd="0" presId="urn:microsoft.com/office/officeart/2005/8/layout/hierarchy2"/>
    <dgm:cxn modelId="{2E861709-42A7-46DD-984D-CA5E2885782E}" type="presParOf" srcId="{BDF8B44E-608E-46E1-A8DA-4312DB6BD7FA}" destId="{29053286-2AEF-41EB-B237-42E4E1F6F766}" srcOrd="0" destOrd="0" presId="urn:microsoft.com/office/officeart/2005/8/layout/hierarchy2"/>
    <dgm:cxn modelId="{74FE09DD-7690-4B13-99B7-9D5F7F80A72C}" type="presParOf" srcId="{3CF53131-F925-46F5-8BBF-64D6687BC2B0}" destId="{BEA126C5-DAE5-48D7-8CD9-BB009A85A4F8}" srcOrd="1" destOrd="0" presId="urn:microsoft.com/office/officeart/2005/8/layout/hierarchy2"/>
    <dgm:cxn modelId="{6078891F-9005-497D-A51A-AC33130749D7}" type="presParOf" srcId="{BEA126C5-DAE5-48D7-8CD9-BB009A85A4F8}" destId="{5BFF6FB1-18C9-42D6-83F0-0A1605D62797}" srcOrd="0" destOrd="0" presId="urn:microsoft.com/office/officeart/2005/8/layout/hierarchy2"/>
    <dgm:cxn modelId="{085985A3-BAA2-4C85-80FC-7B3E854C39F1}" type="presParOf" srcId="{BEA126C5-DAE5-48D7-8CD9-BB009A85A4F8}" destId="{FC63D5F2-6C7B-4BA5-99B4-FE66468E10C3}" srcOrd="1" destOrd="0" presId="urn:microsoft.com/office/officeart/2005/8/layout/hierarchy2"/>
    <dgm:cxn modelId="{7A4248AA-52E4-44F7-B375-92C01AF908A8}" type="presParOf" srcId="{2E02DDBD-B197-4042-95DC-684CC4B2BF58}" destId="{DC1E00D8-3D85-4A66-8E49-79A20D874ED2}" srcOrd="4" destOrd="0" presId="urn:microsoft.com/office/officeart/2005/8/layout/hierarchy2"/>
    <dgm:cxn modelId="{D326D176-EADF-424C-93F9-B33B61F8DA12}" type="presParOf" srcId="{DC1E00D8-3D85-4A66-8E49-79A20D874ED2}" destId="{FC8BFBFF-17BF-45DC-B2A8-71C99966D309}" srcOrd="0" destOrd="0" presId="urn:microsoft.com/office/officeart/2005/8/layout/hierarchy2"/>
    <dgm:cxn modelId="{7AC82EEA-BACA-45BC-9303-C955F60EFFDB}" type="presParOf" srcId="{2E02DDBD-B197-4042-95DC-684CC4B2BF58}" destId="{69E53131-36EC-4FC1-B201-79606BAFC712}" srcOrd="5" destOrd="0" presId="urn:microsoft.com/office/officeart/2005/8/layout/hierarchy2"/>
    <dgm:cxn modelId="{DDCF5AA3-442C-45CE-9A5A-C2482993B9D1}" type="presParOf" srcId="{69E53131-36EC-4FC1-B201-79606BAFC712}" destId="{272440B5-4D6F-4295-8675-57902AEC51A3}" srcOrd="0" destOrd="0" presId="urn:microsoft.com/office/officeart/2005/8/layout/hierarchy2"/>
    <dgm:cxn modelId="{AE67A079-4D4A-4E2B-984F-433E19A90AF7}" type="presParOf" srcId="{69E53131-36EC-4FC1-B201-79606BAFC712}" destId="{EE20E614-D244-439B-8C1A-EEA58F04FCF8}" srcOrd="1" destOrd="0" presId="urn:microsoft.com/office/officeart/2005/8/layout/hierarchy2"/>
    <dgm:cxn modelId="{00A7A574-3310-45F5-B9B7-38595FCFA248}" type="presParOf" srcId="{EE20E614-D244-439B-8C1A-EEA58F04FCF8}" destId="{54B71EC2-2B15-4EAF-A6C7-C85F3ACB4C0D}" srcOrd="0" destOrd="0" presId="urn:microsoft.com/office/officeart/2005/8/layout/hierarchy2"/>
    <dgm:cxn modelId="{874EEC4A-1167-4F82-A919-FFA0A515A477}" type="presParOf" srcId="{54B71EC2-2B15-4EAF-A6C7-C85F3ACB4C0D}" destId="{A14F3119-38DD-4170-B1EA-3AA1A4665D77}" srcOrd="0" destOrd="0" presId="urn:microsoft.com/office/officeart/2005/8/layout/hierarchy2"/>
    <dgm:cxn modelId="{94A04A65-5562-4B43-BD62-1E12398D6FD3}" type="presParOf" srcId="{EE20E614-D244-439B-8C1A-EEA58F04FCF8}" destId="{83D4416E-DC48-475D-9169-43D7203D9C5B}" srcOrd="1" destOrd="0" presId="urn:microsoft.com/office/officeart/2005/8/layout/hierarchy2"/>
    <dgm:cxn modelId="{FB722447-D297-4200-9F18-4FC2195AC7BB}" type="presParOf" srcId="{83D4416E-DC48-475D-9169-43D7203D9C5B}" destId="{6A8BC77E-0D6B-4BF7-B0B9-CBAA7C713CC4}" srcOrd="0" destOrd="0" presId="urn:microsoft.com/office/officeart/2005/8/layout/hierarchy2"/>
    <dgm:cxn modelId="{11FDBA83-6726-4BA8-AAC6-6F25979D7706}" type="presParOf" srcId="{83D4416E-DC48-475D-9169-43D7203D9C5B}" destId="{28511726-B645-4EE6-93B0-3D9CFC9F8003}" srcOrd="1" destOrd="0" presId="urn:microsoft.com/office/officeart/2005/8/layout/hierarchy2"/>
    <dgm:cxn modelId="{CAFF25B6-0FB5-4253-87E5-12025B3859BF}" type="presParOf" srcId="{F2613789-C3B5-49AE-A3C0-056D76498901}" destId="{47FC7E58-57B4-4C3F-BC35-D0F10375A4C2}" srcOrd="2" destOrd="0" presId="urn:microsoft.com/office/officeart/2005/8/layout/hierarchy2"/>
    <dgm:cxn modelId="{6CA805D1-8D2F-4AF1-9521-0765E5438974}" type="presParOf" srcId="{47FC7E58-57B4-4C3F-BC35-D0F10375A4C2}" destId="{D71A84A9-1B8C-4860-9D23-05F42078D177}" srcOrd="0" destOrd="0" presId="urn:microsoft.com/office/officeart/2005/8/layout/hierarchy2"/>
    <dgm:cxn modelId="{612B42A8-5609-4625-84B7-AB94BE8A0425}" type="presParOf" srcId="{F2613789-C3B5-49AE-A3C0-056D76498901}" destId="{83497B36-A470-4223-AD13-47A4F84B908B}" srcOrd="3" destOrd="0" presId="urn:microsoft.com/office/officeart/2005/8/layout/hierarchy2"/>
    <dgm:cxn modelId="{80D58588-EF13-46FD-A87E-2BE84AFE6C5D}" type="presParOf" srcId="{83497B36-A470-4223-AD13-47A4F84B908B}" destId="{BC390149-986E-4C25-AD7B-5813DEA54F6C}" srcOrd="0" destOrd="0" presId="urn:microsoft.com/office/officeart/2005/8/layout/hierarchy2"/>
    <dgm:cxn modelId="{49B86057-1884-431A-A96D-D2A01991EBC1}" type="presParOf" srcId="{83497B36-A470-4223-AD13-47A4F84B908B}" destId="{32D76097-B3A4-4546-A0CA-D086BA08279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3E3B2-8AA0-4CDC-ACCD-89167ED8E611}">
      <dsp:nvSpPr>
        <dsp:cNvPr id="0" name=""/>
        <dsp:cNvSpPr/>
      </dsp:nvSpPr>
      <dsp:spPr>
        <a:xfrm>
          <a:off x="6133" y="2758151"/>
          <a:ext cx="1301800" cy="1030811"/>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b="1" kern="1200" dirty="0">
              <a:solidFill>
                <a:schemeClr val="tx1"/>
              </a:solidFill>
              <a:latin typeface="Arial Narrow" panose="020B0606020202030204" pitchFamily="34" charset="0"/>
            </a:rPr>
            <a:t>Bloco Financeiro de Vigilância em Saúde</a:t>
          </a:r>
        </a:p>
      </dsp:txBody>
      <dsp:txXfrm>
        <a:off x="36324" y="2788342"/>
        <a:ext cx="1241418" cy="970429"/>
      </dsp:txXfrm>
    </dsp:sp>
    <dsp:sp modelId="{59025B7A-624E-4873-8437-0CE30C2B299F}">
      <dsp:nvSpPr>
        <dsp:cNvPr id="0" name=""/>
        <dsp:cNvSpPr/>
      </dsp:nvSpPr>
      <dsp:spPr>
        <a:xfrm rot="18762231">
          <a:off x="1184400" y="2980634"/>
          <a:ext cx="767787" cy="21621"/>
        </a:xfrm>
        <a:custGeom>
          <a:avLst/>
          <a:gdLst/>
          <a:ahLst/>
          <a:cxnLst/>
          <a:rect l="0" t="0" r="0" b="0"/>
          <a:pathLst>
            <a:path>
              <a:moveTo>
                <a:pt x="0" y="10810"/>
              </a:moveTo>
              <a:lnTo>
                <a:pt x="767787" y="1081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solidFill>
              <a:schemeClr val="tx1"/>
            </a:solidFill>
            <a:latin typeface="Arial Narrow" panose="020B0606020202030204" pitchFamily="34" charset="0"/>
          </a:endParaRPr>
        </a:p>
      </dsp:txBody>
      <dsp:txXfrm>
        <a:off x="1549099" y="2972250"/>
        <a:ext cx="38389" cy="38389"/>
      </dsp:txXfrm>
    </dsp:sp>
    <dsp:sp modelId="{CC094438-D60C-44DF-85C5-B5CF44EF5D71}">
      <dsp:nvSpPr>
        <dsp:cNvPr id="0" name=""/>
        <dsp:cNvSpPr/>
      </dsp:nvSpPr>
      <dsp:spPr>
        <a:xfrm>
          <a:off x="1828654" y="2193927"/>
          <a:ext cx="1301800" cy="1030811"/>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b="1" kern="1200">
              <a:solidFill>
                <a:schemeClr val="tx1"/>
              </a:solidFill>
              <a:latin typeface="Arial Narrow" panose="020B0606020202030204" pitchFamily="34" charset="0"/>
            </a:rPr>
            <a:t>I. Componente da Vigilância em Saúde</a:t>
          </a:r>
          <a:endParaRPr lang="pt-BR" sz="1600" b="1" kern="1200" dirty="0">
            <a:solidFill>
              <a:schemeClr val="tx1"/>
            </a:solidFill>
            <a:latin typeface="Arial Narrow" panose="020B0606020202030204" pitchFamily="34" charset="0"/>
          </a:endParaRPr>
        </a:p>
      </dsp:txBody>
      <dsp:txXfrm>
        <a:off x="1858845" y="2224118"/>
        <a:ext cx="1241418" cy="970429"/>
      </dsp:txXfrm>
    </dsp:sp>
    <dsp:sp modelId="{BB4D7A45-3788-44B9-913A-D3E3C67C7FF9}">
      <dsp:nvSpPr>
        <dsp:cNvPr id="0" name=""/>
        <dsp:cNvSpPr/>
      </dsp:nvSpPr>
      <dsp:spPr>
        <a:xfrm rot="17319101">
          <a:off x="2576716" y="1927180"/>
          <a:ext cx="1628196" cy="21621"/>
        </a:xfrm>
        <a:custGeom>
          <a:avLst/>
          <a:gdLst/>
          <a:ahLst/>
          <a:cxnLst/>
          <a:rect l="0" t="0" r="0" b="0"/>
          <a:pathLst>
            <a:path>
              <a:moveTo>
                <a:pt x="0" y="10810"/>
              </a:moveTo>
              <a:lnTo>
                <a:pt x="1628196" y="1081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solidFill>
              <a:schemeClr val="tx1"/>
            </a:solidFill>
            <a:latin typeface="Arial Narrow" panose="020B0606020202030204" pitchFamily="34" charset="0"/>
          </a:endParaRPr>
        </a:p>
      </dsp:txBody>
      <dsp:txXfrm>
        <a:off x="3350110" y="1897286"/>
        <a:ext cx="81409" cy="81409"/>
      </dsp:txXfrm>
    </dsp:sp>
    <dsp:sp modelId="{DB06B80F-88FF-4E84-B1DA-7A350423312D}">
      <dsp:nvSpPr>
        <dsp:cNvPr id="0" name=""/>
        <dsp:cNvSpPr/>
      </dsp:nvSpPr>
      <dsp:spPr>
        <a:xfrm>
          <a:off x="3651175" y="539038"/>
          <a:ext cx="1301800" cy="1255222"/>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b="1" kern="1200">
              <a:solidFill>
                <a:schemeClr val="tx1"/>
              </a:solidFill>
              <a:latin typeface="Arial Narrow" panose="020B0606020202030204" pitchFamily="34" charset="0"/>
            </a:rPr>
            <a:t>Piso Fixo de Vigilância em Saúde</a:t>
          </a:r>
          <a:endParaRPr lang="pt-BR" sz="1600" b="1" kern="1200" dirty="0">
            <a:solidFill>
              <a:schemeClr val="tx1"/>
            </a:solidFill>
            <a:latin typeface="Arial Narrow" panose="020B0606020202030204" pitchFamily="34" charset="0"/>
          </a:endParaRPr>
        </a:p>
      </dsp:txBody>
      <dsp:txXfrm>
        <a:off x="3687939" y="575802"/>
        <a:ext cx="1228272" cy="1181694"/>
      </dsp:txXfrm>
    </dsp:sp>
    <dsp:sp modelId="{505D526C-6A72-4EF4-88EB-E39BC292FF1C}">
      <dsp:nvSpPr>
        <dsp:cNvPr id="0" name=""/>
        <dsp:cNvSpPr/>
      </dsp:nvSpPr>
      <dsp:spPr>
        <a:xfrm>
          <a:off x="4952975" y="1155838"/>
          <a:ext cx="520720" cy="21621"/>
        </a:xfrm>
        <a:custGeom>
          <a:avLst/>
          <a:gdLst/>
          <a:ahLst/>
          <a:cxnLst/>
          <a:rect l="0" t="0" r="0" b="0"/>
          <a:pathLst>
            <a:path>
              <a:moveTo>
                <a:pt x="0" y="10810"/>
              </a:moveTo>
              <a:lnTo>
                <a:pt x="520720" y="1081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solidFill>
              <a:schemeClr val="tx1"/>
            </a:solidFill>
            <a:latin typeface="Arial Narrow" panose="020B0606020202030204" pitchFamily="34" charset="0"/>
          </a:endParaRPr>
        </a:p>
      </dsp:txBody>
      <dsp:txXfrm>
        <a:off x="5200317" y="1153631"/>
        <a:ext cx="26036" cy="26036"/>
      </dsp:txXfrm>
    </dsp:sp>
    <dsp:sp modelId="{ABCD5B77-F436-4D48-A647-1046AC531159}">
      <dsp:nvSpPr>
        <dsp:cNvPr id="0" name=""/>
        <dsp:cNvSpPr/>
      </dsp:nvSpPr>
      <dsp:spPr>
        <a:xfrm>
          <a:off x="5473695" y="695941"/>
          <a:ext cx="3059999" cy="941416"/>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solidFill>
                <a:schemeClr val="tx1"/>
              </a:solidFill>
              <a:latin typeface="Arial Narrow" panose="020B0606020202030204" pitchFamily="34" charset="0"/>
              <a:ea typeface="ＭＳ Ｐゴシック" pitchFamily="34" charset="-128"/>
            </a:rPr>
            <a:t>Valor per capita com base na situação epidemiológica para execução das ações de Vigilância em Saúde</a:t>
          </a:r>
          <a:endParaRPr lang="pt-BR" sz="1600" kern="1200" dirty="0">
            <a:solidFill>
              <a:schemeClr val="tx1"/>
            </a:solidFill>
            <a:latin typeface="Arial Narrow" panose="020B0606020202030204" pitchFamily="34" charset="0"/>
          </a:endParaRPr>
        </a:p>
      </dsp:txBody>
      <dsp:txXfrm>
        <a:off x="5501268" y="723514"/>
        <a:ext cx="3004853" cy="886270"/>
      </dsp:txXfrm>
    </dsp:sp>
    <dsp:sp modelId="{840C46F6-FF45-4086-A821-8DCC7BA3FEBD}">
      <dsp:nvSpPr>
        <dsp:cNvPr id="0" name=""/>
        <dsp:cNvSpPr/>
      </dsp:nvSpPr>
      <dsp:spPr>
        <a:xfrm rot="1201750">
          <a:off x="3113694" y="2793435"/>
          <a:ext cx="554241" cy="21621"/>
        </a:xfrm>
        <a:custGeom>
          <a:avLst/>
          <a:gdLst/>
          <a:ahLst/>
          <a:cxnLst/>
          <a:rect l="0" t="0" r="0" b="0"/>
          <a:pathLst>
            <a:path>
              <a:moveTo>
                <a:pt x="0" y="10810"/>
              </a:moveTo>
              <a:lnTo>
                <a:pt x="554241" y="1081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solidFill>
              <a:schemeClr val="tx1"/>
            </a:solidFill>
            <a:latin typeface="Arial Narrow" panose="020B0606020202030204" pitchFamily="34" charset="0"/>
          </a:endParaRPr>
        </a:p>
      </dsp:txBody>
      <dsp:txXfrm>
        <a:off x="3376958" y="2790390"/>
        <a:ext cx="27712" cy="27712"/>
      </dsp:txXfrm>
    </dsp:sp>
    <dsp:sp modelId="{F5AD7CCD-0C4A-4B44-A1E0-A1A2B0EBF57E}">
      <dsp:nvSpPr>
        <dsp:cNvPr id="0" name=""/>
        <dsp:cNvSpPr/>
      </dsp:nvSpPr>
      <dsp:spPr>
        <a:xfrm>
          <a:off x="3651175" y="2271549"/>
          <a:ext cx="1301800" cy="1255222"/>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b="1" kern="1200">
              <a:solidFill>
                <a:schemeClr val="tx1"/>
              </a:solidFill>
              <a:latin typeface="Arial Narrow" panose="020B0606020202030204" pitchFamily="34" charset="0"/>
            </a:rPr>
            <a:t>Piso Variável de Vigilância em Saúde</a:t>
          </a:r>
          <a:endParaRPr lang="pt-BR" sz="1600" b="1" kern="1200" dirty="0">
            <a:solidFill>
              <a:schemeClr val="tx1"/>
            </a:solidFill>
            <a:latin typeface="Arial Narrow" panose="020B0606020202030204" pitchFamily="34" charset="0"/>
          </a:endParaRPr>
        </a:p>
      </dsp:txBody>
      <dsp:txXfrm>
        <a:off x="3687939" y="2308313"/>
        <a:ext cx="1228272" cy="1181694"/>
      </dsp:txXfrm>
    </dsp:sp>
    <dsp:sp modelId="{319276AF-55D1-4BBD-BC7E-546CD77564F5}">
      <dsp:nvSpPr>
        <dsp:cNvPr id="0" name=""/>
        <dsp:cNvSpPr/>
      </dsp:nvSpPr>
      <dsp:spPr>
        <a:xfrm>
          <a:off x="4952975" y="2888349"/>
          <a:ext cx="520720" cy="21621"/>
        </a:xfrm>
        <a:custGeom>
          <a:avLst/>
          <a:gdLst/>
          <a:ahLst/>
          <a:cxnLst/>
          <a:rect l="0" t="0" r="0" b="0"/>
          <a:pathLst>
            <a:path>
              <a:moveTo>
                <a:pt x="0" y="10810"/>
              </a:moveTo>
              <a:lnTo>
                <a:pt x="520720" y="1081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solidFill>
              <a:schemeClr val="tx1"/>
            </a:solidFill>
            <a:latin typeface="Arial Narrow" panose="020B0606020202030204" pitchFamily="34" charset="0"/>
          </a:endParaRPr>
        </a:p>
      </dsp:txBody>
      <dsp:txXfrm>
        <a:off x="5200317" y="2886142"/>
        <a:ext cx="26036" cy="26036"/>
      </dsp:txXfrm>
    </dsp:sp>
    <dsp:sp modelId="{F5089638-A9FE-4D6C-9772-806E2D07D2D3}">
      <dsp:nvSpPr>
        <dsp:cNvPr id="0" name=""/>
        <dsp:cNvSpPr/>
      </dsp:nvSpPr>
      <dsp:spPr>
        <a:xfrm>
          <a:off x="5473695" y="2428452"/>
          <a:ext cx="3064972" cy="941416"/>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Wingdings" panose="05000000000000000000" pitchFamily="2" charset="2"/>
            <a:buNone/>
          </a:pPr>
          <a:r>
            <a:rPr lang="pt-BR" sz="1400" b="1" kern="1200" dirty="0">
              <a:solidFill>
                <a:schemeClr val="tx1"/>
              </a:solidFill>
              <a:latin typeface="Arial Narrow" panose="020B0606020202030204" pitchFamily="34" charset="0"/>
              <a:ea typeface="ＭＳ Ｐゴシック" pitchFamily="34" charset="-128"/>
            </a:rPr>
            <a:t>Incentivo Ações e Serviços Estratégicos</a:t>
          </a:r>
        </a:p>
        <a:p>
          <a:pPr marL="0" lvl="0" indent="0" algn="ctr" defTabSz="622300">
            <a:lnSpc>
              <a:spcPct val="90000"/>
            </a:lnSpc>
            <a:spcBef>
              <a:spcPct val="0"/>
            </a:spcBef>
            <a:spcAft>
              <a:spcPct val="35000"/>
            </a:spcAft>
            <a:buFont typeface="Wingdings" panose="05000000000000000000" pitchFamily="2" charset="2"/>
            <a:buNone/>
          </a:pPr>
          <a:r>
            <a:rPr lang="pt-BR" sz="1400" kern="1200" dirty="0">
              <a:solidFill>
                <a:schemeClr val="tx1"/>
              </a:solidFill>
              <a:latin typeface="Arial Narrow" panose="020B0606020202030204" pitchFamily="34" charset="0"/>
              <a:ea typeface="ＭＳ Ｐゴシック" pitchFamily="34" charset="-128"/>
            </a:rPr>
            <a:t>Incentivo DST, AIDS e Hepatites Virais</a:t>
          </a:r>
        </a:p>
        <a:p>
          <a:pPr marL="0" lvl="0" indent="0" algn="ctr" defTabSz="622300">
            <a:lnSpc>
              <a:spcPct val="90000"/>
            </a:lnSpc>
            <a:spcBef>
              <a:spcPct val="0"/>
            </a:spcBef>
            <a:spcAft>
              <a:spcPct val="35000"/>
            </a:spcAft>
            <a:buFont typeface="Wingdings" panose="05000000000000000000" pitchFamily="2" charset="2"/>
            <a:buNone/>
          </a:pPr>
          <a:r>
            <a:rPr lang="pt-BR" sz="1400" kern="1200" dirty="0">
              <a:solidFill>
                <a:schemeClr val="tx1"/>
              </a:solidFill>
              <a:latin typeface="Arial Narrow" panose="020B0606020202030204" pitchFamily="34" charset="0"/>
              <a:ea typeface="ＭＳ Ｐゴシック" pitchFamily="34" charset="-128"/>
            </a:rPr>
            <a:t>PQAVS – Programa de Qualificação das Ações de Vigilância em Saúde</a:t>
          </a:r>
          <a:endParaRPr lang="pt-BR" sz="1400" kern="1200" dirty="0">
            <a:solidFill>
              <a:schemeClr val="tx1"/>
            </a:solidFill>
            <a:latin typeface="Arial Narrow" panose="020B0606020202030204" pitchFamily="34" charset="0"/>
          </a:endParaRPr>
        </a:p>
      </dsp:txBody>
      <dsp:txXfrm>
        <a:off x="5501268" y="2456025"/>
        <a:ext cx="3009826" cy="886270"/>
      </dsp:txXfrm>
    </dsp:sp>
    <dsp:sp modelId="{BDF8B44E-608E-46E1-A8DA-4312DB6BD7FA}">
      <dsp:nvSpPr>
        <dsp:cNvPr id="0" name=""/>
        <dsp:cNvSpPr/>
      </dsp:nvSpPr>
      <dsp:spPr>
        <a:xfrm>
          <a:off x="8538667" y="2888349"/>
          <a:ext cx="520720" cy="21621"/>
        </a:xfrm>
        <a:custGeom>
          <a:avLst/>
          <a:gdLst/>
          <a:ahLst/>
          <a:cxnLst/>
          <a:rect l="0" t="0" r="0" b="0"/>
          <a:pathLst>
            <a:path>
              <a:moveTo>
                <a:pt x="0" y="10810"/>
              </a:moveTo>
              <a:lnTo>
                <a:pt x="520720" y="1081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solidFill>
              <a:schemeClr val="tx1"/>
            </a:solidFill>
          </a:endParaRPr>
        </a:p>
      </dsp:txBody>
      <dsp:txXfrm>
        <a:off x="8786009" y="2886142"/>
        <a:ext cx="26036" cy="26036"/>
      </dsp:txXfrm>
    </dsp:sp>
    <dsp:sp modelId="{5BFF6FB1-18C9-42D6-83F0-0A1605D62797}">
      <dsp:nvSpPr>
        <dsp:cNvPr id="0" name=""/>
        <dsp:cNvSpPr/>
      </dsp:nvSpPr>
      <dsp:spPr>
        <a:xfrm>
          <a:off x="9059387" y="1734992"/>
          <a:ext cx="2945857" cy="2328335"/>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pt-BR" sz="1400" strike="sngStrike" kern="1200" dirty="0">
              <a:solidFill>
                <a:schemeClr val="tx1"/>
              </a:solidFill>
              <a:latin typeface="Arial Narrow" panose="020B0606020202030204" pitchFamily="34" charset="0"/>
            </a:rPr>
            <a:t>Registro de Câncer de Base Populacional;</a:t>
          </a:r>
        </a:p>
        <a:p>
          <a:pPr marL="0" lvl="0" indent="0" algn="l" defTabSz="622300">
            <a:lnSpc>
              <a:spcPct val="90000"/>
            </a:lnSpc>
            <a:spcBef>
              <a:spcPct val="0"/>
            </a:spcBef>
            <a:spcAft>
              <a:spcPct val="35000"/>
            </a:spcAft>
            <a:buFont typeface="Arial" panose="020B0604020202020204" pitchFamily="34" charset="0"/>
            <a:buNone/>
          </a:pPr>
          <a:r>
            <a:rPr lang="pt-BR" sz="1400" strike="sngStrike" kern="1200" dirty="0">
              <a:solidFill>
                <a:schemeClr val="tx1"/>
              </a:solidFill>
              <a:latin typeface="Arial Narrow" panose="020B0606020202030204" pitchFamily="34" charset="0"/>
            </a:rPr>
            <a:t>Vigilância Epidemiológica Hospitalar;</a:t>
          </a:r>
        </a:p>
        <a:p>
          <a:pPr marL="0" lvl="0" indent="0" algn="l" defTabSz="622300">
            <a:lnSpc>
              <a:spcPct val="90000"/>
            </a:lnSpc>
            <a:spcBef>
              <a:spcPct val="0"/>
            </a:spcBef>
            <a:spcAft>
              <a:spcPct val="35000"/>
            </a:spcAft>
            <a:buFont typeface="Arial" panose="020B0604020202020204" pitchFamily="34" charset="0"/>
            <a:buNone/>
          </a:pPr>
          <a:r>
            <a:rPr lang="pt-BR" sz="1400" strike="sngStrike" kern="1200" dirty="0">
              <a:solidFill>
                <a:schemeClr val="tx1"/>
              </a:solidFill>
              <a:latin typeface="Arial Narrow" panose="020B0606020202030204" pitchFamily="34" charset="0"/>
            </a:rPr>
            <a:t>Vigilância Sentinela da Influenza;</a:t>
          </a:r>
        </a:p>
        <a:p>
          <a:pPr marL="0" lvl="0" indent="0" algn="l" defTabSz="622300">
            <a:lnSpc>
              <a:spcPct val="90000"/>
            </a:lnSpc>
            <a:spcBef>
              <a:spcPct val="0"/>
            </a:spcBef>
            <a:spcAft>
              <a:spcPct val="35000"/>
            </a:spcAft>
            <a:buFont typeface="Arial" panose="020B0604020202020204" pitchFamily="34" charset="0"/>
            <a:buNone/>
          </a:pPr>
          <a:r>
            <a:rPr lang="pt-BR" sz="1400" strike="sngStrike" kern="1200" dirty="0">
              <a:solidFill>
                <a:schemeClr val="tx1"/>
              </a:solidFill>
              <a:latin typeface="Arial Narrow" panose="020B0606020202030204" pitchFamily="34" charset="0"/>
            </a:rPr>
            <a:t>Projeto Vida no Trânsito.</a:t>
          </a:r>
        </a:p>
        <a:p>
          <a:pPr marL="0" lvl="0" indent="0" algn="l" defTabSz="622300">
            <a:lnSpc>
              <a:spcPct val="90000"/>
            </a:lnSpc>
            <a:spcBef>
              <a:spcPct val="0"/>
            </a:spcBef>
            <a:spcAft>
              <a:spcPct val="35000"/>
            </a:spcAft>
            <a:buFont typeface="Arial" panose="020B0604020202020204" pitchFamily="34" charset="0"/>
            <a:buNone/>
          </a:pPr>
          <a:r>
            <a:rPr lang="pt-BR" sz="1400" strike="sngStrike" kern="1200" dirty="0">
              <a:solidFill>
                <a:schemeClr val="tx1"/>
              </a:solidFill>
              <a:latin typeface="Arial Narrow" panose="020B0606020202030204" pitchFamily="34" charset="0"/>
            </a:rPr>
            <a:t>Serviço de Verificação de Óbitos. </a:t>
          </a:r>
        </a:p>
        <a:p>
          <a:pPr marL="0" lvl="0" indent="0" algn="l" defTabSz="622300">
            <a:lnSpc>
              <a:spcPct val="90000"/>
            </a:lnSpc>
            <a:spcBef>
              <a:spcPct val="0"/>
            </a:spcBef>
            <a:spcAft>
              <a:spcPct val="35000"/>
            </a:spcAft>
            <a:buFont typeface="Arial" panose="020B0604020202020204" pitchFamily="34" charset="0"/>
            <a:buNone/>
          </a:pPr>
          <a:r>
            <a:rPr lang="pt-BR" sz="1400" b="1" kern="1200" dirty="0">
              <a:solidFill>
                <a:schemeClr val="tx1"/>
              </a:solidFill>
              <a:latin typeface="Arial Narrow" panose="020B0606020202030204" pitchFamily="34" charset="0"/>
            </a:rPr>
            <a:t>Exceto Lacen e Hospitais Federais da Vigilância Epidemiológica Hospitalar</a:t>
          </a:r>
          <a:endParaRPr lang="pt-BR" sz="1400" b="1" kern="1200" dirty="0">
            <a:solidFill>
              <a:schemeClr val="tx1"/>
            </a:solidFill>
          </a:endParaRPr>
        </a:p>
      </dsp:txBody>
      <dsp:txXfrm>
        <a:off x="9127582" y="1803187"/>
        <a:ext cx="2809467" cy="2191945"/>
      </dsp:txXfrm>
    </dsp:sp>
    <dsp:sp modelId="{DC1E00D8-3D85-4A66-8E49-79A20D874ED2}">
      <dsp:nvSpPr>
        <dsp:cNvPr id="0" name=""/>
        <dsp:cNvSpPr/>
      </dsp:nvSpPr>
      <dsp:spPr>
        <a:xfrm rot="4280899">
          <a:off x="2576716" y="3469864"/>
          <a:ext cx="1628196" cy="21621"/>
        </a:xfrm>
        <a:custGeom>
          <a:avLst/>
          <a:gdLst/>
          <a:ahLst/>
          <a:cxnLst/>
          <a:rect l="0" t="0" r="0" b="0"/>
          <a:pathLst>
            <a:path>
              <a:moveTo>
                <a:pt x="0" y="10810"/>
              </a:moveTo>
              <a:lnTo>
                <a:pt x="1628196" y="1081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solidFill>
              <a:schemeClr val="tx1"/>
            </a:solidFill>
            <a:latin typeface="Arial Narrow" panose="020B0606020202030204" pitchFamily="34" charset="0"/>
          </a:endParaRPr>
        </a:p>
      </dsp:txBody>
      <dsp:txXfrm>
        <a:off x="3350110" y="3439970"/>
        <a:ext cx="81409" cy="81409"/>
      </dsp:txXfrm>
    </dsp:sp>
    <dsp:sp modelId="{272440B5-4D6F-4295-8675-57902AEC51A3}">
      <dsp:nvSpPr>
        <dsp:cNvPr id="0" name=""/>
        <dsp:cNvSpPr/>
      </dsp:nvSpPr>
      <dsp:spPr>
        <a:xfrm>
          <a:off x="3651175" y="3624406"/>
          <a:ext cx="1301800" cy="1255222"/>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b="1" kern="1200">
              <a:solidFill>
                <a:schemeClr val="tx1"/>
              </a:solidFill>
              <a:latin typeface="Arial Narrow" panose="020B0606020202030204" pitchFamily="34" charset="0"/>
            </a:rPr>
            <a:t>Assistência Financeira aos Agentes de Combates de Endemias </a:t>
          </a:r>
          <a:endParaRPr lang="pt-BR" sz="1600" b="1" kern="1200" dirty="0">
            <a:solidFill>
              <a:schemeClr val="tx1"/>
            </a:solidFill>
            <a:latin typeface="Arial Narrow" panose="020B0606020202030204" pitchFamily="34" charset="0"/>
          </a:endParaRPr>
        </a:p>
      </dsp:txBody>
      <dsp:txXfrm>
        <a:off x="3687939" y="3661170"/>
        <a:ext cx="1228272" cy="1181694"/>
      </dsp:txXfrm>
    </dsp:sp>
    <dsp:sp modelId="{54B71EC2-2B15-4EAF-A6C7-C85F3ACB4C0D}">
      <dsp:nvSpPr>
        <dsp:cNvPr id="0" name=""/>
        <dsp:cNvSpPr/>
      </dsp:nvSpPr>
      <dsp:spPr>
        <a:xfrm>
          <a:off x="4952975" y="4241206"/>
          <a:ext cx="520720" cy="21621"/>
        </a:xfrm>
        <a:custGeom>
          <a:avLst/>
          <a:gdLst/>
          <a:ahLst/>
          <a:cxnLst/>
          <a:rect l="0" t="0" r="0" b="0"/>
          <a:pathLst>
            <a:path>
              <a:moveTo>
                <a:pt x="0" y="10810"/>
              </a:moveTo>
              <a:lnTo>
                <a:pt x="520720" y="1081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solidFill>
              <a:schemeClr val="tx1"/>
            </a:solidFill>
          </a:endParaRPr>
        </a:p>
      </dsp:txBody>
      <dsp:txXfrm>
        <a:off x="5200317" y="4238999"/>
        <a:ext cx="26036" cy="26036"/>
      </dsp:txXfrm>
    </dsp:sp>
    <dsp:sp modelId="{6A8BC77E-0D6B-4BF7-B0B9-CBAA7C713CC4}">
      <dsp:nvSpPr>
        <dsp:cNvPr id="0" name=""/>
        <dsp:cNvSpPr/>
      </dsp:nvSpPr>
      <dsp:spPr>
        <a:xfrm>
          <a:off x="5473695" y="3781309"/>
          <a:ext cx="3059999" cy="941416"/>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b="1" kern="1200" dirty="0">
              <a:solidFill>
                <a:schemeClr val="tx1"/>
              </a:solidFill>
              <a:latin typeface="Arial Narrow" panose="020B0606020202030204" pitchFamily="34" charset="0"/>
            </a:rPr>
            <a:t>Até o limite máximo de 40% ,não mais 50% como anteriormente.</a:t>
          </a:r>
          <a:endParaRPr lang="pt-BR" sz="1400" b="1" kern="1200" dirty="0">
            <a:solidFill>
              <a:schemeClr val="tx1"/>
            </a:solidFill>
          </a:endParaRPr>
        </a:p>
      </dsp:txBody>
      <dsp:txXfrm>
        <a:off x="5501268" y="3808882"/>
        <a:ext cx="3004853" cy="886270"/>
      </dsp:txXfrm>
    </dsp:sp>
    <dsp:sp modelId="{47FC7E58-57B4-4C3F-BC35-D0F10375A4C2}">
      <dsp:nvSpPr>
        <dsp:cNvPr id="0" name=""/>
        <dsp:cNvSpPr/>
      </dsp:nvSpPr>
      <dsp:spPr>
        <a:xfrm rot="2837769">
          <a:off x="1184400" y="3544857"/>
          <a:ext cx="767787" cy="21621"/>
        </a:xfrm>
        <a:custGeom>
          <a:avLst/>
          <a:gdLst/>
          <a:ahLst/>
          <a:cxnLst/>
          <a:rect l="0" t="0" r="0" b="0"/>
          <a:pathLst>
            <a:path>
              <a:moveTo>
                <a:pt x="0" y="10810"/>
              </a:moveTo>
              <a:lnTo>
                <a:pt x="767787" y="1081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t-BR" sz="700" kern="1200">
            <a:solidFill>
              <a:schemeClr val="tx1"/>
            </a:solidFill>
            <a:latin typeface="Arial Narrow" panose="020B0606020202030204" pitchFamily="34" charset="0"/>
          </a:endParaRPr>
        </a:p>
      </dsp:txBody>
      <dsp:txXfrm>
        <a:off x="1549099" y="3536473"/>
        <a:ext cx="38389" cy="38389"/>
      </dsp:txXfrm>
    </dsp:sp>
    <dsp:sp modelId="{BC390149-986E-4C25-AD7B-5813DEA54F6C}">
      <dsp:nvSpPr>
        <dsp:cNvPr id="0" name=""/>
        <dsp:cNvSpPr/>
      </dsp:nvSpPr>
      <dsp:spPr>
        <a:xfrm>
          <a:off x="1828654" y="3322374"/>
          <a:ext cx="1301800" cy="1030811"/>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b="1" kern="1200">
              <a:solidFill>
                <a:schemeClr val="tx1"/>
              </a:solidFill>
              <a:latin typeface="Arial Narrow" panose="020B0606020202030204" pitchFamily="34" charset="0"/>
            </a:rPr>
            <a:t>II. Componente da Vigilância Sanitária</a:t>
          </a:r>
          <a:endParaRPr lang="pt-BR" sz="1600" b="1" kern="1200" dirty="0">
            <a:solidFill>
              <a:schemeClr val="tx1"/>
            </a:solidFill>
            <a:latin typeface="Arial Narrow" panose="020B0606020202030204" pitchFamily="34" charset="0"/>
          </a:endParaRPr>
        </a:p>
      </dsp:txBody>
      <dsp:txXfrm>
        <a:off x="1858845" y="3352565"/>
        <a:ext cx="1241418" cy="97042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6D3A1-772C-447A-A643-FC2E2B958008}" type="datetimeFigureOut">
              <a:rPr lang="pt-BR" smtClean="0"/>
              <a:t>23/10/2019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6CB93C-6380-4F0B-99C7-CD07CB76FDAF}" type="slidenum">
              <a:rPr lang="pt-BR" smtClean="0"/>
              <a:t>‹nº›</a:t>
            </a:fld>
            <a:endParaRPr lang="pt-BR"/>
          </a:p>
        </p:txBody>
      </p:sp>
    </p:spTree>
    <p:extLst>
      <p:ext uri="{BB962C8B-B14F-4D97-AF65-F5344CB8AC3E}">
        <p14:creationId xmlns:p14="http://schemas.microsoft.com/office/powerpoint/2010/main" val="3780937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1">
            <a:extLst>
              <a:ext uri="{FF2B5EF4-FFF2-40B4-BE49-F238E27FC236}">
                <a16:creationId xmlns:a16="http://schemas.microsoft.com/office/drawing/2014/main" id="{B8502408-9347-4BE3-86F5-0048266B51A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b="1">
                <a:solidFill>
                  <a:schemeClr val="tx1"/>
                </a:solidFill>
                <a:latin typeface="Arial" panose="020B0604020202020204" pitchFamily="34" charset="0"/>
                <a:cs typeface="Arial" panose="020B0604020202020204" pitchFamily="34"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b="1">
                <a:solidFill>
                  <a:schemeClr val="tx1"/>
                </a:solidFill>
                <a:latin typeface="Arial" panose="020B0604020202020204" pitchFamily="34" charset="0"/>
                <a:cs typeface="Arial" panose="020B0604020202020204" pitchFamily="34"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b="1">
                <a:solidFill>
                  <a:schemeClr val="tx1"/>
                </a:solidFill>
                <a:latin typeface="Arial" panose="020B0604020202020204" pitchFamily="34" charset="0"/>
                <a:cs typeface="Arial" panose="020B0604020202020204" pitchFamily="34"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b="1">
                <a:solidFill>
                  <a:schemeClr val="tx1"/>
                </a:solidFill>
                <a:latin typeface="Arial" panose="020B0604020202020204" pitchFamily="34" charset="0"/>
                <a:cs typeface="Arial" panose="020B0604020202020204" pitchFamily="34"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b="1">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9933F54-2D39-4A34-8EAF-5DE60594DE40}" type="slidenum">
              <a:rPr kumimoji="0" lang="en-GB" altLang="pt-BR"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a:t>
            </a:fld>
            <a:endParaRPr kumimoji="0" lang="en-GB" altLang="pt-BR"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2291" name="Text Box 1">
            <a:extLst>
              <a:ext uri="{FF2B5EF4-FFF2-40B4-BE49-F238E27FC236}">
                <a16:creationId xmlns:a16="http://schemas.microsoft.com/office/drawing/2014/main" id="{34BB237C-4878-4C5B-9E94-A5D7CA4AD7F2}"/>
              </a:ext>
            </a:extLst>
          </p:cNvPr>
          <p:cNvSpPr txBox="1">
            <a:spLocks noChangeArrowheads="1"/>
          </p:cNvSpPr>
          <p:nvPr/>
        </p:nvSpPr>
        <p:spPr bwMode="auto">
          <a:xfrm>
            <a:off x="998538" y="685800"/>
            <a:ext cx="4860925" cy="3429000"/>
          </a:xfrm>
          <a:prstGeom prst="rect">
            <a:avLst/>
          </a:prstGeom>
          <a:solidFill>
            <a:srgbClr val="FFFFFF"/>
          </a:solidFill>
          <a:ln w="9360">
            <a:solidFill>
              <a:srgbClr val="000000"/>
            </a:solidFill>
            <a:miter lim="800000"/>
            <a:headEnd/>
            <a:tailEnd/>
          </a:ln>
        </p:spPr>
        <p:txBody>
          <a:bodyPr wrap="none" anchor="ctr"/>
          <a:lstStyle>
            <a:lvl1pPr defTabSz="449263">
              <a:defRPr sz="1000" b="1">
                <a:solidFill>
                  <a:schemeClr val="tx1"/>
                </a:solidFill>
                <a:latin typeface="Arial" panose="020B0604020202020204" pitchFamily="34" charset="0"/>
                <a:cs typeface="Arial" panose="020B0604020202020204" pitchFamily="34" charset="0"/>
              </a:defRPr>
            </a:lvl1pPr>
            <a:lvl2pPr marL="742950" indent="-285750" defTabSz="449263">
              <a:defRPr sz="1000" b="1">
                <a:solidFill>
                  <a:schemeClr val="tx1"/>
                </a:solidFill>
                <a:latin typeface="Arial" panose="020B0604020202020204" pitchFamily="34" charset="0"/>
                <a:cs typeface="Arial" panose="020B0604020202020204" pitchFamily="34" charset="0"/>
              </a:defRPr>
            </a:lvl2pPr>
            <a:lvl3pPr marL="1143000" indent="-228600" defTabSz="449263">
              <a:defRPr sz="1000" b="1">
                <a:solidFill>
                  <a:schemeClr val="tx1"/>
                </a:solidFill>
                <a:latin typeface="Arial" panose="020B0604020202020204" pitchFamily="34" charset="0"/>
                <a:cs typeface="Arial" panose="020B0604020202020204" pitchFamily="34" charset="0"/>
              </a:defRPr>
            </a:lvl3pPr>
            <a:lvl4pPr marL="1600200" indent="-228600" defTabSz="449263">
              <a:defRPr sz="1000" b="1">
                <a:solidFill>
                  <a:schemeClr val="tx1"/>
                </a:solidFill>
                <a:latin typeface="Arial" panose="020B0604020202020204" pitchFamily="34" charset="0"/>
                <a:cs typeface="Arial" panose="020B0604020202020204" pitchFamily="34" charset="0"/>
              </a:defRPr>
            </a:lvl4pPr>
            <a:lvl5pPr marL="2057400" indent="-228600" defTabSz="449263">
              <a:defRPr sz="1000" b="1">
                <a:solidFill>
                  <a:schemeClr val="tx1"/>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9pPr>
          </a:lstStyle>
          <a:p>
            <a:pPr marL="0" marR="0" lvl="0" indent="0" algn="l" defTabSz="449263" rtl="0" eaLnBrk="1" fontAlgn="base" latinLnBrk="0" hangingPunct="1">
              <a:lnSpc>
                <a:spcPct val="100000"/>
              </a:lnSpc>
              <a:spcBef>
                <a:spcPct val="0"/>
              </a:spcBef>
              <a:spcAft>
                <a:spcPct val="0"/>
              </a:spcAft>
              <a:buClrTx/>
              <a:buSzTx/>
              <a:buFontTx/>
              <a:buNone/>
              <a:tabLst/>
              <a:defRPr/>
            </a:pPr>
            <a:endParaRPr kumimoji="0" lang="pt-BR" altLang="pt-BR"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2292" name="Rectangle 2">
            <a:extLst>
              <a:ext uri="{FF2B5EF4-FFF2-40B4-BE49-F238E27FC236}">
                <a16:creationId xmlns:a16="http://schemas.microsoft.com/office/drawing/2014/main" id="{09361623-CE6F-461A-B636-A3EAF67BEED5}"/>
              </a:ext>
            </a:extLst>
          </p:cNvPr>
          <p:cNvSpPr>
            <a:spLocks noGrp="1" noChangeArrowheads="1"/>
          </p:cNvSpPr>
          <p:nvPr>
            <p:ph type="body"/>
          </p:nvPr>
        </p:nvSpPr>
        <p:spPr>
          <a:xfrm>
            <a:off x="685800" y="4343400"/>
            <a:ext cx="5480050" cy="41100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t-BR" altLang="pt-BR">
              <a:latin typeface="Arial" panose="020B0604020202020204" pitchFamily="34" charset="0"/>
            </a:endParaRPr>
          </a:p>
        </p:txBody>
      </p:sp>
    </p:spTree>
    <p:extLst>
      <p:ext uri="{BB962C8B-B14F-4D97-AF65-F5344CB8AC3E}">
        <p14:creationId xmlns:p14="http://schemas.microsoft.com/office/powerpoint/2010/main" val="3122855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9848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extLst>
      <p:ext uri="{BB962C8B-B14F-4D97-AF65-F5344CB8AC3E}">
        <p14:creationId xmlns:p14="http://schemas.microsoft.com/office/powerpoint/2010/main" val="25493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a:xfrm>
            <a:off x="609601" y="1600202"/>
            <a:ext cx="10972800" cy="4525963"/>
          </a:xfrm>
          <a:prstGeom prst="rect">
            <a:avLst/>
          </a:prstGeo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3503029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1600202"/>
            <a:ext cx="2743200" cy="4525963"/>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609600" y="1600202"/>
            <a:ext cx="8026400" cy="4525963"/>
          </a:xfrm>
          <a:prstGeom prst="rect">
            <a:avLst/>
          </a:prstGeo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344423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7"/>
            <a:ext cx="10363201" cy="1470025"/>
          </a:xfrm>
        </p:spPr>
        <p:txBody>
          <a:bodyPr/>
          <a:lstStyle/>
          <a:p>
            <a:r>
              <a:rPr lang="pt-BR"/>
              <a:t>Clique para editar o estilo do título mestre</a:t>
            </a:r>
          </a:p>
        </p:txBody>
      </p:sp>
      <p:sp>
        <p:nvSpPr>
          <p:cNvPr id="3" name="Subtítulo 2"/>
          <p:cNvSpPr>
            <a:spLocks noGrp="1"/>
          </p:cNvSpPr>
          <p:nvPr>
            <p:ph type="subTitle" idx="1"/>
          </p:nvPr>
        </p:nvSpPr>
        <p:spPr>
          <a:xfrm>
            <a:off x="1828801"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Tree>
    <p:extLst>
      <p:ext uri="{BB962C8B-B14F-4D97-AF65-F5344CB8AC3E}">
        <p14:creationId xmlns:p14="http://schemas.microsoft.com/office/powerpoint/2010/main" val="55021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a:xfrm>
            <a:off x="609601" y="1600202"/>
            <a:ext cx="10972800" cy="4525963"/>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54623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2"/>
            <a:ext cx="10363201"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1"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Tree>
    <p:extLst>
      <p:ext uri="{BB962C8B-B14F-4D97-AF65-F5344CB8AC3E}">
        <p14:creationId xmlns:p14="http://schemas.microsoft.com/office/powerpoint/2010/main" val="280153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609600" y="1600202"/>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97600" y="1600202"/>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30927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4638"/>
            <a:ext cx="109728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1"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1"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7" y="1535113"/>
            <a:ext cx="5389034"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7" y="2174875"/>
            <a:ext cx="5389034"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333657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tângulo 2">
            <a:extLst>
              <a:ext uri="{FF2B5EF4-FFF2-40B4-BE49-F238E27FC236}">
                <a16:creationId xmlns:a16="http://schemas.microsoft.com/office/drawing/2014/main" id="{FAEF1853-6DCC-4F71-9549-80746AC4BB05}"/>
              </a:ext>
            </a:extLst>
          </p:cNvPr>
          <p:cNvSpPr/>
          <p:nvPr userDrawn="1"/>
        </p:nvSpPr>
        <p:spPr>
          <a:xfrm>
            <a:off x="3349256" y="5879805"/>
            <a:ext cx="3466214" cy="978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4" name="Picture 9" descr="Logo da Sesab">
            <a:extLst>
              <a:ext uri="{FF2B5EF4-FFF2-40B4-BE49-F238E27FC236}">
                <a16:creationId xmlns:a16="http://schemas.microsoft.com/office/drawing/2014/main" id="{97A48169-442D-4FCD-BD0D-3256DDAC9DE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46425" y="6163139"/>
            <a:ext cx="294957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0663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0181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4" y="273052"/>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2"/>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extLst>
      <p:ext uri="{BB962C8B-B14F-4D97-AF65-F5344CB8AC3E}">
        <p14:creationId xmlns:p14="http://schemas.microsoft.com/office/powerpoint/2010/main" val="3094379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648B277F-1DC1-4417-846A-8BB76FE11029}"/>
              </a:ext>
            </a:extLst>
          </p:cNvPr>
          <p:cNvSpPr>
            <a:spLocks noGrp="1" noChangeArrowheads="1"/>
          </p:cNvSpPr>
          <p:nvPr>
            <p:ph type="title"/>
          </p:nvPr>
        </p:nvSpPr>
        <p:spPr bwMode="auto">
          <a:xfrm>
            <a:off x="609601" y="273051"/>
            <a:ext cx="10968892"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pt-BR"/>
              <a:t>Clique para editar o formato do texto do título</a:t>
            </a:r>
          </a:p>
        </p:txBody>
      </p:sp>
      <p:sp>
        <p:nvSpPr>
          <p:cNvPr id="1027" name="Rectangle 2">
            <a:extLst>
              <a:ext uri="{FF2B5EF4-FFF2-40B4-BE49-F238E27FC236}">
                <a16:creationId xmlns:a16="http://schemas.microsoft.com/office/drawing/2014/main" id="{9CE9E314-1A9F-4B0D-853B-86BAAEE1B6E2}"/>
              </a:ext>
            </a:extLst>
          </p:cNvPr>
          <p:cNvSpPr>
            <a:spLocks noGrp="1" noChangeArrowheads="1"/>
          </p:cNvSpPr>
          <p:nvPr>
            <p:ph type="body" idx="1"/>
          </p:nvPr>
        </p:nvSpPr>
        <p:spPr bwMode="auto">
          <a:xfrm>
            <a:off x="609600" y="1604964"/>
            <a:ext cx="10724662" cy="397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1168" rIns="0" bIns="0" numCol="1" anchor="t" anchorCtr="0" compatLnSpc="1">
            <a:prstTxWarp prst="textNoShape">
              <a:avLst/>
            </a:prstTxWarp>
          </a:bodyPr>
          <a:lstStyle/>
          <a:p>
            <a:pPr lvl="0"/>
            <a:r>
              <a:rPr lang="en-GB" altLang="pt-BR"/>
              <a:t>Clique para editar o formato do texto da estrutura de tópicos</a:t>
            </a:r>
          </a:p>
          <a:p>
            <a:pPr lvl="1"/>
            <a:r>
              <a:rPr lang="en-GB" altLang="pt-BR"/>
              <a:t>2.º Nível da estrutura de tópicos</a:t>
            </a:r>
          </a:p>
          <a:p>
            <a:pPr lvl="2"/>
            <a:r>
              <a:rPr lang="en-GB" altLang="pt-BR"/>
              <a:t>3.º Nível da estrutura de tópicos</a:t>
            </a:r>
          </a:p>
          <a:p>
            <a:pPr lvl="3"/>
            <a:r>
              <a:rPr lang="en-GB" altLang="pt-BR"/>
              <a:t>4.º Nível da estrutura de tópicos</a:t>
            </a:r>
          </a:p>
          <a:p>
            <a:pPr lvl="4"/>
            <a:r>
              <a:rPr lang="en-GB" altLang="pt-BR"/>
              <a:t>5.º Nível da estrutura de tópicos</a:t>
            </a:r>
          </a:p>
          <a:p>
            <a:pPr lvl="4"/>
            <a:r>
              <a:rPr lang="en-GB" altLang="pt-BR"/>
              <a:t>6.º Nível da estrutura de tópicos</a:t>
            </a:r>
          </a:p>
          <a:p>
            <a:pPr lvl="4"/>
            <a:r>
              <a:rPr lang="en-GB" altLang="pt-BR"/>
              <a:t>7.º Nível da estrutura de tópicos</a:t>
            </a:r>
          </a:p>
        </p:txBody>
      </p:sp>
      <p:sp>
        <p:nvSpPr>
          <p:cNvPr id="3" name="Retângulo: Cantos Diagonais Arredondados 2">
            <a:extLst>
              <a:ext uri="{FF2B5EF4-FFF2-40B4-BE49-F238E27FC236}">
                <a16:creationId xmlns:a16="http://schemas.microsoft.com/office/drawing/2014/main" id="{528CE0D2-F5A5-491B-B420-5BAC0781EA7D}"/>
              </a:ext>
            </a:extLst>
          </p:cNvPr>
          <p:cNvSpPr/>
          <p:nvPr userDrawn="1"/>
        </p:nvSpPr>
        <p:spPr bwMode="auto">
          <a:xfrm>
            <a:off x="4420925" y="6138407"/>
            <a:ext cx="2202512" cy="548640"/>
          </a:xfrm>
          <a:prstGeom prst="round2Diag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pt-BR" sz="1800" b="0" i="0" u="none" strike="noStrike" cap="none" normalizeH="0" baseline="0">
              <a:ln>
                <a:noFill/>
              </a:ln>
              <a:effectLst/>
              <a:latin typeface="Arial" charset="0"/>
              <a:ea typeface="Microsoft YaHei" charset="-122"/>
            </a:endParaRPr>
          </a:p>
        </p:txBody>
      </p:sp>
      <p:pic>
        <p:nvPicPr>
          <p:cNvPr id="7" name="Picture 9" descr="Logo da Sesab">
            <a:extLst>
              <a:ext uri="{FF2B5EF4-FFF2-40B4-BE49-F238E27FC236}">
                <a16:creationId xmlns:a16="http://schemas.microsoft.com/office/drawing/2014/main" id="{12AE1920-22D3-422B-A217-59E272EA089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47416" y="6238412"/>
            <a:ext cx="1949529" cy="370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456233"/>
      </p:ext>
    </p:extLst>
  </p:cSld>
  <p:clrMap bg1="lt1" tx1="dk1" bg2="lt2" tx2="dk2" accent1="accent1" accent2="accent2" accent3="accent3" accent4="accent4" accent5="accent5" accent6="accent6" hlink="hlink" folHlink="folHlink"/>
  <p:sldLayoutIdLst>
    <p:sldLayoutId id="2147483711" r:id="rId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charset="0"/>
          <a:ea typeface="Microsoft YaHei" charset="-122"/>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charset="0"/>
          <a:ea typeface="Microsoft YaHei" charset="-122"/>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charset="0"/>
          <a:ea typeface="Microsoft YaHei" charset="-122"/>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charset="0"/>
          <a:ea typeface="Microsoft YaHei"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3300">
          <a:solidFill>
            <a:srgbClr val="000000"/>
          </a:solidFill>
          <a:latin typeface="Arial" charset="0"/>
          <a:ea typeface="Microsoft YaHei"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3300">
          <a:solidFill>
            <a:srgbClr val="000000"/>
          </a:solidFill>
          <a:latin typeface="Arial" charset="0"/>
          <a:ea typeface="Microsoft YaHei"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3300">
          <a:solidFill>
            <a:srgbClr val="000000"/>
          </a:solidFill>
          <a:latin typeface="Arial" charset="0"/>
          <a:ea typeface="Microsoft YaHei"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3300">
          <a:solidFill>
            <a:srgbClr val="000000"/>
          </a:solidFill>
          <a:latin typeface="Arial" charset="0"/>
          <a:ea typeface="Microsoft YaHei" charset="-122"/>
        </a:defRPr>
      </a:lvl9pPr>
    </p:titleStyle>
    <p:bodyStyle>
      <a:lvl1pPr marL="342900" indent="-342900" algn="l" defTabSz="449263" rtl="0" eaLnBrk="0" fontAlgn="base" hangingPunct="0">
        <a:lnSpc>
          <a:spcPct val="93000"/>
        </a:lnSpc>
        <a:spcBef>
          <a:spcPct val="0"/>
        </a:spcBef>
        <a:spcAft>
          <a:spcPts val="1063"/>
        </a:spcAft>
        <a:buClr>
          <a:srgbClr val="000000"/>
        </a:buClr>
        <a:buSzPct val="100000"/>
        <a:buFont typeface="Times New Roman" panose="02020603050405020304" pitchFamily="18" charset="0"/>
        <a:buChar char="•"/>
        <a:defRPr sz="24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buChar char="–"/>
        <a:defRPr sz="2100">
          <a:solidFill>
            <a:srgbClr val="000000"/>
          </a:solidFill>
          <a:latin typeface="+mn-lt"/>
          <a:ea typeface="+mn-ea"/>
        </a:defRPr>
      </a:lvl2pPr>
      <a:lvl3pPr marL="1143000" indent="-228600" algn="l" defTabSz="449263" rtl="0" eaLnBrk="0" fontAlgn="base" hangingPunct="0">
        <a:lnSpc>
          <a:spcPct val="93000"/>
        </a:lnSpc>
        <a:spcBef>
          <a:spcPct val="0"/>
        </a:spcBef>
        <a:spcAft>
          <a:spcPts val="638"/>
        </a:spcAft>
        <a:buClr>
          <a:srgbClr val="000000"/>
        </a:buClr>
        <a:buSzPct val="100000"/>
        <a:buFont typeface="Times New Roman" panose="02020603050405020304" pitchFamily="18" charset="0"/>
        <a:buChar char="•"/>
        <a:defRPr sz="2400">
          <a:solidFill>
            <a:srgbClr val="000000"/>
          </a:solidFill>
          <a:latin typeface="+mn-lt"/>
          <a:ea typeface="+mn-ea"/>
        </a:defRPr>
      </a:lvl3pPr>
      <a:lvl4pPr marL="1600200" indent="-228600" algn="l" defTabSz="449263" rtl="0" eaLnBrk="0" fontAlgn="base" hangingPunct="0">
        <a:lnSpc>
          <a:spcPct val="93000"/>
        </a:lnSpc>
        <a:spcBef>
          <a:spcPct val="0"/>
        </a:spcBef>
        <a:spcAft>
          <a:spcPts val="425"/>
        </a:spcAft>
        <a:buClr>
          <a:srgbClr val="000000"/>
        </a:buClr>
        <a:buSzPct val="100000"/>
        <a:buFont typeface="Times New Roman" panose="02020603050405020304" pitchFamily="18" charset="0"/>
        <a:buChar char="–"/>
        <a:defRPr sz="1500">
          <a:solidFill>
            <a:srgbClr val="000000"/>
          </a:solidFill>
          <a:latin typeface="+mn-lt"/>
          <a:ea typeface="+mn-ea"/>
        </a:defRPr>
      </a:lvl4pPr>
      <a:lvl5pPr marL="2057400" indent="-228600" algn="l" defTabSz="449263" rtl="0" eaLnBrk="0" fontAlgn="base" hangingPunct="0">
        <a:lnSpc>
          <a:spcPct val="93000"/>
        </a:lnSpc>
        <a:spcBef>
          <a:spcPct val="0"/>
        </a:spcBef>
        <a:spcAft>
          <a:spcPts val="213"/>
        </a:spcAft>
        <a:buClr>
          <a:srgbClr val="000000"/>
        </a:buClr>
        <a:buSzPct val="100000"/>
        <a:buFont typeface="Times New Roman" panose="02020603050405020304" pitchFamily="18" charset="0"/>
        <a:buChar char="»"/>
        <a:defRPr sz="1500">
          <a:solidFill>
            <a:srgbClr val="000000"/>
          </a:solidFill>
          <a:latin typeface="+mn-lt"/>
          <a:ea typeface="+mn-ea"/>
        </a:defRPr>
      </a:lvl5pPr>
      <a:lvl6pPr marL="2514600" indent="-228600" algn="l" defTabSz="449263" rtl="0" fontAlgn="base" hangingPunct="0">
        <a:lnSpc>
          <a:spcPct val="93000"/>
        </a:lnSpc>
        <a:spcBef>
          <a:spcPct val="0"/>
        </a:spcBef>
        <a:spcAft>
          <a:spcPts val="213"/>
        </a:spcAft>
        <a:buClr>
          <a:srgbClr val="000000"/>
        </a:buClr>
        <a:buSzPct val="100000"/>
        <a:buFont typeface="Times New Roman" pitchFamily="16" charset="0"/>
        <a:defRPr sz="1500">
          <a:solidFill>
            <a:srgbClr val="000000"/>
          </a:solidFill>
          <a:latin typeface="+mn-lt"/>
          <a:ea typeface="+mn-ea"/>
        </a:defRPr>
      </a:lvl6pPr>
      <a:lvl7pPr marL="2971800" indent="-228600" algn="l" defTabSz="449263" rtl="0" fontAlgn="base" hangingPunct="0">
        <a:lnSpc>
          <a:spcPct val="93000"/>
        </a:lnSpc>
        <a:spcBef>
          <a:spcPct val="0"/>
        </a:spcBef>
        <a:spcAft>
          <a:spcPts val="213"/>
        </a:spcAft>
        <a:buClr>
          <a:srgbClr val="000000"/>
        </a:buClr>
        <a:buSzPct val="100000"/>
        <a:buFont typeface="Times New Roman" pitchFamily="16" charset="0"/>
        <a:defRPr sz="1500">
          <a:solidFill>
            <a:srgbClr val="000000"/>
          </a:solidFill>
          <a:latin typeface="+mn-lt"/>
          <a:ea typeface="+mn-ea"/>
        </a:defRPr>
      </a:lvl7pPr>
      <a:lvl8pPr marL="3429000" indent="-228600" algn="l" defTabSz="449263" rtl="0" fontAlgn="base" hangingPunct="0">
        <a:lnSpc>
          <a:spcPct val="93000"/>
        </a:lnSpc>
        <a:spcBef>
          <a:spcPct val="0"/>
        </a:spcBef>
        <a:spcAft>
          <a:spcPts val="213"/>
        </a:spcAft>
        <a:buClr>
          <a:srgbClr val="000000"/>
        </a:buClr>
        <a:buSzPct val="100000"/>
        <a:buFont typeface="Times New Roman" pitchFamily="16" charset="0"/>
        <a:defRPr sz="1500">
          <a:solidFill>
            <a:srgbClr val="000000"/>
          </a:solidFill>
          <a:latin typeface="+mn-lt"/>
          <a:ea typeface="+mn-ea"/>
        </a:defRPr>
      </a:lvl8pPr>
      <a:lvl9pPr marL="3886200" indent="-228600" algn="l" defTabSz="449263" rtl="0" fontAlgn="base" hangingPunct="0">
        <a:lnSpc>
          <a:spcPct val="93000"/>
        </a:lnSpc>
        <a:spcBef>
          <a:spcPct val="0"/>
        </a:spcBef>
        <a:spcAft>
          <a:spcPts val="213"/>
        </a:spcAft>
        <a:buClr>
          <a:srgbClr val="000000"/>
        </a:buClr>
        <a:buSzPct val="100000"/>
        <a:buFont typeface="Times New Roman" pitchFamily="16" charset="0"/>
        <a:defRPr sz="1500">
          <a:solidFill>
            <a:srgbClr val="000000"/>
          </a:solidFill>
          <a:latin typeface="+mn-lt"/>
          <a:ea typeface="+mn-ea"/>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Modelo_Apresentacao_SESAB2012_Artboard-1">
            <a:extLst>
              <a:ext uri="{FF2B5EF4-FFF2-40B4-BE49-F238E27FC236}">
                <a16:creationId xmlns:a16="http://schemas.microsoft.com/office/drawing/2014/main" id="{B6758891-2FD8-468A-9DB2-2DAC56376D7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a:extLst>
              <a:ext uri="{FF2B5EF4-FFF2-40B4-BE49-F238E27FC236}">
                <a16:creationId xmlns:a16="http://schemas.microsoft.com/office/drawing/2014/main" id="{AE4FF7D6-5ED9-4ACA-BC28-9F586EC54913}"/>
              </a:ext>
            </a:extLst>
          </p:cNvPr>
          <p:cNvSpPr>
            <a:spLocks noGrp="1" noChangeArrowheads="1"/>
          </p:cNvSpPr>
          <p:nvPr>
            <p:ph type="title"/>
          </p:nvPr>
        </p:nvSpPr>
        <p:spPr bwMode="auto">
          <a:xfrm>
            <a:off x="609242" y="2781300"/>
            <a:ext cx="1097351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Tree>
    <p:extLst>
      <p:ext uri="{BB962C8B-B14F-4D97-AF65-F5344CB8AC3E}">
        <p14:creationId xmlns:p14="http://schemas.microsoft.com/office/powerpoint/2010/main" val="23831294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bg1"/>
          </a:solidFill>
          <a:latin typeface="Arial" charset="0"/>
        </a:defRPr>
      </a:lvl6pPr>
      <a:lvl7pPr marL="914400" algn="ctr" rtl="0" fontAlgn="base">
        <a:spcBef>
          <a:spcPct val="0"/>
        </a:spcBef>
        <a:spcAft>
          <a:spcPct val="0"/>
        </a:spcAft>
        <a:defRPr sz="4400">
          <a:solidFill>
            <a:schemeClr val="bg1"/>
          </a:solidFill>
          <a:latin typeface="Arial" charset="0"/>
        </a:defRPr>
      </a:lvl7pPr>
      <a:lvl8pPr marL="1371600" algn="ctr" rtl="0" fontAlgn="base">
        <a:spcBef>
          <a:spcPct val="0"/>
        </a:spcBef>
        <a:spcAft>
          <a:spcPct val="0"/>
        </a:spcAft>
        <a:defRPr sz="4400">
          <a:solidFill>
            <a:schemeClr val="bg1"/>
          </a:solidFill>
          <a:latin typeface="Arial" charset="0"/>
        </a:defRPr>
      </a:lvl8pPr>
      <a:lvl9pPr marL="1828800" algn="ctr" rtl="0" fontAlgn="base">
        <a:spcBef>
          <a:spcPct val="0"/>
        </a:spcBef>
        <a:spcAft>
          <a:spcPct val="0"/>
        </a:spcAft>
        <a:defRPr sz="44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CaixaDeTexto 5">
            <a:extLst>
              <a:ext uri="{FF2B5EF4-FFF2-40B4-BE49-F238E27FC236}">
                <a16:creationId xmlns:a16="http://schemas.microsoft.com/office/drawing/2014/main" id="{23EE48E5-6A39-49D7-852F-B62258143F3A}"/>
              </a:ext>
            </a:extLst>
          </p:cNvPr>
          <p:cNvSpPr txBox="1">
            <a:spLocks noChangeArrowheads="1"/>
          </p:cNvSpPr>
          <p:nvPr/>
        </p:nvSpPr>
        <p:spPr bwMode="auto">
          <a:xfrm>
            <a:off x="3792538" y="5949951"/>
            <a:ext cx="2951162" cy="246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b="1">
                <a:solidFill>
                  <a:schemeClr val="tx1"/>
                </a:solidFill>
                <a:latin typeface="Arial" panose="020B0604020202020204" pitchFamily="34" charset="0"/>
                <a:cs typeface="Arial" panose="020B0604020202020204" pitchFamily="34" charset="0"/>
              </a:defRPr>
            </a:lvl1pPr>
            <a:lvl2pPr marL="742950" indent="-285750">
              <a:defRPr sz="1000" b="1">
                <a:solidFill>
                  <a:schemeClr val="tx1"/>
                </a:solidFill>
                <a:latin typeface="Arial" panose="020B0604020202020204" pitchFamily="34" charset="0"/>
                <a:cs typeface="Arial" panose="020B0604020202020204" pitchFamily="34" charset="0"/>
              </a:defRPr>
            </a:lvl2pPr>
            <a:lvl3pPr marL="1143000" indent="-228600">
              <a:defRPr sz="1000" b="1">
                <a:solidFill>
                  <a:schemeClr val="tx1"/>
                </a:solidFill>
                <a:latin typeface="Arial" panose="020B0604020202020204" pitchFamily="34" charset="0"/>
                <a:cs typeface="Arial" panose="020B0604020202020204" pitchFamily="34" charset="0"/>
              </a:defRPr>
            </a:lvl3pPr>
            <a:lvl4pPr marL="1600200" indent="-228600">
              <a:defRPr sz="1000" b="1">
                <a:solidFill>
                  <a:schemeClr val="tx1"/>
                </a:solidFill>
                <a:latin typeface="Arial" panose="020B0604020202020204" pitchFamily="34" charset="0"/>
                <a:cs typeface="Arial" panose="020B0604020202020204" pitchFamily="34" charset="0"/>
              </a:defRPr>
            </a:lvl4pPr>
            <a:lvl5pPr marL="2057400" indent="-228600">
              <a:defRPr sz="1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pt-BR" altLang="pt-BR" sz="10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0" name="CaixaDeTexto 9">
            <a:extLst>
              <a:ext uri="{FF2B5EF4-FFF2-40B4-BE49-F238E27FC236}">
                <a16:creationId xmlns:a16="http://schemas.microsoft.com/office/drawing/2014/main" id="{3A5035AE-7E0C-4E27-80DB-9F07C42139B7}"/>
              </a:ext>
            </a:extLst>
          </p:cNvPr>
          <p:cNvSpPr txBox="1"/>
          <p:nvPr/>
        </p:nvSpPr>
        <p:spPr>
          <a:xfrm>
            <a:off x="4062042" y="4873108"/>
            <a:ext cx="3627853" cy="369332"/>
          </a:xfrm>
          <a:prstGeom prst="rect">
            <a:avLst/>
          </a:prstGeom>
          <a:noFill/>
        </p:spPr>
        <p:txBody>
          <a:bodyPr wrap="none">
            <a:spAutoFit/>
          </a:bodyPr>
          <a:lstStyle/>
          <a:p>
            <a:pPr marL="0" marR="0" lvl="0" indent="0" algn="ctr" defTabSz="449263" rtl="0" eaLnBrk="1" fontAlgn="base" latinLnBrk="0" hangingPunct="1">
              <a:lnSpc>
                <a:spcPct val="100000"/>
              </a:lnSpc>
              <a:spcBef>
                <a:spcPct val="0"/>
              </a:spcBef>
              <a:spcAft>
                <a:spcPct val="0"/>
              </a:spcAft>
              <a:buClrTx/>
              <a:buSzTx/>
              <a:buFontTx/>
              <a:buNone/>
              <a:tabLst/>
              <a:defRPr/>
            </a:pPr>
            <a:r>
              <a:rPr kumimoji="0" lang="pt-BR" sz="1800" b="1" i="0" u="none" strike="noStrike" kern="1200" cap="none" spc="0" normalizeH="0" baseline="0" noProof="0" dirty="0">
                <a:ln>
                  <a:noFill/>
                </a:ln>
                <a:solidFill>
                  <a:srgbClr val="1F497D">
                    <a:lumMod val="75000"/>
                  </a:srgbClr>
                </a:solidFill>
                <a:effectLst/>
                <a:uLnTx/>
                <a:uFillTx/>
                <a:latin typeface="Arial Narrow" panose="020B0606020202030204" pitchFamily="34" charset="0"/>
                <a:ea typeface="Microsoft YaHei" panose="020B0503020204020204" pitchFamily="34" charset="-122"/>
                <a:cs typeface="Arial" charset="0"/>
              </a:rPr>
              <a:t>Diretoria de Vigilância Epidemiológica</a:t>
            </a:r>
          </a:p>
        </p:txBody>
      </p:sp>
      <p:sp>
        <p:nvSpPr>
          <p:cNvPr id="5" name="Título 1">
            <a:extLst>
              <a:ext uri="{FF2B5EF4-FFF2-40B4-BE49-F238E27FC236}">
                <a16:creationId xmlns:a16="http://schemas.microsoft.com/office/drawing/2014/main" id="{33F18EEC-7C5A-48E3-8ED0-2CCEAF341F8D}"/>
              </a:ext>
            </a:extLst>
          </p:cNvPr>
          <p:cNvSpPr txBox="1">
            <a:spLocks/>
          </p:cNvSpPr>
          <p:nvPr/>
        </p:nvSpPr>
        <p:spPr bwMode="auto">
          <a:xfrm>
            <a:off x="788935" y="2184990"/>
            <a:ext cx="10058400" cy="248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normAutofit/>
          </a:bodyPr>
          <a:lstStyle>
            <a:lvl1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Calibri" panose="020F0502020204030204" pitchFamily="34" charset="0"/>
                <a:ea typeface="+mj-ea"/>
                <a:cs typeface="+mj-cs"/>
              </a:defRPr>
            </a:lvl1pPr>
            <a:lvl2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2pPr>
            <a:lvl3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3pPr>
            <a:lvl4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4pPr>
            <a:lvl5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5pPr>
            <a:lvl6pPr marL="3041157"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6pPr>
            <a:lvl7pPr marL="3594095"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7pPr>
            <a:lvl8pPr marL="4147033"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8pPr>
            <a:lvl9pPr marL="4699970"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9pPr>
          </a:lstStyle>
          <a:p>
            <a:r>
              <a:rPr lang="pt-BR" sz="5400" kern="0" dirty="0">
                <a:solidFill>
                  <a:schemeClr val="bg1"/>
                </a:solidFill>
                <a:latin typeface="Arial Narrow" panose="020B0606020202030204" pitchFamily="34" charset="0"/>
              </a:rPr>
              <a:t>Portaria 2.663 de 9 de outubro de 2019</a:t>
            </a:r>
          </a:p>
        </p:txBody>
      </p:sp>
      <p:sp>
        <p:nvSpPr>
          <p:cNvPr id="6" name="Subtítulo 2">
            <a:extLst>
              <a:ext uri="{FF2B5EF4-FFF2-40B4-BE49-F238E27FC236}">
                <a16:creationId xmlns:a16="http://schemas.microsoft.com/office/drawing/2014/main" id="{A770F385-F828-4127-B8A9-3E0B66563CD0}"/>
              </a:ext>
            </a:extLst>
          </p:cNvPr>
          <p:cNvSpPr txBox="1">
            <a:spLocks/>
          </p:cNvSpPr>
          <p:nvPr/>
        </p:nvSpPr>
        <p:spPr>
          <a:xfrm>
            <a:off x="4044300" y="5620921"/>
            <a:ext cx="3663336" cy="329030"/>
          </a:xfrm>
          <a:prstGeom prst="rect">
            <a:avLst/>
          </a:prstGeom>
        </p:spPr>
        <p:txBody>
          <a:bodyPr/>
          <a:lstStyle>
            <a:lvl1pPr marL="414703" indent="-414703" algn="l" defTabSz="543339" rtl="0" eaLnBrk="0" fontAlgn="base" hangingPunct="0">
              <a:lnSpc>
                <a:spcPct val="93000"/>
              </a:lnSpc>
              <a:spcBef>
                <a:spcPct val="0"/>
              </a:spcBef>
              <a:spcAft>
                <a:spcPts val="1286"/>
              </a:spcAft>
              <a:buClr>
                <a:srgbClr val="000000"/>
              </a:buClr>
              <a:buSzPct val="100000"/>
              <a:buFont typeface="Times New Roman" panose="02020603050405020304" pitchFamily="18" charset="0"/>
              <a:buChar char="•"/>
              <a:defRPr sz="2903">
                <a:solidFill>
                  <a:srgbClr val="000000"/>
                </a:solidFill>
                <a:latin typeface="Calibri" panose="020F0502020204030204" pitchFamily="34" charset="0"/>
                <a:ea typeface="+mn-ea"/>
                <a:cs typeface="+mn-cs"/>
              </a:defRPr>
            </a:lvl1pPr>
            <a:lvl2pPr marL="898524" indent="-345586" algn="l" defTabSz="543339" rtl="0" eaLnBrk="0" fontAlgn="base" hangingPunct="0">
              <a:lnSpc>
                <a:spcPct val="93000"/>
              </a:lnSpc>
              <a:spcBef>
                <a:spcPct val="0"/>
              </a:spcBef>
              <a:spcAft>
                <a:spcPts val="1028"/>
              </a:spcAft>
              <a:buClr>
                <a:srgbClr val="000000"/>
              </a:buClr>
              <a:buSzPct val="100000"/>
              <a:buFont typeface="Times New Roman" panose="02020603050405020304" pitchFamily="18" charset="0"/>
              <a:buChar char="–"/>
              <a:defRPr sz="2540">
                <a:solidFill>
                  <a:srgbClr val="000000"/>
                </a:solidFill>
                <a:latin typeface="Calibri" panose="020F0502020204030204" pitchFamily="34" charset="0"/>
                <a:ea typeface="+mn-ea"/>
              </a:defRPr>
            </a:lvl2pPr>
            <a:lvl3pPr marL="1382344" indent="-276469" algn="l" defTabSz="543339" rtl="0" eaLnBrk="0" fontAlgn="base" hangingPunct="0">
              <a:lnSpc>
                <a:spcPct val="93000"/>
              </a:lnSpc>
              <a:spcBef>
                <a:spcPct val="0"/>
              </a:spcBef>
              <a:spcAft>
                <a:spcPts val="772"/>
              </a:spcAft>
              <a:buClr>
                <a:srgbClr val="000000"/>
              </a:buClr>
              <a:buSzPct val="100000"/>
              <a:buFont typeface="Times New Roman" panose="02020603050405020304" pitchFamily="18" charset="0"/>
              <a:buChar char="•"/>
              <a:defRPr sz="2903">
                <a:solidFill>
                  <a:srgbClr val="000000"/>
                </a:solidFill>
                <a:latin typeface="Calibri" panose="020F0502020204030204" pitchFamily="34" charset="0"/>
                <a:ea typeface="+mn-ea"/>
              </a:defRPr>
            </a:lvl3pPr>
            <a:lvl4pPr marL="1935282" indent="-276469" algn="l" defTabSz="543339" rtl="0" eaLnBrk="0" fontAlgn="base" hangingPunct="0">
              <a:lnSpc>
                <a:spcPct val="93000"/>
              </a:lnSpc>
              <a:spcBef>
                <a:spcPct val="0"/>
              </a:spcBef>
              <a:spcAft>
                <a:spcPts val="514"/>
              </a:spcAft>
              <a:buClr>
                <a:srgbClr val="000000"/>
              </a:buClr>
              <a:buSzPct val="100000"/>
              <a:buFont typeface="Times New Roman" panose="02020603050405020304" pitchFamily="18" charset="0"/>
              <a:buChar char="–"/>
              <a:defRPr sz="1814">
                <a:solidFill>
                  <a:srgbClr val="000000"/>
                </a:solidFill>
                <a:latin typeface="Calibri" panose="020F0502020204030204" pitchFamily="34" charset="0"/>
                <a:ea typeface="+mn-ea"/>
              </a:defRPr>
            </a:lvl4pPr>
            <a:lvl5pPr marL="2488220" indent="-276469" algn="l" defTabSz="543339" rtl="0" eaLnBrk="0" fontAlgn="base" hangingPunct="0">
              <a:lnSpc>
                <a:spcPct val="93000"/>
              </a:lnSpc>
              <a:spcBef>
                <a:spcPct val="0"/>
              </a:spcBef>
              <a:spcAft>
                <a:spcPts val="258"/>
              </a:spcAft>
              <a:buClr>
                <a:srgbClr val="000000"/>
              </a:buClr>
              <a:buSzPct val="100000"/>
              <a:buFont typeface="Times New Roman" panose="02020603050405020304" pitchFamily="18" charset="0"/>
              <a:buChar char="»"/>
              <a:defRPr sz="1814">
                <a:solidFill>
                  <a:srgbClr val="000000"/>
                </a:solidFill>
                <a:latin typeface="Calibri" panose="020F0502020204030204" pitchFamily="34" charset="0"/>
                <a:ea typeface="+mn-ea"/>
              </a:defRPr>
            </a:lvl5pPr>
            <a:lvl6pPr marL="3041157" indent="-276469" algn="l" defTabSz="543339" rtl="0" fontAlgn="base" hangingPunct="0">
              <a:lnSpc>
                <a:spcPct val="93000"/>
              </a:lnSpc>
              <a:spcBef>
                <a:spcPct val="0"/>
              </a:spcBef>
              <a:spcAft>
                <a:spcPts val="258"/>
              </a:spcAft>
              <a:buClr>
                <a:srgbClr val="000000"/>
              </a:buClr>
              <a:buSzPct val="100000"/>
              <a:buFont typeface="Times New Roman" pitchFamily="16" charset="0"/>
              <a:defRPr sz="1814">
                <a:solidFill>
                  <a:srgbClr val="000000"/>
                </a:solidFill>
                <a:latin typeface="+mn-lt"/>
                <a:ea typeface="+mn-ea"/>
              </a:defRPr>
            </a:lvl6pPr>
            <a:lvl7pPr marL="3594095" indent="-276469" algn="l" defTabSz="543339" rtl="0" fontAlgn="base" hangingPunct="0">
              <a:lnSpc>
                <a:spcPct val="93000"/>
              </a:lnSpc>
              <a:spcBef>
                <a:spcPct val="0"/>
              </a:spcBef>
              <a:spcAft>
                <a:spcPts val="258"/>
              </a:spcAft>
              <a:buClr>
                <a:srgbClr val="000000"/>
              </a:buClr>
              <a:buSzPct val="100000"/>
              <a:buFont typeface="Times New Roman" pitchFamily="16" charset="0"/>
              <a:defRPr sz="1814">
                <a:solidFill>
                  <a:srgbClr val="000000"/>
                </a:solidFill>
                <a:latin typeface="+mn-lt"/>
                <a:ea typeface="+mn-ea"/>
              </a:defRPr>
            </a:lvl7pPr>
            <a:lvl8pPr marL="4147033" indent="-276469" algn="l" defTabSz="543339" rtl="0" fontAlgn="base" hangingPunct="0">
              <a:lnSpc>
                <a:spcPct val="93000"/>
              </a:lnSpc>
              <a:spcBef>
                <a:spcPct val="0"/>
              </a:spcBef>
              <a:spcAft>
                <a:spcPts val="258"/>
              </a:spcAft>
              <a:buClr>
                <a:srgbClr val="000000"/>
              </a:buClr>
              <a:buSzPct val="100000"/>
              <a:buFont typeface="Times New Roman" pitchFamily="16" charset="0"/>
              <a:defRPr sz="1814">
                <a:solidFill>
                  <a:srgbClr val="000000"/>
                </a:solidFill>
                <a:latin typeface="+mn-lt"/>
                <a:ea typeface="+mn-ea"/>
              </a:defRPr>
            </a:lvl8pPr>
            <a:lvl9pPr marL="4699970" indent="-276469" algn="l" defTabSz="543339" rtl="0" fontAlgn="base" hangingPunct="0">
              <a:lnSpc>
                <a:spcPct val="93000"/>
              </a:lnSpc>
              <a:spcBef>
                <a:spcPct val="0"/>
              </a:spcBef>
              <a:spcAft>
                <a:spcPts val="258"/>
              </a:spcAft>
              <a:buClr>
                <a:srgbClr val="000000"/>
              </a:buClr>
              <a:buSzPct val="100000"/>
              <a:buFont typeface="Times New Roman" pitchFamily="16" charset="0"/>
              <a:defRPr sz="1814">
                <a:solidFill>
                  <a:srgbClr val="000000"/>
                </a:solidFill>
                <a:latin typeface="+mn-lt"/>
                <a:ea typeface="+mn-ea"/>
              </a:defRPr>
            </a:lvl9pPr>
          </a:lstStyle>
          <a:p>
            <a:pPr marL="0" indent="0">
              <a:buNone/>
            </a:pPr>
            <a:r>
              <a:rPr lang="pt-BR" sz="2000" b="1" kern="0" dirty="0">
                <a:solidFill>
                  <a:schemeClr val="tx1"/>
                </a:solidFill>
                <a:latin typeface="Arial Narrow" panose="020B0606020202030204" pitchFamily="34" charset="0"/>
                <a:cs typeface="AngsanaUPC" panose="02020603050405020304" pitchFamily="18" charset="-34"/>
              </a:rPr>
              <a:t>Salvador, 24 de outubro de 2019</a:t>
            </a:r>
          </a:p>
        </p:txBody>
      </p:sp>
    </p:spTree>
    <p:extLst>
      <p:ext uri="{BB962C8B-B14F-4D97-AF65-F5344CB8AC3E}">
        <p14:creationId xmlns:p14="http://schemas.microsoft.com/office/powerpoint/2010/main" val="341320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7277EC-C7AF-4AC9-9C0C-79E1A7253F93}"/>
              </a:ext>
            </a:extLst>
          </p:cNvPr>
          <p:cNvSpPr>
            <a:spLocks noGrp="1"/>
          </p:cNvSpPr>
          <p:nvPr>
            <p:ph type="ctrTitle" idx="4294967295"/>
          </p:nvPr>
        </p:nvSpPr>
        <p:spPr>
          <a:xfrm>
            <a:off x="259645" y="154870"/>
            <a:ext cx="10363200" cy="1470025"/>
          </a:xfrm>
        </p:spPr>
        <p:txBody>
          <a:bodyPr/>
          <a:lstStyle/>
          <a:p>
            <a:pPr marL="571500" indent="-571500" algn="l">
              <a:buFont typeface="Wingdings" panose="05000000000000000000" pitchFamily="2" charset="2"/>
              <a:buChar char="q"/>
            </a:pPr>
            <a:r>
              <a:rPr lang="pt-BR" sz="3600" b="1" dirty="0">
                <a:solidFill>
                  <a:schemeClr val="tx1"/>
                </a:solidFill>
                <a:latin typeface="Arial Narrow" panose="020B0606020202030204" pitchFamily="34" charset="0"/>
              </a:rPr>
              <a:t>OPERACIONALIZAÇÃO </a:t>
            </a:r>
          </a:p>
        </p:txBody>
      </p:sp>
      <p:sp>
        <p:nvSpPr>
          <p:cNvPr id="3" name="Espaço Reservado para Conteúdo 2">
            <a:extLst>
              <a:ext uri="{FF2B5EF4-FFF2-40B4-BE49-F238E27FC236}">
                <a16:creationId xmlns:a16="http://schemas.microsoft.com/office/drawing/2014/main" id="{BA1ADD98-69EF-4D32-82EC-B460D8073CAF}"/>
              </a:ext>
            </a:extLst>
          </p:cNvPr>
          <p:cNvSpPr>
            <a:spLocks noGrp="1"/>
          </p:cNvSpPr>
          <p:nvPr>
            <p:ph type="subTitle" idx="4294967295"/>
          </p:nvPr>
        </p:nvSpPr>
        <p:spPr>
          <a:xfrm>
            <a:off x="259645" y="1365956"/>
            <a:ext cx="11424355" cy="4272844"/>
          </a:xfrm>
        </p:spPr>
        <p:txBody>
          <a:bodyPr>
            <a:normAutofit/>
          </a:bodyPr>
          <a:lstStyle/>
          <a:p>
            <a:pPr algn="just">
              <a:buFont typeface="Courier New" panose="02070309020205020404" pitchFamily="49" charset="0"/>
              <a:buChar char="o"/>
            </a:pPr>
            <a:r>
              <a:rPr lang="pt-BR" sz="2200" dirty="0">
                <a:solidFill>
                  <a:schemeClr val="tx1"/>
                </a:solidFill>
                <a:latin typeface="Arial Narrow" panose="020B0606020202030204" pitchFamily="34" charset="0"/>
              </a:rPr>
              <a:t> Os Estados e Municípios terão até </a:t>
            </a:r>
            <a:r>
              <a:rPr lang="pt-BR" sz="2200" b="1" dirty="0">
                <a:solidFill>
                  <a:schemeClr val="tx1"/>
                </a:solidFill>
                <a:latin typeface="Arial Narrow" panose="020B0606020202030204" pitchFamily="34" charset="0"/>
              </a:rPr>
              <a:t>30 dias</a:t>
            </a:r>
            <a:r>
              <a:rPr lang="pt-BR" sz="2200" dirty="0">
                <a:solidFill>
                  <a:schemeClr val="tx1"/>
                </a:solidFill>
                <a:latin typeface="Arial Narrow" panose="020B0606020202030204" pitchFamily="34" charset="0"/>
              </a:rPr>
              <a:t>, contados a partir da publicação da Portaria, para encaminhar à SVS/MS a Resolução CIB que contenha a distribuição do valor de recursos financeiros a serem repassados.</a:t>
            </a:r>
          </a:p>
          <a:p>
            <a:pPr algn="just">
              <a:buFont typeface="Courier New" panose="02070309020205020404" pitchFamily="49" charset="0"/>
              <a:buChar char="o"/>
            </a:pPr>
            <a:endParaRPr lang="pt-BR" sz="2200" dirty="0">
              <a:solidFill>
                <a:schemeClr val="tx1"/>
              </a:solidFill>
              <a:latin typeface="Arial Narrow" panose="020B0606020202030204" pitchFamily="34" charset="0"/>
            </a:endParaRPr>
          </a:p>
          <a:p>
            <a:pPr algn="just">
              <a:buFont typeface="Courier New" panose="02070309020205020404" pitchFamily="49" charset="0"/>
              <a:buChar char="o"/>
            </a:pPr>
            <a:r>
              <a:rPr lang="pt-BR" sz="2200" dirty="0">
                <a:solidFill>
                  <a:schemeClr val="tx1"/>
                </a:solidFill>
                <a:latin typeface="Arial Narrow" panose="020B0606020202030204" pitchFamily="34" charset="0"/>
              </a:rPr>
              <a:t> O Ministério da Saúde publicará Portaria autorizativa dos novos valores do PFVS somente após o recebimento das resoluções CIB das Unidades Federadas. </a:t>
            </a:r>
          </a:p>
          <a:p>
            <a:pPr algn="just">
              <a:buFont typeface="Courier New" panose="02070309020205020404" pitchFamily="49" charset="0"/>
              <a:buChar char="o"/>
            </a:pPr>
            <a:endParaRPr lang="pt-BR" sz="2200" dirty="0">
              <a:solidFill>
                <a:schemeClr val="tx1"/>
              </a:solidFill>
              <a:latin typeface="Arial Narrow" panose="020B0606020202030204" pitchFamily="34" charset="0"/>
            </a:endParaRPr>
          </a:p>
          <a:p>
            <a:pPr algn="just">
              <a:buFont typeface="Courier New" panose="02070309020205020404" pitchFamily="49" charset="0"/>
              <a:buChar char="o"/>
            </a:pPr>
            <a:r>
              <a:rPr lang="pt-BR" sz="2200" dirty="0">
                <a:solidFill>
                  <a:schemeClr val="tx1"/>
                </a:solidFill>
                <a:latin typeface="Arial Narrow" panose="020B0606020202030204" pitchFamily="34" charset="0"/>
              </a:rPr>
              <a:t> Municípios que até hoje não efetuaram o cadastro no SCNES dos ACE elegíveis caso venham a cadastrar futuramente para receber a AFC, deverão informar à CIB para pactuar os novos valores do PFVS e formalizar à SVS  → </a:t>
            </a:r>
            <a:r>
              <a:rPr lang="pt-BR" sz="1800" dirty="0">
                <a:solidFill>
                  <a:schemeClr val="tx1"/>
                </a:solidFill>
                <a:latin typeface="Arial Narrow" panose="020B0606020202030204" pitchFamily="34" charset="0"/>
              </a:rPr>
              <a:t>irá monitorar o cadastramento para só então efetivar os repasses. </a:t>
            </a:r>
          </a:p>
          <a:p>
            <a:endParaRPr lang="pt-BR" sz="22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57420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5">
            <a:extLst>
              <a:ext uri="{FF2B5EF4-FFF2-40B4-BE49-F238E27FC236}">
                <a16:creationId xmlns:a16="http://schemas.microsoft.com/office/drawing/2014/main" id="{1ABEAF92-8A3A-4EE8-9E7B-659FBB46BCC2}"/>
              </a:ext>
            </a:extLst>
          </p:cNvPr>
          <p:cNvSpPr txBox="1">
            <a:spLocks noChangeArrowheads="1"/>
          </p:cNvSpPr>
          <p:nvPr/>
        </p:nvSpPr>
        <p:spPr bwMode="auto">
          <a:xfrm>
            <a:off x="654755" y="379766"/>
            <a:ext cx="78501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457200" indent="-457200" eaLnBrk="1" hangingPunct="1">
              <a:spcBef>
                <a:spcPct val="0"/>
              </a:spcBef>
              <a:buFont typeface="Wingdings" panose="05000000000000000000" pitchFamily="2" charset="2"/>
              <a:buChar char="q"/>
            </a:pPr>
            <a:r>
              <a:rPr lang="pt-BR" altLang="pt-BR" sz="3600" b="1" dirty="0">
                <a:latin typeface="Arial Narrow" panose="020B0606020202030204" pitchFamily="34" charset="0"/>
              </a:rPr>
              <a:t>OBSERVAÇÕES FINAIS</a:t>
            </a:r>
          </a:p>
        </p:txBody>
      </p:sp>
      <p:sp>
        <p:nvSpPr>
          <p:cNvPr id="3" name="Retângulo 2">
            <a:extLst>
              <a:ext uri="{FF2B5EF4-FFF2-40B4-BE49-F238E27FC236}">
                <a16:creationId xmlns:a16="http://schemas.microsoft.com/office/drawing/2014/main" id="{5D629914-7F7E-4AB8-BE0C-958DA15AB281}"/>
              </a:ext>
            </a:extLst>
          </p:cNvPr>
          <p:cNvSpPr/>
          <p:nvPr/>
        </p:nvSpPr>
        <p:spPr>
          <a:xfrm>
            <a:off x="654755" y="1217625"/>
            <a:ext cx="10611556" cy="4247317"/>
          </a:xfrm>
          <a:prstGeom prst="rect">
            <a:avLst/>
          </a:prstGeom>
        </p:spPr>
        <p:txBody>
          <a:bodyPr wrap="square">
            <a:spAutoFit/>
          </a:bodyPr>
          <a:lstStyle/>
          <a:p>
            <a:pPr marL="228600" indent="-228600" algn="just">
              <a:lnSpc>
                <a:spcPct val="90000"/>
              </a:lnSpc>
              <a:spcAft>
                <a:spcPts val="1800"/>
              </a:spcAft>
              <a:buFont typeface="Wingdings" pitchFamily="2" charset="2"/>
              <a:buChar char="Ø"/>
              <a:defRPr/>
            </a:pPr>
            <a:r>
              <a:rPr lang="pt-BR" sz="2400" dirty="0">
                <a:latin typeface="Arial Narrow" panose="020B0606020202030204" pitchFamily="34" charset="0"/>
              </a:rPr>
              <a:t>A presente proposta tem o potencial de acrescentar recursos adicionais para a execução das ações de Vigilância em Saúde, especialmente para os municípios </a:t>
            </a:r>
          </a:p>
          <a:p>
            <a:pPr marL="228600" indent="-228600" algn="just">
              <a:lnSpc>
                <a:spcPct val="90000"/>
              </a:lnSpc>
              <a:spcAft>
                <a:spcPts val="1800"/>
              </a:spcAft>
              <a:buFont typeface="Wingdings" pitchFamily="2" charset="2"/>
              <a:buChar char="Ø"/>
              <a:defRPr/>
            </a:pPr>
            <a:r>
              <a:rPr lang="pt-BR" sz="2400" dirty="0">
                <a:latin typeface="Arial Narrow" panose="020B0606020202030204" pitchFamily="34" charset="0"/>
              </a:rPr>
              <a:t>Tem como principal mérito simplificar o processo de financiamento, uma vez que deixa de exigir a revisão mensal dos valores do PFVS, conforme ocorre o credenciamento dos ACE.</a:t>
            </a:r>
          </a:p>
          <a:p>
            <a:pPr marL="800100" lvl="1" indent="-342900" algn="just">
              <a:lnSpc>
                <a:spcPct val="90000"/>
              </a:lnSpc>
              <a:spcAft>
                <a:spcPts val="1800"/>
              </a:spcAft>
              <a:buFont typeface="Wingdings" pitchFamily="2" charset="2"/>
              <a:buChar char="ü"/>
              <a:defRPr/>
            </a:pPr>
            <a:r>
              <a:rPr lang="pt-BR" sz="2200" dirty="0">
                <a:latin typeface="Arial Narrow" panose="020B0606020202030204" pitchFamily="34" charset="0"/>
              </a:rPr>
              <a:t>Neste contexto, será importante considerar, quando da discussão nas comissões </a:t>
            </a:r>
            <a:r>
              <a:rPr lang="pt-BR" sz="2200" dirty="0" err="1">
                <a:latin typeface="Arial Narrow" panose="020B0606020202030204" pitchFamily="34" charset="0"/>
              </a:rPr>
              <a:t>bipartite</a:t>
            </a:r>
            <a:r>
              <a:rPr lang="pt-BR" sz="2200" dirty="0">
                <a:latin typeface="Arial Narrow" panose="020B0606020202030204" pitchFamily="34" charset="0"/>
              </a:rPr>
              <a:t> estaduais, a situação dos municípios que hoje recebem mais de 60% dos valores originais do PFVS (por não terem realizado o cadastramento de ACE “elegíveis” para recebimento da assistência financeira complementar da União). </a:t>
            </a:r>
          </a:p>
          <a:p>
            <a:pPr marL="800100" lvl="1" indent="-342900" algn="just">
              <a:lnSpc>
                <a:spcPct val="90000"/>
              </a:lnSpc>
              <a:spcAft>
                <a:spcPts val="1800"/>
              </a:spcAft>
              <a:buFont typeface="Wingdings" pitchFamily="2" charset="2"/>
              <a:buChar char="ü"/>
              <a:defRPr/>
            </a:pPr>
            <a:r>
              <a:rPr lang="pt-BR" sz="2200" dirty="0">
                <a:latin typeface="Arial Narrow" panose="020B0606020202030204" pitchFamily="34" charset="0"/>
              </a:rPr>
              <a:t>Será importante avaliar se as ações de controle de endemias efetivamente vêm sendo realizadas (pelo fato dos ACE terem sido contratados de forma diversa da prevista, por exemplo), caso se opte por manter os valores hoje recebidos por estes municípios.</a:t>
            </a:r>
          </a:p>
        </p:txBody>
      </p:sp>
    </p:spTree>
    <p:extLst>
      <p:ext uri="{BB962C8B-B14F-4D97-AF65-F5344CB8AC3E}">
        <p14:creationId xmlns:p14="http://schemas.microsoft.com/office/powerpoint/2010/main" val="3419603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E37CFD5-EEE7-4EE6-87B3-E7A36830F639}"/>
              </a:ext>
            </a:extLst>
          </p:cNvPr>
          <p:cNvSpPr/>
          <p:nvPr/>
        </p:nvSpPr>
        <p:spPr>
          <a:xfrm>
            <a:off x="948266" y="1456266"/>
            <a:ext cx="10713155" cy="4179606"/>
          </a:xfrm>
          <a:prstGeom prst="rect">
            <a:avLst/>
          </a:prstGeom>
        </p:spPr>
        <p:txBody>
          <a:bodyPr wrap="square">
            <a:spAutoFit/>
          </a:bodyPr>
          <a:lstStyle/>
          <a:p>
            <a:pPr marL="457200" indent="-457200" algn="just">
              <a:lnSpc>
                <a:spcPct val="90000"/>
              </a:lnSpc>
              <a:spcBef>
                <a:spcPts val="600"/>
              </a:spcBef>
              <a:spcAft>
                <a:spcPts val="600"/>
              </a:spcAft>
              <a:buFont typeface="Courier New" panose="02070309020205020404" pitchFamily="49" charset="0"/>
              <a:buChar char="o"/>
              <a:defRPr/>
            </a:pPr>
            <a:r>
              <a:rPr lang="pt-BR" sz="2800" dirty="0">
                <a:latin typeface="Arial Narrow" panose="020B0606020202030204" pitchFamily="34" charset="0"/>
              </a:rPr>
              <a:t>É relevante nesta proposta o fato de incorporar ao PFVS os recursos do Incentivo para Implantação e Manutenção de Ações e Serviços Públicos Estratégicos de Vigilância em Saúde – IEVS, reduzindo (um pouco) a fragmentação dos recursos para a Vigilância em Saúde.</a:t>
            </a:r>
          </a:p>
          <a:p>
            <a:pPr marL="457200" indent="-457200" algn="just">
              <a:lnSpc>
                <a:spcPct val="90000"/>
              </a:lnSpc>
              <a:spcBef>
                <a:spcPts val="600"/>
              </a:spcBef>
              <a:spcAft>
                <a:spcPts val="600"/>
              </a:spcAft>
              <a:buFont typeface="Courier New" panose="02070309020205020404" pitchFamily="49" charset="0"/>
              <a:buChar char="o"/>
              <a:defRPr/>
            </a:pPr>
            <a:endParaRPr lang="pt-BR" sz="2800" dirty="0">
              <a:latin typeface="Arial Narrow" panose="020B0606020202030204" pitchFamily="34" charset="0"/>
            </a:endParaRPr>
          </a:p>
          <a:p>
            <a:pPr marL="457200" indent="-457200" algn="just">
              <a:lnSpc>
                <a:spcPct val="90000"/>
              </a:lnSpc>
              <a:spcBef>
                <a:spcPts val="600"/>
              </a:spcBef>
              <a:buFont typeface="Courier New" panose="02070309020205020404" pitchFamily="49" charset="0"/>
              <a:buChar char="o"/>
              <a:defRPr/>
            </a:pPr>
            <a:r>
              <a:rPr lang="pt-BR" sz="2800" dirty="0">
                <a:latin typeface="Arial Narrow" panose="020B0606020202030204" pitchFamily="34" charset="0"/>
              </a:rPr>
              <a:t>Também se corrige em parte as diferenças que foram se conformando ao longo do tempo nos valores per-capita de unidades federadas que compõem um mesmo estrato de financiamento.</a:t>
            </a:r>
          </a:p>
          <a:p>
            <a:pPr marL="457200" indent="-457200" algn="just">
              <a:buFont typeface="Courier New" panose="02070309020205020404" pitchFamily="49" charset="0"/>
              <a:buChar char="o"/>
              <a:defRPr/>
            </a:pPr>
            <a:endParaRPr lang="pt-BR" sz="2800" dirty="0">
              <a:latin typeface="Arial Narrow" panose="020B0606020202030204" pitchFamily="34" charset="0"/>
            </a:endParaRPr>
          </a:p>
          <a:p>
            <a:pPr marL="285750" indent="-285750">
              <a:buFont typeface="Courier New" panose="02070309020205020404" pitchFamily="49" charset="0"/>
              <a:buChar char="o"/>
              <a:defRPr/>
            </a:pPr>
            <a:endParaRPr lang="pt-BR" sz="1600" dirty="0">
              <a:latin typeface="Arial Narrow" panose="020B0606020202030204" pitchFamily="34" charset="0"/>
            </a:endParaRPr>
          </a:p>
        </p:txBody>
      </p:sp>
      <p:sp>
        <p:nvSpPr>
          <p:cNvPr id="8" name="CaixaDeTexto 15">
            <a:extLst>
              <a:ext uri="{FF2B5EF4-FFF2-40B4-BE49-F238E27FC236}">
                <a16:creationId xmlns:a16="http://schemas.microsoft.com/office/drawing/2014/main" id="{ED2DC871-C6F4-4768-A24F-F19DDCF6931D}"/>
              </a:ext>
            </a:extLst>
          </p:cNvPr>
          <p:cNvSpPr txBox="1">
            <a:spLocks noChangeArrowheads="1"/>
          </p:cNvSpPr>
          <p:nvPr/>
        </p:nvSpPr>
        <p:spPr bwMode="auto">
          <a:xfrm>
            <a:off x="654755" y="379766"/>
            <a:ext cx="78501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marL="457200" indent="-457200" eaLnBrk="1" hangingPunct="1">
              <a:spcBef>
                <a:spcPct val="0"/>
              </a:spcBef>
              <a:buFont typeface="Wingdings" panose="05000000000000000000" pitchFamily="2" charset="2"/>
              <a:buChar char="q"/>
            </a:pPr>
            <a:r>
              <a:rPr lang="pt-BR" altLang="pt-BR" sz="3600" b="1" dirty="0">
                <a:latin typeface="Arial Narrow" panose="020B0606020202030204" pitchFamily="34" charset="0"/>
              </a:rPr>
              <a:t>OBSERVAÇÕES FINAIS</a:t>
            </a:r>
          </a:p>
        </p:txBody>
      </p:sp>
    </p:spTree>
    <p:extLst>
      <p:ext uri="{BB962C8B-B14F-4D97-AF65-F5344CB8AC3E}">
        <p14:creationId xmlns:p14="http://schemas.microsoft.com/office/powerpoint/2010/main" val="3317714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a 7">
            <a:extLst>
              <a:ext uri="{FF2B5EF4-FFF2-40B4-BE49-F238E27FC236}">
                <a16:creationId xmlns:a16="http://schemas.microsoft.com/office/drawing/2014/main" id="{8D6D9D3F-7E61-4A2D-BFEB-65507F3F399A}"/>
              </a:ext>
            </a:extLst>
          </p:cNvPr>
          <p:cNvGraphicFramePr/>
          <p:nvPr>
            <p:extLst>
              <p:ext uri="{D42A27DB-BD31-4B8C-83A1-F6EECF244321}">
                <p14:modId xmlns:p14="http://schemas.microsoft.com/office/powerpoint/2010/main" val="2931341296"/>
              </p:ext>
            </p:extLst>
          </p:nvPr>
        </p:nvGraphicFramePr>
        <p:xfrm>
          <a:off x="90311" y="719666"/>
          <a:ext cx="1201137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ítulo 1">
            <a:extLst>
              <a:ext uri="{FF2B5EF4-FFF2-40B4-BE49-F238E27FC236}">
                <a16:creationId xmlns:a16="http://schemas.microsoft.com/office/drawing/2014/main" id="{748CDFE5-7AB4-42B4-B88B-12A29F90D6AC}"/>
              </a:ext>
            </a:extLst>
          </p:cNvPr>
          <p:cNvSpPr txBox="1">
            <a:spLocks/>
          </p:cNvSpPr>
          <p:nvPr/>
        </p:nvSpPr>
        <p:spPr bwMode="auto">
          <a:xfrm>
            <a:off x="0" y="124178"/>
            <a:ext cx="10058400" cy="90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lvl1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Calibri" panose="020F0502020204030204" pitchFamily="34" charset="0"/>
                <a:ea typeface="+mj-ea"/>
                <a:cs typeface="+mj-cs"/>
              </a:defRPr>
            </a:lvl1pPr>
            <a:lvl2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2pPr>
            <a:lvl3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3pPr>
            <a:lvl4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4pPr>
            <a:lvl5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5pPr>
            <a:lvl6pPr marL="3041157"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6pPr>
            <a:lvl7pPr marL="3594095"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7pPr>
            <a:lvl8pPr marL="4147033"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8pPr>
            <a:lvl9pPr marL="4699970"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9pPr>
          </a:lstStyle>
          <a:p>
            <a:pPr marL="571500" indent="-571500">
              <a:buFont typeface="Wingdings" panose="05000000000000000000" pitchFamily="2" charset="2"/>
              <a:buChar char="q"/>
            </a:pPr>
            <a:r>
              <a:rPr lang="pt-BR" sz="4000" b="1" kern="0" dirty="0">
                <a:solidFill>
                  <a:schemeClr val="tx1"/>
                </a:solidFill>
                <a:latin typeface="Arial Narrow" panose="020B0606020202030204" pitchFamily="34" charset="0"/>
              </a:rPr>
              <a:t>FINANCIAMENTO DA VIGILÂNCIA EM SAÚDE</a:t>
            </a:r>
          </a:p>
        </p:txBody>
      </p:sp>
      <p:sp>
        <p:nvSpPr>
          <p:cNvPr id="3" name="Seta: em Forma de U 2">
            <a:extLst>
              <a:ext uri="{FF2B5EF4-FFF2-40B4-BE49-F238E27FC236}">
                <a16:creationId xmlns:a16="http://schemas.microsoft.com/office/drawing/2014/main" id="{6B5694C6-EF2F-4474-B619-194CF6278AC6}"/>
              </a:ext>
            </a:extLst>
          </p:cNvPr>
          <p:cNvSpPr/>
          <p:nvPr/>
        </p:nvSpPr>
        <p:spPr bwMode="auto">
          <a:xfrm rot="16200000" flipV="1">
            <a:off x="7987550" y="2482894"/>
            <a:ext cx="1776677" cy="423333"/>
          </a:xfrm>
          <a:prstGeom prst="uturnArrow">
            <a:avLst>
              <a:gd name="adj1" fmla="val 11407"/>
              <a:gd name="adj2" fmla="val 25000"/>
              <a:gd name="adj3" fmla="val 26942"/>
              <a:gd name="adj4" fmla="val 43750"/>
              <a:gd name="adj5" fmla="val 75000"/>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pt-BR" sz="1800" b="0" i="0" u="none" strike="noStrike" cap="none" normalizeH="0" baseline="0">
              <a:ln>
                <a:noFill/>
              </a:ln>
              <a:effectLst/>
              <a:latin typeface="Arial" charset="0"/>
              <a:ea typeface="Microsoft YaHei" charset="-122"/>
            </a:endParaRPr>
          </a:p>
        </p:txBody>
      </p:sp>
    </p:spTree>
    <p:extLst>
      <p:ext uri="{BB962C8B-B14F-4D97-AF65-F5344CB8AC3E}">
        <p14:creationId xmlns:p14="http://schemas.microsoft.com/office/powerpoint/2010/main" val="381230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A1ADD98-69EF-4D32-82EC-B460D8073CAF}"/>
              </a:ext>
            </a:extLst>
          </p:cNvPr>
          <p:cNvSpPr>
            <a:spLocks noGrp="1"/>
          </p:cNvSpPr>
          <p:nvPr>
            <p:ph type="subTitle" idx="4294967295"/>
          </p:nvPr>
        </p:nvSpPr>
        <p:spPr>
          <a:xfrm>
            <a:off x="355599" y="1705152"/>
            <a:ext cx="12050887" cy="3944937"/>
          </a:xfrm>
        </p:spPr>
        <p:txBody>
          <a:bodyPr>
            <a:normAutofit/>
          </a:bodyPr>
          <a:lstStyle/>
          <a:p>
            <a:pPr>
              <a:buFont typeface="Courier New" panose="02070309020205020404" pitchFamily="49" charset="0"/>
              <a:buChar char="o"/>
            </a:pPr>
            <a:r>
              <a:rPr lang="pt-BR" sz="2400" dirty="0">
                <a:solidFill>
                  <a:schemeClr val="tx1"/>
                </a:solidFill>
                <a:latin typeface="Arial Narrow" panose="020B0606020202030204" pitchFamily="34" charset="0"/>
              </a:rPr>
              <a:t>Incorporação do Incentivo para Implantação e Manutenção de Ações e Serviços Públicos Estratégicos de Vigilância em Saúde - </a:t>
            </a:r>
            <a:r>
              <a:rPr lang="pt-BR" sz="2800" b="1" dirty="0">
                <a:solidFill>
                  <a:schemeClr val="tx1"/>
                </a:solidFill>
                <a:latin typeface="Arial Narrow" panose="020B0606020202030204" pitchFamily="34" charset="0"/>
              </a:rPr>
              <a:t>IEVS no PFVS</a:t>
            </a:r>
            <a:r>
              <a:rPr lang="pt-BR" sz="2400" dirty="0">
                <a:solidFill>
                  <a:schemeClr val="tx1"/>
                </a:solidFill>
                <a:latin typeface="Arial Narrow" panose="020B0606020202030204" pitchFamily="34" charset="0"/>
              </a:rPr>
              <a:t>.</a:t>
            </a:r>
          </a:p>
          <a:p>
            <a:pPr>
              <a:buFont typeface="Courier New" panose="02070309020205020404" pitchFamily="49" charset="0"/>
              <a:buChar char="o"/>
            </a:pPr>
            <a:r>
              <a:rPr lang="pt-BR" sz="2400" dirty="0">
                <a:solidFill>
                  <a:schemeClr val="tx1"/>
                </a:solidFill>
                <a:latin typeface="Arial Narrow" panose="020B0606020202030204" pitchFamily="34" charset="0"/>
              </a:rPr>
              <a:t> Revisão do valor per capita da Unidade Federada para reduzir discrepâncias em cada estrato </a:t>
            </a:r>
          </a:p>
          <a:p>
            <a:pPr marL="0" indent="0">
              <a:buNone/>
            </a:pPr>
            <a:r>
              <a:rPr lang="pt-BR" sz="1200" dirty="0">
                <a:solidFill>
                  <a:schemeClr val="tx1"/>
                </a:solidFill>
                <a:latin typeface="Arial Narrow" panose="020B0606020202030204" pitchFamily="34" charset="0"/>
              </a:rPr>
              <a:t>               (Anexo II, Portaria GM N. 2663/2019)</a:t>
            </a:r>
            <a:endParaRPr lang="pt-BR" b="1" dirty="0">
              <a:solidFill>
                <a:schemeClr val="tx1"/>
              </a:solidFill>
              <a:latin typeface="Arial Narrow" panose="020B0606020202030204" pitchFamily="34" charset="0"/>
            </a:endParaRPr>
          </a:p>
          <a:p>
            <a:pPr>
              <a:buFont typeface="Courier New" panose="02070309020205020404" pitchFamily="49" charset="0"/>
              <a:buChar char="o"/>
            </a:pPr>
            <a:r>
              <a:rPr lang="pt-BR" sz="2400" dirty="0">
                <a:solidFill>
                  <a:schemeClr val="tx1"/>
                </a:solidFill>
                <a:latin typeface="Arial Narrow" panose="020B0606020202030204" pitchFamily="34" charset="0"/>
              </a:rPr>
              <a:t>.</a:t>
            </a:r>
          </a:p>
          <a:p>
            <a:pPr>
              <a:buFont typeface="Courier New" panose="02070309020205020404" pitchFamily="49" charset="0"/>
              <a:buChar char="o"/>
            </a:pPr>
            <a:endParaRPr lang="pt-BR" sz="2400" dirty="0">
              <a:solidFill>
                <a:schemeClr val="tx1"/>
              </a:solidFill>
              <a:latin typeface="Arial Narrow" panose="020B0606020202030204" pitchFamily="34" charset="0"/>
            </a:endParaRPr>
          </a:p>
          <a:p>
            <a:pPr>
              <a:buFont typeface="Courier New" panose="02070309020205020404" pitchFamily="49" charset="0"/>
              <a:buChar char="o"/>
            </a:pPr>
            <a:endParaRPr lang="pt-BR" sz="2400" dirty="0">
              <a:solidFill>
                <a:schemeClr val="tx1"/>
              </a:solidFill>
              <a:latin typeface="Arial Narrow" panose="020B0606020202030204" pitchFamily="34" charset="0"/>
            </a:endParaRPr>
          </a:p>
          <a:p>
            <a:pPr>
              <a:buFont typeface="Courier New" panose="02070309020205020404" pitchFamily="49" charset="0"/>
              <a:buChar char="o"/>
            </a:pPr>
            <a:endParaRPr lang="pt-BR" sz="2400" dirty="0">
              <a:solidFill>
                <a:schemeClr val="tx1"/>
              </a:solidFill>
              <a:latin typeface="Arial Narrow" panose="020B0606020202030204" pitchFamily="34" charset="0"/>
            </a:endParaRPr>
          </a:p>
        </p:txBody>
      </p:sp>
      <p:sp>
        <p:nvSpPr>
          <p:cNvPr id="6" name="Título 1">
            <a:extLst>
              <a:ext uri="{FF2B5EF4-FFF2-40B4-BE49-F238E27FC236}">
                <a16:creationId xmlns:a16="http://schemas.microsoft.com/office/drawing/2014/main" id="{C0289405-4F5D-4EF6-8D10-A41FA62FFD98}"/>
              </a:ext>
            </a:extLst>
          </p:cNvPr>
          <p:cNvSpPr txBox="1">
            <a:spLocks/>
          </p:cNvSpPr>
          <p:nvPr/>
        </p:nvSpPr>
        <p:spPr>
          <a:xfrm>
            <a:off x="355599" y="417687"/>
            <a:ext cx="11695288" cy="1048739"/>
          </a:xfrm>
          <a:prstGeom prst="rect">
            <a:avLst/>
          </a:prstGeom>
          <a:solidFill>
            <a:srgbClr val="4BD0FF"/>
          </a:solidFill>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pt-BR" sz="4000" b="1" dirty="0">
                <a:solidFill>
                  <a:schemeClr val="tx1"/>
                </a:solidFill>
                <a:latin typeface="Arial Narrow" panose="020B0606020202030204" pitchFamily="34" charset="0"/>
              </a:rPr>
              <a:t>REVISÃO DO FINANCIAMENTO DA VIGILÂNCIA EM SAÚDE</a:t>
            </a:r>
            <a:br>
              <a:rPr lang="pt-BR" dirty="0">
                <a:solidFill>
                  <a:schemeClr val="tx1"/>
                </a:solidFill>
                <a:latin typeface="Arial Narrow" panose="020B0606020202030204" pitchFamily="34" charset="0"/>
              </a:rPr>
            </a:br>
            <a:r>
              <a:rPr lang="pt-BR" sz="3300" dirty="0">
                <a:solidFill>
                  <a:schemeClr val="tx1"/>
                </a:solidFill>
                <a:latin typeface="Arial Narrow" panose="020B0606020202030204" pitchFamily="34" charset="0"/>
              </a:rPr>
              <a:t>Principais Características:</a:t>
            </a:r>
            <a:endParaRPr lang="pt-BR" dirty="0">
              <a:solidFill>
                <a:schemeClr val="tx1"/>
              </a:solidFill>
              <a:latin typeface="Arial Narrow" panose="020B0606020202030204" pitchFamily="34" charset="0"/>
            </a:endParaRPr>
          </a:p>
        </p:txBody>
      </p:sp>
      <p:pic>
        <p:nvPicPr>
          <p:cNvPr id="7" name="Imagem 6">
            <a:extLst>
              <a:ext uri="{FF2B5EF4-FFF2-40B4-BE49-F238E27FC236}">
                <a16:creationId xmlns:a16="http://schemas.microsoft.com/office/drawing/2014/main" id="{5599D0E6-F2C3-4916-8DEF-95C12C9F1650}"/>
              </a:ext>
            </a:extLst>
          </p:cNvPr>
          <p:cNvPicPr>
            <a:picLocks noChangeAspect="1"/>
          </p:cNvPicPr>
          <p:nvPr/>
        </p:nvPicPr>
        <p:blipFill>
          <a:blip r:embed="rId2"/>
          <a:stretch>
            <a:fillRect/>
          </a:stretch>
        </p:blipFill>
        <p:spPr>
          <a:xfrm>
            <a:off x="581251" y="3248427"/>
            <a:ext cx="10735986" cy="1444877"/>
          </a:xfrm>
          <a:prstGeom prst="rect">
            <a:avLst/>
          </a:prstGeom>
        </p:spPr>
      </p:pic>
    </p:spTree>
    <p:extLst>
      <p:ext uri="{BB962C8B-B14F-4D97-AF65-F5344CB8AC3E}">
        <p14:creationId xmlns:p14="http://schemas.microsoft.com/office/powerpoint/2010/main" val="3209124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7277EC-C7AF-4AC9-9C0C-79E1A7253F93}"/>
              </a:ext>
            </a:extLst>
          </p:cNvPr>
          <p:cNvSpPr>
            <a:spLocks noGrp="1"/>
          </p:cNvSpPr>
          <p:nvPr>
            <p:ph type="ctrTitle" idx="4294967295"/>
          </p:nvPr>
        </p:nvSpPr>
        <p:spPr>
          <a:xfrm>
            <a:off x="438692" y="79022"/>
            <a:ext cx="10364788" cy="1468438"/>
          </a:xfrm>
        </p:spPr>
        <p:txBody>
          <a:bodyPr/>
          <a:lstStyle/>
          <a:p>
            <a:pPr marL="571500" indent="-571500" algn="l">
              <a:buFont typeface="Wingdings" panose="05000000000000000000" pitchFamily="2" charset="2"/>
              <a:buChar char="q"/>
            </a:pPr>
            <a:r>
              <a:rPr lang="pt-BR" b="1" dirty="0">
                <a:solidFill>
                  <a:schemeClr val="tx1"/>
                </a:solidFill>
                <a:latin typeface="Arial Narrow" panose="020B0606020202030204" pitchFamily="34" charset="0"/>
              </a:rPr>
              <a:t>VALORES</a:t>
            </a:r>
          </a:p>
        </p:txBody>
      </p:sp>
      <p:sp>
        <p:nvSpPr>
          <p:cNvPr id="5" name="Espaço Reservado para Conteúdo 2">
            <a:extLst>
              <a:ext uri="{FF2B5EF4-FFF2-40B4-BE49-F238E27FC236}">
                <a16:creationId xmlns:a16="http://schemas.microsoft.com/office/drawing/2014/main" id="{937207FA-5A4C-484E-828B-9F22164E4ECE}"/>
              </a:ext>
            </a:extLst>
          </p:cNvPr>
          <p:cNvSpPr txBox="1">
            <a:spLocks/>
          </p:cNvSpPr>
          <p:nvPr/>
        </p:nvSpPr>
        <p:spPr>
          <a:xfrm>
            <a:off x="438692" y="1364300"/>
            <a:ext cx="11314616" cy="4129399"/>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00000"/>
              </a:lnSpc>
              <a:buFont typeface="Courier New" panose="02070309020205020404" pitchFamily="49" charset="0"/>
              <a:buChar char="o"/>
            </a:pPr>
            <a:r>
              <a:rPr lang="pt-BR" sz="2800" dirty="0">
                <a:solidFill>
                  <a:schemeClr val="tx1"/>
                </a:solidFill>
                <a:latin typeface="Arial Narrow" panose="020B0606020202030204" pitchFamily="34" charset="0"/>
              </a:rPr>
              <a:t> </a:t>
            </a:r>
            <a:r>
              <a:rPr lang="pt-BR" sz="2400" dirty="0">
                <a:solidFill>
                  <a:schemeClr val="tx1"/>
                </a:solidFill>
                <a:latin typeface="Arial Narrow" panose="020B0606020202030204" pitchFamily="34" charset="0"/>
              </a:rPr>
              <a:t>Os recursos federais relativos ao Bloco de Custeio das Ações e Serviços Públicos de Saúde serão transferidos em parcelas mensais, correspondentes a 1/12 (um doze avos) dos valores estabelecidos (Anexo I, Portaria GM N. 2663/2019), pelo Fundo Nacional de Saúde (FNS), diretamente aos Fundos de Saúde Municipais, Estaduais e do Distrito Federal.</a:t>
            </a:r>
          </a:p>
          <a:p>
            <a:pPr lvl="1" algn="just">
              <a:lnSpc>
                <a:spcPct val="100000"/>
              </a:lnSpc>
              <a:buFont typeface="Courier New" panose="02070309020205020404" pitchFamily="49" charset="0"/>
              <a:buChar char="o"/>
            </a:pPr>
            <a:r>
              <a:rPr lang="pt-BR" sz="2400" b="1" dirty="0">
                <a:solidFill>
                  <a:schemeClr val="tx1"/>
                </a:solidFill>
                <a:latin typeface="Arial Narrow" panose="020B0606020202030204" pitchFamily="34" charset="0"/>
              </a:rPr>
              <a:t>Total PFVS - Brasil:</a:t>
            </a:r>
            <a:r>
              <a:rPr lang="pt-BR" sz="2400" dirty="0">
                <a:solidFill>
                  <a:schemeClr val="tx1"/>
                </a:solidFill>
                <a:latin typeface="Arial Narrow" panose="020B0606020202030204" pitchFamily="34" charset="0"/>
              </a:rPr>
              <a:t> </a:t>
            </a:r>
            <a:r>
              <a:rPr lang="pt-BR" sz="2400" b="1" dirty="0">
                <a:solidFill>
                  <a:schemeClr val="tx1"/>
                </a:solidFill>
                <a:latin typeface="Arial Narrow" panose="020B0606020202030204" pitchFamily="34" charset="0"/>
              </a:rPr>
              <a:t>R$ 1.018.262.961,96</a:t>
            </a:r>
            <a:r>
              <a:rPr lang="pt-BR" sz="2400" dirty="0">
                <a:solidFill>
                  <a:schemeClr val="tx1"/>
                </a:solidFill>
                <a:latin typeface="Arial Narrow" panose="020B0606020202030204" pitchFamily="34" charset="0"/>
              </a:rPr>
              <a:t> </a:t>
            </a:r>
          </a:p>
          <a:p>
            <a:pPr lvl="1" algn="just">
              <a:lnSpc>
                <a:spcPct val="100000"/>
              </a:lnSpc>
              <a:buFont typeface="Courier New" panose="02070309020205020404" pitchFamily="49" charset="0"/>
              <a:buChar char="o"/>
            </a:pPr>
            <a:r>
              <a:rPr lang="pt-BR" sz="2400" b="1" dirty="0">
                <a:solidFill>
                  <a:schemeClr val="tx1"/>
                </a:solidFill>
                <a:latin typeface="Arial Narrow" panose="020B0606020202030204" pitchFamily="34" charset="0"/>
              </a:rPr>
              <a:t>Total PFVS da UF Anual (R$) - Bahia:</a:t>
            </a:r>
            <a:r>
              <a:rPr lang="pt-BR" sz="2400" dirty="0">
                <a:solidFill>
                  <a:schemeClr val="tx1"/>
                </a:solidFill>
                <a:latin typeface="Arial Narrow" panose="020B0606020202030204" pitchFamily="34" charset="0"/>
              </a:rPr>
              <a:t> </a:t>
            </a:r>
            <a:r>
              <a:rPr lang="pt-BR" sz="2400" b="1" dirty="0">
                <a:solidFill>
                  <a:schemeClr val="tx1"/>
                </a:solidFill>
                <a:latin typeface="Arial Narrow" panose="020B0606020202030204" pitchFamily="34" charset="0"/>
              </a:rPr>
              <a:t>R$ 79.696.345,11</a:t>
            </a:r>
            <a:r>
              <a:rPr lang="pt-BR" sz="2400" dirty="0">
                <a:solidFill>
                  <a:schemeClr val="tx1"/>
                </a:solidFill>
                <a:latin typeface="Arial Narrow" panose="020B0606020202030204" pitchFamily="34" charset="0"/>
              </a:rPr>
              <a:t> </a:t>
            </a:r>
          </a:p>
          <a:p>
            <a:pPr lvl="1" algn="just">
              <a:lnSpc>
                <a:spcPct val="100000"/>
              </a:lnSpc>
              <a:buFont typeface="Courier New" panose="02070309020205020404" pitchFamily="49" charset="0"/>
              <a:buChar char="o"/>
            </a:pPr>
            <a:endParaRPr lang="pt-BR" sz="2400" dirty="0">
              <a:solidFill>
                <a:schemeClr val="tx1"/>
              </a:solidFill>
              <a:latin typeface="Arial Narrow" panose="020B0606020202030204" pitchFamily="34" charset="0"/>
            </a:endParaRPr>
          </a:p>
          <a:p>
            <a:pPr lvl="1" algn="just">
              <a:lnSpc>
                <a:spcPct val="100000"/>
              </a:lnSpc>
              <a:buFont typeface="Courier New" panose="02070309020205020404" pitchFamily="49" charset="0"/>
              <a:buChar char="o"/>
            </a:pPr>
            <a:r>
              <a:rPr lang="pt-BR" sz="2400" dirty="0">
                <a:solidFill>
                  <a:schemeClr val="tx1"/>
                </a:solidFill>
                <a:latin typeface="Arial Narrow" panose="020B0606020202030204" pitchFamily="34" charset="0"/>
              </a:rPr>
              <a:t>Serão incorporados ao PFVS os valores (</a:t>
            </a:r>
            <a:r>
              <a:rPr lang="pt-BR" sz="2400" b="1" dirty="0">
                <a:solidFill>
                  <a:schemeClr val="tx1"/>
                </a:solidFill>
                <a:latin typeface="Arial Narrow" panose="020B0606020202030204" pitchFamily="34" charset="0"/>
              </a:rPr>
              <a:t>total de R$ 49.812.000,00</a:t>
            </a:r>
            <a:r>
              <a:rPr lang="pt-BR" sz="2400" dirty="0">
                <a:solidFill>
                  <a:schemeClr val="tx1"/>
                </a:solidFill>
                <a:latin typeface="Arial Narrow" panose="020B0606020202030204" pitchFamily="34" charset="0"/>
              </a:rPr>
              <a:t>) referentes ao </a:t>
            </a:r>
            <a:r>
              <a:rPr lang="pt-BR" sz="2400" b="1" dirty="0">
                <a:solidFill>
                  <a:schemeClr val="tx1"/>
                </a:solidFill>
                <a:latin typeface="Arial Narrow" panose="020B0606020202030204" pitchFamily="34" charset="0"/>
              </a:rPr>
              <a:t>IEVS</a:t>
            </a:r>
            <a:r>
              <a:rPr lang="pt-BR" sz="2400" dirty="0">
                <a:solidFill>
                  <a:schemeClr val="tx1"/>
                </a:solidFill>
                <a:latin typeface="Arial Narrow" panose="020B0606020202030204" pitchFamily="34" charset="0"/>
              </a:rPr>
              <a:t> (Incentivo Financeiro de Custeio para Implantação e Manutenção de Ações e Serviços Públicos Estratégicos de Vigilância em Saúde) das ações e serviços </a:t>
            </a:r>
            <a:r>
              <a:rPr lang="pt-BR" sz="2400" dirty="0">
                <a:solidFill>
                  <a:srgbClr val="FF0000"/>
                </a:solidFill>
                <a:latin typeface="Arial Narrow" panose="020B0606020202030204" pitchFamily="34" charset="0"/>
              </a:rPr>
              <a:t>para outubro de 2019 </a:t>
            </a:r>
            <a:r>
              <a:rPr lang="pt-BR" sz="2400" dirty="0">
                <a:solidFill>
                  <a:schemeClr val="tx1"/>
                </a:solidFill>
                <a:latin typeface="Arial Narrow" panose="020B0606020202030204" pitchFamily="34" charset="0"/>
              </a:rPr>
              <a:t> (c</a:t>
            </a:r>
            <a:r>
              <a:rPr lang="pt-BR" sz="2000" dirty="0">
                <a:solidFill>
                  <a:schemeClr val="tx1"/>
                </a:solidFill>
                <a:latin typeface="Arial Narrow" panose="020B0606020202030204" pitchFamily="34" charset="0"/>
              </a:rPr>
              <a:t>ada UF).</a:t>
            </a:r>
          </a:p>
          <a:p>
            <a:pPr lvl="1">
              <a:lnSpc>
                <a:spcPct val="100000"/>
              </a:lnSpc>
              <a:buFont typeface="Courier New" panose="02070309020205020404" pitchFamily="49" charset="0"/>
              <a:buChar char="o"/>
            </a:pPr>
            <a:endParaRPr lang="pt-BR" sz="20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285844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EC7D7873-298A-46EA-8E96-0D8A60F94D1E}"/>
              </a:ext>
            </a:extLst>
          </p:cNvPr>
          <p:cNvGraphicFramePr>
            <a:graphicFrameLocks noGrp="1"/>
          </p:cNvGraphicFramePr>
          <p:nvPr>
            <p:extLst>
              <p:ext uri="{D42A27DB-BD31-4B8C-83A1-F6EECF244321}">
                <p14:modId xmlns:p14="http://schemas.microsoft.com/office/powerpoint/2010/main" val="1250300224"/>
              </p:ext>
            </p:extLst>
          </p:nvPr>
        </p:nvGraphicFramePr>
        <p:xfrm>
          <a:off x="438692" y="1387407"/>
          <a:ext cx="11130845" cy="2199176"/>
        </p:xfrm>
        <a:graphic>
          <a:graphicData uri="http://schemas.openxmlformats.org/drawingml/2006/table">
            <a:tbl>
              <a:tblPr>
                <a:tableStyleId>{B301B821-A1FF-4177-AEE7-76D212191A09}</a:tableStyleId>
              </a:tblPr>
              <a:tblGrid>
                <a:gridCol w="632179">
                  <a:extLst>
                    <a:ext uri="{9D8B030D-6E8A-4147-A177-3AD203B41FA5}">
                      <a16:colId xmlns:a16="http://schemas.microsoft.com/office/drawing/2014/main" val="854509627"/>
                    </a:ext>
                  </a:extLst>
                </a:gridCol>
                <a:gridCol w="1016000">
                  <a:extLst>
                    <a:ext uri="{9D8B030D-6E8A-4147-A177-3AD203B41FA5}">
                      <a16:colId xmlns:a16="http://schemas.microsoft.com/office/drawing/2014/main" val="3897245168"/>
                    </a:ext>
                  </a:extLst>
                </a:gridCol>
                <a:gridCol w="1230489">
                  <a:extLst>
                    <a:ext uri="{9D8B030D-6E8A-4147-A177-3AD203B41FA5}">
                      <a16:colId xmlns:a16="http://schemas.microsoft.com/office/drawing/2014/main" val="1629520975"/>
                    </a:ext>
                  </a:extLst>
                </a:gridCol>
                <a:gridCol w="1140177">
                  <a:extLst>
                    <a:ext uri="{9D8B030D-6E8A-4147-A177-3AD203B41FA5}">
                      <a16:colId xmlns:a16="http://schemas.microsoft.com/office/drawing/2014/main" val="882680443"/>
                    </a:ext>
                  </a:extLst>
                </a:gridCol>
                <a:gridCol w="1016000">
                  <a:extLst>
                    <a:ext uri="{9D8B030D-6E8A-4147-A177-3AD203B41FA5}">
                      <a16:colId xmlns:a16="http://schemas.microsoft.com/office/drawing/2014/main" val="506562518"/>
                    </a:ext>
                  </a:extLst>
                </a:gridCol>
                <a:gridCol w="1162756">
                  <a:extLst>
                    <a:ext uri="{9D8B030D-6E8A-4147-A177-3AD203B41FA5}">
                      <a16:colId xmlns:a16="http://schemas.microsoft.com/office/drawing/2014/main" val="610948994"/>
                    </a:ext>
                  </a:extLst>
                </a:gridCol>
                <a:gridCol w="1310004">
                  <a:extLst>
                    <a:ext uri="{9D8B030D-6E8A-4147-A177-3AD203B41FA5}">
                      <a16:colId xmlns:a16="http://schemas.microsoft.com/office/drawing/2014/main" val="2715000824"/>
                    </a:ext>
                  </a:extLst>
                </a:gridCol>
                <a:gridCol w="1072515">
                  <a:extLst>
                    <a:ext uri="{9D8B030D-6E8A-4147-A177-3AD203B41FA5}">
                      <a16:colId xmlns:a16="http://schemas.microsoft.com/office/drawing/2014/main" val="1058930821"/>
                    </a:ext>
                  </a:extLst>
                </a:gridCol>
                <a:gridCol w="1072515">
                  <a:extLst>
                    <a:ext uri="{9D8B030D-6E8A-4147-A177-3AD203B41FA5}">
                      <a16:colId xmlns:a16="http://schemas.microsoft.com/office/drawing/2014/main" val="513746586"/>
                    </a:ext>
                  </a:extLst>
                </a:gridCol>
                <a:gridCol w="1478210">
                  <a:extLst>
                    <a:ext uri="{9D8B030D-6E8A-4147-A177-3AD203B41FA5}">
                      <a16:colId xmlns:a16="http://schemas.microsoft.com/office/drawing/2014/main" val="3693640370"/>
                    </a:ext>
                  </a:extLst>
                </a:gridCol>
              </a:tblGrid>
              <a:tr h="1266192">
                <a:tc>
                  <a:txBody>
                    <a:bodyPr/>
                    <a:lstStyle/>
                    <a:p>
                      <a:pPr algn="ctr"/>
                      <a:r>
                        <a:rPr lang="pt-BR" sz="1300" dirty="0">
                          <a:effectLst/>
                        </a:rPr>
                        <a:t>UF</a:t>
                      </a:r>
                    </a:p>
                  </a:txBody>
                  <a:tcPr marL="66642" marR="66642" marT="33321" marB="33321" anchor="ctr">
                    <a:solidFill>
                      <a:schemeClr val="accent5">
                        <a:lumMod val="20000"/>
                        <a:lumOff val="80000"/>
                      </a:schemeClr>
                    </a:solidFill>
                  </a:tcPr>
                </a:tc>
                <a:tc>
                  <a:txBody>
                    <a:bodyPr/>
                    <a:lstStyle/>
                    <a:p>
                      <a:pPr algn="ctr"/>
                      <a:r>
                        <a:rPr lang="pt-BR" sz="1300" dirty="0">
                          <a:effectLst/>
                        </a:rPr>
                        <a:t>IBGE</a:t>
                      </a:r>
                    </a:p>
                  </a:txBody>
                  <a:tcPr marL="66642" marR="66642" marT="33321" marB="33321" anchor="ctr">
                    <a:solidFill>
                      <a:schemeClr val="accent5">
                        <a:lumMod val="20000"/>
                        <a:lumOff val="80000"/>
                      </a:schemeClr>
                    </a:solidFill>
                  </a:tcPr>
                </a:tc>
                <a:tc>
                  <a:txBody>
                    <a:bodyPr/>
                    <a:lstStyle/>
                    <a:p>
                      <a:pPr algn="ctr"/>
                      <a:r>
                        <a:rPr lang="pt-BR" sz="1300" dirty="0">
                          <a:effectLst/>
                        </a:rPr>
                        <a:t>Ente Federativo</a:t>
                      </a:r>
                    </a:p>
                  </a:txBody>
                  <a:tcPr marL="66642" marR="66642" marT="33321" marB="33321" anchor="ctr">
                    <a:solidFill>
                      <a:schemeClr val="accent5">
                        <a:lumMod val="20000"/>
                        <a:lumOff val="80000"/>
                      </a:schemeClr>
                    </a:solidFill>
                  </a:tcPr>
                </a:tc>
                <a:tc>
                  <a:txBody>
                    <a:bodyPr/>
                    <a:lstStyle/>
                    <a:p>
                      <a:pPr algn="ctr"/>
                      <a:r>
                        <a:rPr lang="pt-BR" sz="1300" dirty="0">
                          <a:effectLst/>
                        </a:rPr>
                        <a:t>VEH </a:t>
                      </a:r>
                    </a:p>
                    <a:p>
                      <a:pPr algn="ctr"/>
                      <a:r>
                        <a:rPr lang="pt-BR" sz="1300" dirty="0">
                          <a:effectLst/>
                        </a:rPr>
                        <a:t>valor mensal (R$)</a:t>
                      </a:r>
                    </a:p>
                  </a:txBody>
                  <a:tcPr marL="66642" marR="66642" marT="33321" marB="33321" anchor="ctr">
                    <a:solidFill>
                      <a:schemeClr val="accent5">
                        <a:lumMod val="20000"/>
                        <a:lumOff val="80000"/>
                      </a:schemeClr>
                    </a:solidFill>
                  </a:tcPr>
                </a:tc>
                <a:tc>
                  <a:txBody>
                    <a:bodyPr/>
                    <a:lstStyle/>
                    <a:p>
                      <a:pPr algn="ctr"/>
                      <a:r>
                        <a:rPr lang="pt-BR" sz="1300" dirty="0">
                          <a:effectLst/>
                        </a:rPr>
                        <a:t>SVO</a:t>
                      </a:r>
                    </a:p>
                    <a:p>
                      <a:pPr algn="ctr"/>
                      <a:r>
                        <a:rPr lang="pt-BR" sz="1300" dirty="0">
                          <a:effectLst/>
                        </a:rPr>
                        <a:t>valor mensal (R$)</a:t>
                      </a:r>
                    </a:p>
                  </a:txBody>
                  <a:tcPr marL="66642" marR="66642" marT="33321" marB="33321" anchor="ctr">
                    <a:solidFill>
                      <a:schemeClr val="accent5">
                        <a:lumMod val="20000"/>
                        <a:lumOff val="80000"/>
                      </a:schemeClr>
                    </a:solidFill>
                  </a:tcPr>
                </a:tc>
                <a:tc>
                  <a:txBody>
                    <a:bodyPr/>
                    <a:lstStyle/>
                    <a:p>
                      <a:pPr algn="ctr"/>
                      <a:r>
                        <a:rPr lang="pt-BR" sz="1300" dirty="0">
                          <a:effectLst/>
                        </a:rPr>
                        <a:t>LACEN  </a:t>
                      </a:r>
                    </a:p>
                    <a:p>
                      <a:pPr algn="ctr"/>
                      <a:r>
                        <a:rPr lang="pt-BR" sz="1300" dirty="0">
                          <a:effectLst/>
                        </a:rPr>
                        <a:t>valor mensal (R$)</a:t>
                      </a:r>
                    </a:p>
                  </a:txBody>
                  <a:tcPr marL="66642" marR="66642" marT="33321" marB="33321" anchor="ctr">
                    <a:solidFill>
                      <a:schemeClr val="accent2">
                        <a:lumMod val="40000"/>
                        <a:lumOff val="60000"/>
                      </a:schemeClr>
                    </a:solidFill>
                  </a:tcPr>
                </a:tc>
                <a:tc>
                  <a:txBody>
                    <a:bodyPr/>
                    <a:lstStyle/>
                    <a:p>
                      <a:pPr algn="ctr"/>
                      <a:r>
                        <a:rPr lang="pt-BR" sz="1300" dirty="0">
                          <a:effectLst/>
                        </a:rPr>
                        <a:t>Vigilância </a:t>
                      </a:r>
                      <a:r>
                        <a:rPr lang="pt-BR" sz="1300" dirty="0" err="1">
                          <a:effectLst/>
                        </a:rPr>
                        <a:t>Senitinela</a:t>
                      </a:r>
                      <a:r>
                        <a:rPr lang="pt-BR" sz="1300" dirty="0">
                          <a:effectLst/>
                        </a:rPr>
                        <a:t> da Influenza      </a:t>
                      </a:r>
                    </a:p>
                    <a:p>
                      <a:pPr algn="ctr"/>
                      <a:r>
                        <a:rPr lang="pt-BR" sz="1300" dirty="0">
                          <a:effectLst/>
                        </a:rPr>
                        <a:t>valor mensal (R$)</a:t>
                      </a:r>
                    </a:p>
                  </a:txBody>
                  <a:tcPr marL="66642" marR="66642" marT="33321" marB="33321" anchor="ctr">
                    <a:solidFill>
                      <a:schemeClr val="accent5">
                        <a:lumMod val="20000"/>
                        <a:lumOff val="80000"/>
                      </a:schemeClr>
                    </a:solidFill>
                  </a:tcPr>
                </a:tc>
                <a:tc>
                  <a:txBody>
                    <a:bodyPr/>
                    <a:lstStyle/>
                    <a:p>
                      <a:pPr algn="ctr"/>
                      <a:r>
                        <a:rPr lang="pt-BR" sz="1300" dirty="0">
                          <a:effectLst/>
                        </a:rPr>
                        <a:t>Projeto Vida no Trânsito </a:t>
                      </a:r>
                    </a:p>
                    <a:p>
                      <a:pPr algn="ctr"/>
                      <a:r>
                        <a:rPr lang="pt-BR" sz="1300" dirty="0">
                          <a:effectLst/>
                        </a:rPr>
                        <a:t>valor mensal (R$)</a:t>
                      </a:r>
                    </a:p>
                  </a:txBody>
                  <a:tcPr marL="66642" marR="66642" marT="33321" marB="33321" anchor="ctr">
                    <a:solidFill>
                      <a:schemeClr val="accent5">
                        <a:lumMod val="20000"/>
                        <a:lumOff val="80000"/>
                      </a:schemeClr>
                    </a:solidFill>
                  </a:tcPr>
                </a:tc>
                <a:tc>
                  <a:txBody>
                    <a:bodyPr/>
                    <a:lstStyle/>
                    <a:p>
                      <a:pPr algn="ctr"/>
                      <a:r>
                        <a:rPr lang="pt-BR" sz="1300" dirty="0">
                          <a:effectLst/>
                        </a:rPr>
                        <a:t>Total IEVS valor mensal (R$)</a:t>
                      </a:r>
                    </a:p>
                  </a:txBody>
                  <a:tcPr marL="66642" marR="66642" marT="33321" marB="33321" anchor="ctr">
                    <a:solidFill>
                      <a:schemeClr val="accent5">
                        <a:lumMod val="20000"/>
                        <a:lumOff val="80000"/>
                      </a:schemeClr>
                    </a:solidFill>
                  </a:tcPr>
                </a:tc>
                <a:tc>
                  <a:txBody>
                    <a:bodyPr/>
                    <a:lstStyle/>
                    <a:p>
                      <a:pPr algn="ctr"/>
                      <a:r>
                        <a:rPr lang="pt-BR" sz="1300" dirty="0">
                          <a:effectLst/>
                        </a:rPr>
                        <a:t>Total IEVS valor anual (R$)</a:t>
                      </a:r>
                    </a:p>
                  </a:txBody>
                  <a:tcPr marL="66642" marR="66642" marT="33321" marB="33321" anchor="ctr">
                    <a:solidFill>
                      <a:schemeClr val="accent5">
                        <a:lumMod val="20000"/>
                        <a:lumOff val="80000"/>
                      </a:schemeClr>
                    </a:solidFill>
                  </a:tcPr>
                </a:tc>
                <a:extLst>
                  <a:ext uri="{0D108BD9-81ED-4DB2-BD59-A6C34878D82A}">
                    <a16:rowId xmlns:a16="http://schemas.microsoft.com/office/drawing/2014/main" val="2847956832"/>
                  </a:ext>
                </a:extLst>
              </a:tr>
              <a:tr h="466492">
                <a:tc>
                  <a:txBody>
                    <a:bodyPr/>
                    <a:lstStyle/>
                    <a:p>
                      <a:pPr algn="ctr"/>
                      <a:r>
                        <a:rPr lang="pt-BR" sz="1300">
                          <a:effectLst/>
                        </a:rPr>
                        <a:t>BA</a:t>
                      </a:r>
                    </a:p>
                  </a:txBody>
                  <a:tcPr marL="66642" marR="66642" marT="33321" marB="33321" anchor="ctr"/>
                </a:tc>
                <a:tc>
                  <a:txBody>
                    <a:bodyPr/>
                    <a:lstStyle/>
                    <a:p>
                      <a:pPr algn="ctr"/>
                      <a:r>
                        <a:rPr lang="pt-BR" sz="1300">
                          <a:effectLst/>
                        </a:rPr>
                        <a:t>290000</a:t>
                      </a:r>
                    </a:p>
                  </a:txBody>
                  <a:tcPr marL="66642" marR="66642" marT="33321" marB="33321" anchor="ctr"/>
                </a:tc>
                <a:tc>
                  <a:txBody>
                    <a:bodyPr/>
                    <a:lstStyle/>
                    <a:p>
                      <a:pPr algn="ctr"/>
                      <a:r>
                        <a:rPr lang="pt-BR" sz="1300">
                          <a:effectLst/>
                        </a:rPr>
                        <a:t>SES BAHIA</a:t>
                      </a:r>
                    </a:p>
                  </a:txBody>
                  <a:tcPr marL="66642" marR="66642" marT="33321" marB="33321" anchor="ctr"/>
                </a:tc>
                <a:tc>
                  <a:txBody>
                    <a:bodyPr/>
                    <a:lstStyle/>
                    <a:p>
                      <a:pPr algn="ctr"/>
                      <a:r>
                        <a:rPr lang="pt-BR" sz="1300" dirty="0">
                          <a:effectLst/>
                        </a:rPr>
                        <a:t>60.000,00</a:t>
                      </a:r>
                    </a:p>
                  </a:txBody>
                  <a:tcPr marL="66642" marR="66642" marT="33321" marB="33321" anchor="ctr"/>
                </a:tc>
                <a:tc>
                  <a:txBody>
                    <a:bodyPr/>
                    <a:lstStyle/>
                    <a:p>
                      <a:pPr algn="ctr"/>
                      <a:r>
                        <a:rPr lang="pt-BR" sz="1300" dirty="0">
                          <a:effectLst/>
                        </a:rPr>
                        <a:t>50.000,00</a:t>
                      </a:r>
                    </a:p>
                  </a:txBody>
                  <a:tcPr marL="66642" marR="66642" marT="33321" marB="33321" anchor="ctr"/>
                </a:tc>
                <a:tc>
                  <a:txBody>
                    <a:bodyPr/>
                    <a:lstStyle/>
                    <a:p>
                      <a:pPr algn="ctr"/>
                      <a:r>
                        <a:rPr lang="pt-BR" sz="1300" dirty="0">
                          <a:effectLst/>
                        </a:rPr>
                        <a:t>450.000,00</a:t>
                      </a:r>
                    </a:p>
                  </a:txBody>
                  <a:tcPr marL="66642" marR="66642" marT="33321" marB="33321" anchor="ctr">
                    <a:solidFill>
                      <a:schemeClr val="accent2">
                        <a:lumMod val="40000"/>
                        <a:lumOff val="60000"/>
                      </a:schemeClr>
                    </a:solidFill>
                  </a:tcPr>
                </a:tc>
                <a:tc>
                  <a:txBody>
                    <a:bodyPr/>
                    <a:lstStyle/>
                    <a:p>
                      <a:pPr algn="ctr"/>
                      <a:r>
                        <a:rPr lang="pt-BR" sz="1300">
                          <a:effectLst/>
                        </a:rPr>
                        <a:t> </a:t>
                      </a:r>
                    </a:p>
                  </a:txBody>
                  <a:tcPr marL="66642" marR="66642" marT="33321" marB="33321" anchor="ctr"/>
                </a:tc>
                <a:tc>
                  <a:txBody>
                    <a:bodyPr/>
                    <a:lstStyle/>
                    <a:p>
                      <a:pPr algn="ctr"/>
                      <a:r>
                        <a:rPr lang="pt-BR" sz="1300">
                          <a:effectLst/>
                        </a:rPr>
                        <a:t>21.000,00</a:t>
                      </a:r>
                    </a:p>
                  </a:txBody>
                  <a:tcPr marL="66642" marR="66642" marT="33321" marB="33321" anchor="ctr"/>
                </a:tc>
                <a:tc>
                  <a:txBody>
                    <a:bodyPr/>
                    <a:lstStyle/>
                    <a:p>
                      <a:pPr algn="ctr"/>
                      <a:r>
                        <a:rPr lang="pt-BR" sz="1300">
                          <a:effectLst/>
                        </a:rPr>
                        <a:t>581.000,00</a:t>
                      </a:r>
                    </a:p>
                  </a:txBody>
                  <a:tcPr marL="66642" marR="66642" marT="33321" marB="33321" anchor="ctr"/>
                </a:tc>
                <a:tc>
                  <a:txBody>
                    <a:bodyPr/>
                    <a:lstStyle/>
                    <a:p>
                      <a:pPr algn="ctr"/>
                      <a:r>
                        <a:rPr lang="pt-BR" sz="1300" dirty="0">
                          <a:effectLst/>
                        </a:rPr>
                        <a:t>6.972.000,00</a:t>
                      </a:r>
                    </a:p>
                  </a:txBody>
                  <a:tcPr marL="66642" marR="66642" marT="33321" marB="33321" anchor="ctr"/>
                </a:tc>
                <a:extLst>
                  <a:ext uri="{0D108BD9-81ED-4DB2-BD59-A6C34878D82A}">
                    <a16:rowId xmlns:a16="http://schemas.microsoft.com/office/drawing/2014/main" val="1144251217"/>
                  </a:ext>
                </a:extLst>
              </a:tr>
              <a:tr h="466492">
                <a:tc>
                  <a:txBody>
                    <a:bodyPr/>
                    <a:lstStyle/>
                    <a:p>
                      <a:pPr algn="ctr"/>
                      <a:r>
                        <a:rPr lang="pt-BR" sz="1300">
                          <a:effectLst/>
                        </a:rPr>
                        <a:t>BA</a:t>
                      </a:r>
                    </a:p>
                  </a:txBody>
                  <a:tcPr marL="66642" marR="66642" marT="33321" marB="33321" anchor="ctr"/>
                </a:tc>
                <a:tc>
                  <a:txBody>
                    <a:bodyPr/>
                    <a:lstStyle/>
                    <a:p>
                      <a:pPr algn="ctr"/>
                      <a:r>
                        <a:rPr lang="pt-BR" sz="1300">
                          <a:effectLst/>
                        </a:rPr>
                        <a:t>292740</a:t>
                      </a:r>
                    </a:p>
                  </a:txBody>
                  <a:tcPr marL="66642" marR="66642" marT="33321" marB="33321" anchor="ctr"/>
                </a:tc>
                <a:tc>
                  <a:txBody>
                    <a:bodyPr/>
                    <a:lstStyle/>
                    <a:p>
                      <a:pPr algn="ctr"/>
                      <a:r>
                        <a:rPr lang="pt-BR" sz="1300">
                          <a:effectLst/>
                        </a:rPr>
                        <a:t>SALVADOR</a:t>
                      </a:r>
                    </a:p>
                  </a:txBody>
                  <a:tcPr marL="66642" marR="66642" marT="33321" marB="33321" anchor="ctr"/>
                </a:tc>
                <a:tc>
                  <a:txBody>
                    <a:bodyPr/>
                    <a:lstStyle/>
                    <a:p>
                      <a:pPr algn="ctr"/>
                      <a:r>
                        <a:rPr lang="pt-BR" sz="1300">
                          <a:effectLst/>
                        </a:rPr>
                        <a:t> </a:t>
                      </a:r>
                    </a:p>
                  </a:txBody>
                  <a:tcPr marL="66642" marR="66642" marT="33321" marB="33321" anchor="ctr"/>
                </a:tc>
                <a:tc>
                  <a:txBody>
                    <a:bodyPr/>
                    <a:lstStyle/>
                    <a:p>
                      <a:pPr algn="ctr"/>
                      <a:r>
                        <a:rPr lang="pt-BR" sz="1300">
                          <a:effectLst/>
                        </a:rPr>
                        <a:t> </a:t>
                      </a:r>
                    </a:p>
                  </a:txBody>
                  <a:tcPr marL="66642" marR="66642" marT="33321" marB="33321" anchor="ctr"/>
                </a:tc>
                <a:tc>
                  <a:txBody>
                    <a:bodyPr/>
                    <a:lstStyle/>
                    <a:p>
                      <a:pPr algn="ctr"/>
                      <a:r>
                        <a:rPr lang="pt-BR" sz="1300" dirty="0">
                          <a:effectLst/>
                        </a:rPr>
                        <a:t> </a:t>
                      </a:r>
                    </a:p>
                  </a:txBody>
                  <a:tcPr marL="66642" marR="66642" marT="33321" marB="33321" anchor="ctr">
                    <a:solidFill>
                      <a:schemeClr val="accent2">
                        <a:lumMod val="40000"/>
                        <a:lumOff val="60000"/>
                      </a:schemeClr>
                    </a:solidFill>
                  </a:tcPr>
                </a:tc>
                <a:tc>
                  <a:txBody>
                    <a:bodyPr/>
                    <a:lstStyle/>
                    <a:p>
                      <a:pPr algn="ctr"/>
                      <a:r>
                        <a:rPr lang="pt-BR" sz="1300">
                          <a:effectLst/>
                        </a:rPr>
                        <a:t>20.000,00</a:t>
                      </a:r>
                    </a:p>
                  </a:txBody>
                  <a:tcPr marL="66642" marR="66642" marT="33321" marB="33321" anchor="ctr"/>
                </a:tc>
                <a:tc>
                  <a:txBody>
                    <a:bodyPr/>
                    <a:lstStyle/>
                    <a:p>
                      <a:pPr algn="ctr"/>
                      <a:r>
                        <a:rPr lang="pt-BR" sz="1300">
                          <a:effectLst/>
                        </a:rPr>
                        <a:t>21.000,00</a:t>
                      </a:r>
                    </a:p>
                  </a:txBody>
                  <a:tcPr marL="66642" marR="66642" marT="33321" marB="33321" anchor="ctr"/>
                </a:tc>
                <a:tc>
                  <a:txBody>
                    <a:bodyPr/>
                    <a:lstStyle/>
                    <a:p>
                      <a:pPr algn="ctr"/>
                      <a:r>
                        <a:rPr lang="pt-BR" sz="1300">
                          <a:effectLst/>
                        </a:rPr>
                        <a:t>41.000,00</a:t>
                      </a:r>
                    </a:p>
                  </a:txBody>
                  <a:tcPr marL="66642" marR="66642" marT="33321" marB="33321" anchor="ctr"/>
                </a:tc>
                <a:tc>
                  <a:txBody>
                    <a:bodyPr/>
                    <a:lstStyle/>
                    <a:p>
                      <a:pPr algn="ctr"/>
                      <a:r>
                        <a:rPr lang="pt-BR" sz="1300" dirty="0">
                          <a:effectLst/>
                        </a:rPr>
                        <a:t>492.000,00</a:t>
                      </a:r>
                    </a:p>
                  </a:txBody>
                  <a:tcPr marL="66642" marR="66642" marT="33321" marB="33321" anchor="ctr"/>
                </a:tc>
                <a:extLst>
                  <a:ext uri="{0D108BD9-81ED-4DB2-BD59-A6C34878D82A}">
                    <a16:rowId xmlns:a16="http://schemas.microsoft.com/office/drawing/2014/main" val="4223020402"/>
                  </a:ext>
                </a:extLst>
              </a:tr>
            </a:tbl>
          </a:graphicData>
        </a:graphic>
      </p:graphicFrame>
      <p:sp>
        <p:nvSpPr>
          <p:cNvPr id="3" name="Título 1">
            <a:extLst>
              <a:ext uri="{FF2B5EF4-FFF2-40B4-BE49-F238E27FC236}">
                <a16:creationId xmlns:a16="http://schemas.microsoft.com/office/drawing/2014/main" id="{C71FF4DF-90DB-4FFB-AB25-C794E863E7F3}"/>
              </a:ext>
            </a:extLst>
          </p:cNvPr>
          <p:cNvSpPr txBox="1">
            <a:spLocks/>
          </p:cNvSpPr>
          <p:nvPr/>
        </p:nvSpPr>
        <p:spPr bwMode="auto">
          <a:xfrm>
            <a:off x="438692" y="79022"/>
            <a:ext cx="10364788" cy="146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charset="0"/>
                <a:ea typeface="Microsoft YaHei" charset="-122"/>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charset="0"/>
                <a:ea typeface="Microsoft YaHei" charset="-122"/>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charset="0"/>
                <a:ea typeface="Microsoft YaHei" charset="-122"/>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3300">
                <a:solidFill>
                  <a:srgbClr val="000000"/>
                </a:solidFill>
                <a:latin typeface="Arial" charset="0"/>
                <a:ea typeface="Microsoft YaHei"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3300">
                <a:solidFill>
                  <a:srgbClr val="000000"/>
                </a:solidFill>
                <a:latin typeface="Arial" charset="0"/>
                <a:ea typeface="Microsoft YaHei"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3300">
                <a:solidFill>
                  <a:srgbClr val="000000"/>
                </a:solidFill>
                <a:latin typeface="Arial" charset="0"/>
                <a:ea typeface="Microsoft YaHei"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3300">
                <a:solidFill>
                  <a:srgbClr val="000000"/>
                </a:solidFill>
                <a:latin typeface="Arial" charset="0"/>
                <a:ea typeface="Microsoft YaHei"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3300">
                <a:solidFill>
                  <a:srgbClr val="000000"/>
                </a:solidFill>
                <a:latin typeface="Arial" charset="0"/>
                <a:ea typeface="Microsoft YaHei" charset="-122"/>
              </a:defRPr>
            </a:lvl9pPr>
          </a:lstStyle>
          <a:p>
            <a:pPr marL="571500" indent="-571500" algn="l">
              <a:buFont typeface="Wingdings" panose="05000000000000000000" pitchFamily="2" charset="2"/>
              <a:buChar char="q"/>
            </a:pPr>
            <a:r>
              <a:rPr lang="pt-BR" b="1" kern="0">
                <a:solidFill>
                  <a:schemeClr val="tx1"/>
                </a:solidFill>
                <a:latin typeface="Arial Narrow" panose="020B0606020202030204" pitchFamily="34" charset="0"/>
              </a:rPr>
              <a:t>VALORES</a:t>
            </a:r>
            <a:endParaRPr lang="pt-BR" b="1" kern="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945311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A1ADD98-69EF-4D32-82EC-B460D8073CAF}"/>
              </a:ext>
            </a:extLst>
          </p:cNvPr>
          <p:cNvSpPr>
            <a:spLocks noGrp="1"/>
          </p:cNvSpPr>
          <p:nvPr>
            <p:ph type="subTitle" idx="4294967295"/>
          </p:nvPr>
        </p:nvSpPr>
        <p:spPr>
          <a:xfrm>
            <a:off x="355600" y="1828800"/>
            <a:ext cx="11542890" cy="3810000"/>
          </a:xfrm>
        </p:spPr>
        <p:txBody>
          <a:bodyPr>
            <a:normAutofit/>
          </a:bodyPr>
          <a:lstStyle/>
          <a:p>
            <a:pPr algn="just">
              <a:buFont typeface="Courier New" panose="02070309020205020404" pitchFamily="49" charset="0"/>
              <a:buChar char="o"/>
            </a:pPr>
            <a:r>
              <a:rPr lang="pt-BR" sz="2400" dirty="0">
                <a:solidFill>
                  <a:schemeClr val="tx1"/>
                </a:solidFill>
                <a:latin typeface="Arial Narrow" panose="020B0606020202030204" pitchFamily="34" charset="0"/>
              </a:rPr>
              <a:t> Fixação do Piso Fixo da Vigilância em Saúde preservando pelo menos 60% ao descontar AFC (</a:t>
            </a:r>
            <a:r>
              <a:rPr lang="pt-BR" sz="2400" b="1" dirty="0">
                <a:solidFill>
                  <a:schemeClr val="tx1"/>
                </a:solidFill>
                <a:latin typeface="Arial Narrow" panose="020B0606020202030204" pitchFamily="34" charset="0"/>
              </a:rPr>
              <a:t>Assistência Financeira Complementar da União para o Piso Salarial Profissional Nacional dos Agentes de Combate às Endemias) </a:t>
            </a:r>
            <a:r>
              <a:rPr lang="pt-BR" dirty="0">
                <a:solidFill>
                  <a:schemeClr val="tx1"/>
                </a:solidFill>
                <a:latin typeface="Arial Narrow" panose="020B0606020202030204" pitchFamily="34" charset="0"/>
              </a:rPr>
              <a:t>até o limite máximo de 40%, </a:t>
            </a:r>
            <a:r>
              <a:rPr lang="pt-BR" sz="2400" dirty="0">
                <a:solidFill>
                  <a:schemeClr val="tx1"/>
                </a:solidFill>
                <a:latin typeface="Arial Narrow" panose="020B0606020202030204" pitchFamily="34" charset="0"/>
              </a:rPr>
              <a:t>não mais 50% como anteriormente:</a:t>
            </a:r>
          </a:p>
          <a:p>
            <a:pPr algn="just">
              <a:buFont typeface="Courier New" panose="02070309020205020404" pitchFamily="49" charset="0"/>
              <a:buChar char="o"/>
            </a:pPr>
            <a:endParaRPr lang="pt-BR" sz="2400" dirty="0">
              <a:solidFill>
                <a:schemeClr val="tx1"/>
              </a:solidFill>
              <a:latin typeface="Arial Narrow" panose="020B0606020202030204" pitchFamily="34" charset="0"/>
            </a:endParaRPr>
          </a:p>
          <a:p>
            <a:pPr lvl="1" algn="just">
              <a:buFont typeface="Courier New" panose="02070309020205020404" pitchFamily="49" charset="0"/>
              <a:buChar char="o"/>
            </a:pPr>
            <a:r>
              <a:rPr lang="pt-BR" sz="2400" dirty="0">
                <a:solidFill>
                  <a:schemeClr val="tx1"/>
                </a:solidFill>
                <a:latin typeface="Arial Narrow" panose="020B0606020202030204" pitchFamily="34" charset="0"/>
              </a:rPr>
              <a:t>Os municípios que recebem 50% do PFVS passam a receber 60%; </a:t>
            </a:r>
          </a:p>
          <a:p>
            <a:pPr lvl="1" algn="just">
              <a:buFont typeface="Courier New" panose="02070309020205020404" pitchFamily="49" charset="0"/>
              <a:buChar char="o"/>
            </a:pPr>
            <a:r>
              <a:rPr lang="pt-BR" sz="2400" b="1" dirty="0">
                <a:solidFill>
                  <a:schemeClr val="tx1"/>
                </a:solidFill>
                <a:latin typeface="Arial Narrow" panose="020B0606020202030204" pitchFamily="34" charset="0"/>
              </a:rPr>
              <a:t>Os municípios que recebem mais de 60% do PFVS na competência 09/2019, poderão ter os recursos mantidos a partir de avaliação a ser realizada nas CIB. </a:t>
            </a:r>
          </a:p>
          <a:p>
            <a:endParaRPr lang="pt-BR" sz="2400" dirty="0">
              <a:solidFill>
                <a:schemeClr val="tx1"/>
              </a:solidFill>
              <a:latin typeface="Arial Narrow" panose="020B0606020202030204" pitchFamily="34" charset="0"/>
            </a:endParaRPr>
          </a:p>
        </p:txBody>
      </p:sp>
      <p:sp>
        <p:nvSpPr>
          <p:cNvPr id="4" name="Título 1">
            <a:extLst>
              <a:ext uri="{FF2B5EF4-FFF2-40B4-BE49-F238E27FC236}">
                <a16:creationId xmlns:a16="http://schemas.microsoft.com/office/drawing/2014/main" id="{383F5849-BA58-4498-8F39-F12DE917638E}"/>
              </a:ext>
            </a:extLst>
          </p:cNvPr>
          <p:cNvSpPr txBox="1">
            <a:spLocks/>
          </p:cNvSpPr>
          <p:nvPr/>
        </p:nvSpPr>
        <p:spPr>
          <a:xfrm>
            <a:off x="355599" y="417687"/>
            <a:ext cx="11695288" cy="1048739"/>
          </a:xfrm>
          <a:prstGeom prst="rect">
            <a:avLst/>
          </a:prstGeom>
          <a:solidFill>
            <a:srgbClr val="4BD0FF"/>
          </a:solidFill>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pt-BR" sz="4000" b="1" dirty="0">
                <a:solidFill>
                  <a:schemeClr val="tx1"/>
                </a:solidFill>
                <a:latin typeface="Arial Narrow" panose="020B0606020202030204" pitchFamily="34" charset="0"/>
              </a:rPr>
              <a:t>REVISÃO DO FINANCIAMENTO DA VIGILÂNCIA EM SAÚDE</a:t>
            </a:r>
            <a:br>
              <a:rPr lang="pt-BR" dirty="0">
                <a:solidFill>
                  <a:schemeClr val="tx1"/>
                </a:solidFill>
                <a:latin typeface="Arial Narrow" panose="020B0606020202030204" pitchFamily="34" charset="0"/>
              </a:rPr>
            </a:br>
            <a:r>
              <a:rPr lang="pt-BR" sz="3300" dirty="0">
                <a:solidFill>
                  <a:schemeClr val="tx1"/>
                </a:solidFill>
                <a:latin typeface="Arial Narrow" panose="020B0606020202030204" pitchFamily="34" charset="0"/>
              </a:rPr>
              <a:t>Principais Características:</a:t>
            </a:r>
            <a:endParaRPr lang="pt-BR"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1166511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9" name="Grupo 20">
            <a:extLst>
              <a:ext uri="{FF2B5EF4-FFF2-40B4-BE49-F238E27FC236}">
                <a16:creationId xmlns:a16="http://schemas.microsoft.com/office/drawing/2014/main" id="{FA48EA6F-B8CB-4264-A59A-FD35231036BE}"/>
              </a:ext>
            </a:extLst>
          </p:cNvPr>
          <p:cNvGrpSpPr>
            <a:grpSpLocks/>
          </p:cNvGrpSpPr>
          <p:nvPr/>
        </p:nvGrpSpPr>
        <p:grpSpPr bwMode="auto">
          <a:xfrm>
            <a:off x="1825625" y="961673"/>
            <a:ext cx="8593138" cy="3214688"/>
            <a:chOff x="612775" y="2812044"/>
            <a:chExt cx="8593754" cy="2840360"/>
          </a:xfrm>
        </p:grpSpPr>
        <p:graphicFrame>
          <p:nvGraphicFramePr>
            <p:cNvPr id="7" name="Gráfico 6">
              <a:extLst>
                <a:ext uri="{FF2B5EF4-FFF2-40B4-BE49-F238E27FC236}">
                  <a16:creationId xmlns:a16="http://schemas.microsoft.com/office/drawing/2014/main" id="{309412B4-588D-4782-AF9F-F8337B7EB680}"/>
                </a:ext>
              </a:extLst>
            </p:cNvPr>
            <p:cNvGraphicFramePr>
              <a:graphicFrameLocks/>
            </p:cNvGraphicFramePr>
            <p:nvPr/>
          </p:nvGraphicFramePr>
          <p:xfrm>
            <a:off x="3563888" y="3437843"/>
            <a:ext cx="2238375" cy="2214561"/>
          </p:xfrm>
          <a:graphic>
            <a:graphicData uri="http://schemas.openxmlformats.org/drawingml/2006/chart">
              <c:chart xmlns:c="http://schemas.openxmlformats.org/drawingml/2006/chart" xmlns:r="http://schemas.openxmlformats.org/officeDocument/2006/relationships" r:id="rId2"/>
            </a:graphicData>
          </a:graphic>
        </p:graphicFrame>
        <p:sp>
          <p:nvSpPr>
            <p:cNvPr id="29712" name="CaixaDeTexto 3">
              <a:extLst>
                <a:ext uri="{FF2B5EF4-FFF2-40B4-BE49-F238E27FC236}">
                  <a16:creationId xmlns:a16="http://schemas.microsoft.com/office/drawing/2014/main" id="{EBA87704-A9FD-4E4F-9431-57515E96F110}"/>
                </a:ext>
              </a:extLst>
            </p:cNvPr>
            <p:cNvSpPr txBox="1">
              <a:spLocks noChangeArrowheads="1"/>
            </p:cNvSpPr>
            <p:nvPr/>
          </p:nvSpPr>
          <p:spPr bwMode="auto">
            <a:xfrm>
              <a:off x="612775" y="3125377"/>
              <a:ext cx="2160240" cy="707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pt-BR" altLang="pt-BR" sz="2800" b="1" dirty="0"/>
                <a:t>PFVS</a:t>
              </a:r>
            </a:p>
            <a:p>
              <a:pPr algn="ctr" eaLnBrk="1" hangingPunct="1">
                <a:spcBef>
                  <a:spcPct val="0"/>
                </a:spcBef>
                <a:buFontTx/>
                <a:buNone/>
              </a:pPr>
              <a:r>
                <a:rPr lang="pt-BR" altLang="pt-BR" sz="1800" b="1" dirty="0"/>
                <a:t>ANTERIOR</a:t>
              </a:r>
            </a:p>
          </p:txBody>
        </p:sp>
        <p:graphicFrame>
          <p:nvGraphicFramePr>
            <p:cNvPr id="9" name="Gráfico 8">
              <a:extLst>
                <a:ext uri="{FF2B5EF4-FFF2-40B4-BE49-F238E27FC236}">
                  <a16:creationId xmlns:a16="http://schemas.microsoft.com/office/drawing/2014/main" id="{A822E307-3C43-43DB-B152-CB22D64C3E4D}"/>
                </a:ext>
              </a:extLst>
            </p:cNvPr>
            <p:cNvGraphicFramePr>
              <a:graphicFrameLocks/>
            </p:cNvGraphicFramePr>
            <p:nvPr/>
          </p:nvGraphicFramePr>
          <p:xfrm>
            <a:off x="743867" y="3764866"/>
            <a:ext cx="2124447" cy="1559520"/>
          </p:xfrm>
          <a:graphic>
            <a:graphicData uri="http://schemas.openxmlformats.org/drawingml/2006/chart">
              <c:chart xmlns:c="http://schemas.openxmlformats.org/drawingml/2006/chart" xmlns:r="http://schemas.openxmlformats.org/officeDocument/2006/relationships" r:id="rId3"/>
            </a:graphicData>
          </a:graphic>
        </p:graphicFrame>
        <p:sp>
          <p:nvSpPr>
            <p:cNvPr id="10" name="Seta para a direita 9">
              <a:extLst>
                <a:ext uri="{FF2B5EF4-FFF2-40B4-BE49-F238E27FC236}">
                  <a16:creationId xmlns:a16="http://schemas.microsoft.com/office/drawing/2014/main" id="{D66A5206-FC1D-4335-8C34-798F87E129B3}"/>
                </a:ext>
              </a:extLst>
            </p:cNvPr>
            <p:cNvSpPr/>
            <p:nvPr/>
          </p:nvSpPr>
          <p:spPr>
            <a:xfrm>
              <a:off x="2898939" y="4293239"/>
              <a:ext cx="503274" cy="503551"/>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29715" name="CaixaDeTexto 3">
              <a:extLst>
                <a:ext uri="{FF2B5EF4-FFF2-40B4-BE49-F238E27FC236}">
                  <a16:creationId xmlns:a16="http://schemas.microsoft.com/office/drawing/2014/main" id="{6E97FD25-89EC-45F7-9B43-ECED4AF027E0}"/>
                </a:ext>
              </a:extLst>
            </p:cNvPr>
            <p:cNvSpPr txBox="1">
              <a:spLocks noChangeArrowheads="1"/>
            </p:cNvSpPr>
            <p:nvPr/>
          </p:nvSpPr>
          <p:spPr bwMode="auto">
            <a:xfrm>
              <a:off x="3419872" y="2911152"/>
              <a:ext cx="2160240" cy="707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pt-BR" altLang="pt-BR" sz="2800" b="1" dirty="0">
                  <a:cs typeface="Arial" panose="020B0604020202020204" pitchFamily="34" charset="0"/>
                </a:rPr>
                <a:t>PFVS</a:t>
              </a:r>
            </a:p>
            <a:p>
              <a:pPr algn="ctr" eaLnBrk="1" hangingPunct="1">
                <a:spcBef>
                  <a:spcPct val="0"/>
                </a:spcBef>
                <a:buFontTx/>
                <a:buNone/>
              </a:pPr>
              <a:r>
                <a:rPr lang="pt-BR" altLang="pt-BR" sz="1800" b="1" dirty="0">
                  <a:cs typeface="Arial" panose="020B0604020202020204" pitchFamily="34" charset="0"/>
                </a:rPr>
                <a:t>“NOVO”</a:t>
              </a:r>
            </a:p>
          </p:txBody>
        </p:sp>
        <p:sp>
          <p:nvSpPr>
            <p:cNvPr id="12" name="Seta circular 11">
              <a:extLst>
                <a:ext uri="{FF2B5EF4-FFF2-40B4-BE49-F238E27FC236}">
                  <a16:creationId xmlns:a16="http://schemas.microsoft.com/office/drawing/2014/main" id="{475A3664-E712-4F31-A834-6903A41584C3}"/>
                </a:ext>
              </a:extLst>
            </p:cNvPr>
            <p:cNvSpPr/>
            <p:nvPr/>
          </p:nvSpPr>
          <p:spPr>
            <a:xfrm rot="17059098">
              <a:off x="3675097" y="3541575"/>
              <a:ext cx="575085" cy="527088"/>
            </a:xfrm>
            <a:prstGeom prst="circular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solidFill>
                  <a:schemeClr val="tx1"/>
                </a:solidFill>
              </a:endParaRPr>
            </a:p>
          </p:txBody>
        </p:sp>
        <p:sp>
          <p:nvSpPr>
            <p:cNvPr id="13" name="Seta circular 12">
              <a:extLst>
                <a:ext uri="{FF2B5EF4-FFF2-40B4-BE49-F238E27FC236}">
                  <a16:creationId xmlns:a16="http://schemas.microsoft.com/office/drawing/2014/main" id="{84C399D6-65AA-4108-A0A9-0A776F9A5FC4}"/>
                </a:ext>
              </a:extLst>
            </p:cNvPr>
            <p:cNvSpPr/>
            <p:nvPr/>
          </p:nvSpPr>
          <p:spPr>
            <a:xfrm rot="17887890">
              <a:off x="5262010" y="3605302"/>
              <a:ext cx="432015" cy="528676"/>
            </a:xfrm>
            <a:prstGeom prst="circular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solidFill>
                  <a:schemeClr val="tx1"/>
                </a:solidFill>
              </a:endParaRPr>
            </a:p>
          </p:txBody>
        </p:sp>
        <p:sp>
          <p:nvSpPr>
            <p:cNvPr id="29718" name="CaixaDeTexto 3">
              <a:extLst>
                <a:ext uri="{FF2B5EF4-FFF2-40B4-BE49-F238E27FC236}">
                  <a16:creationId xmlns:a16="http://schemas.microsoft.com/office/drawing/2014/main" id="{A7F23362-D06E-4BAA-AA42-E94BD270B0B7}"/>
                </a:ext>
              </a:extLst>
            </p:cNvPr>
            <p:cNvSpPr txBox="1">
              <a:spLocks noChangeArrowheads="1"/>
            </p:cNvSpPr>
            <p:nvPr/>
          </p:nvSpPr>
          <p:spPr bwMode="auto">
            <a:xfrm>
              <a:off x="5534121" y="2812044"/>
              <a:ext cx="3672408" cy="516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pt-BR" altLang="pt-BR" b="1" dirty="0">
                  <a:cs typeface="Arial" panose="020B0604020202020204" pitchFamily="34" charset="0"/>
                </a:rPr>
                <a:t>AFC</a:t>
              </a:r>
              <a:endParaRPr lang="pt-BR" altLang="pt-BR" sz="2000" dirty="0">
                <a:cs typeface="Arial" panose="020B0604020202020204" pitchFamily="34" charset="0"/>
              </a:endParaRPr>
            </a:p>
          </p:txBody>
        </p:sp>
        <p:sp>
          <p:nvSpPr>
            <p:cNvPr id="15" name="CaixaDeTexto 14">
              <a:extLst>
                <a:ext uri="{FF2B5EF4-FFF2-40B4-BE49-F238E27FC236}">
                  <a16:creationId xmlns:a16="http://schemas.microsoft.com/office/drawing/2014/main" id="{115EF7E5-3838-4917-BB1A-78FBCB53C55F}"/>
                </a:ext>
              </a:extLst>
            </p:cNvPr>
            <p:cNvSpPr txBox="1"/>
            <p:nvPr/>
          </p:nvSpPr>
          <p:spPr>
            <a:xfrm>
              <a:off x="7220423" y="4092661"/>
              <a:ext cx="1986105" cy="1250915"/>
            </a:xfrm>
            <a:prstGeom prst="rect">
              <a:avLst/>
            </a:prstGeom>
            <a:noFill/>
          </p:spPr>
          <p:txBody>
            <a:bodyPr wrap="square">
              <a:spAutoFit/>
            </a:bodyPr>
            <a:lstStyle/>
            <a:p>
              <a:pPr algn="ctr" eaLnBrk="1" hangingPunct="1">
                <a:defRPr/>
              </a:pPr>
              <a:r>
                <a:rPr lang="pt-BR" sz="6600" dirty="0">
                  <a:solidFill>
                    <a:schemeClr val="accent1">
                      <a:lumMod val="75000"/>
                    </a:schemeClr>
                  </a:solidFill>
                  <a:effectLst>
                    <a:outerShdw blurRad="38100" dist="38100" dir="2700000" algn="tl">
                      <a:srgbClr val="000000">
                        <a:alpha val="43137"/>
                      </a:srgbClr>
                    </a:outerShdw>
                  </a:effectLst>
                  <a:latin typeface="Arial" charset="0"/>
                  <a:ea typeface="ＭＳ Ｐゴシック" pitchFamily="34" charset="-128"/>
                </a:rPr>
                <a:t>$</a:t>
              </a:r>
              <a:r>
                <a:rPr lang="pt-BR" sz="3600" dirty="0">
                  <a:solidFill>
                    <a:schemeClr val="tx2"/>
                  </a:solidFill>
                  <a:effectLst>
                    <a:outerShdw blurRad="38100" dist="38100" dir="2700000" algn="tl">
                      <a:srgbClr val="000000">
                        <a:alpha val="43137"/>
                      </a:srgbClr>
                    </a:outerShdw>
                  </a:effectLst>
                  <a:latin typeface="Arial" charset="0"/>
                  <a:ea typeface="ＭＳ Ｐゴシック" pitchFamily="34" charset="-128"/>
                </a:rPr>
                <a:t> </a:t>
              </a:r>
              <a:r>
                <a:rPr lang="pt-BR" sz="2000" dirty="0">
                  <a:solidFill>
                    <a:schemeClr val="tx2"/>
                  </a:solidFill>
                  <a:effectLst>
                    <a:outerShdw blurRad="38100" dist="38100" dir="2700000" algn="tl">
                      <a:srgbClr val="000000">
                        <a:alpha val="43137"/>
                      </a:srgbClr>
                    </a:outerShdw>
                  </a:effectLst>
                  <a:latin typeface="Arial" charset="0"/>
                  <a:ea typeface="ＭＳ Ｐゴシック" pitchFamily="34" charset="-128"/>
                </a:rPr>
                <a:t>ADICIONAL</a:t>
              </a:r>
              <a:endParaRPr lang="pt-BR" sz="2400" dirty="0">
                <a:solidFill>
                  <a:schemeClr val="accent1"/>
                </a:solidFill>
                <a:effectLst>
                  <a:outerShdw blurRad="38100" dist="38100" dir="2700000" algn="tl">
                    <a:srgbClr val="000000">
                      <a:alpha val="43137"/>
                    </a:srgbClr>
                  </a:outerShdw>
                </a:effectLst>
                <a:latin typeface="Arial" charset="0"/>
                <a:ea typeface="ＭＳ Ｐゴシック" pitchFamily="34" charset="-128"/>
              </a:endParaRPr>
            </a:p>
          </p:txBody>
        </p:sp>
      </p:grpSp>
      <p:graphicFrame>
        <p:nvGraphicFramePr>
          <p:cNvPr id="16" name="Gráfico 15">
            <a:extLst>
              <a:ext uri="{FF2B5EF4-FFF2-40B4-BE49-F238E27FC236}">
                <a16:creationId xmlns:a16="http://schemas.microsoft.com/office/drawing/2014/main" id="{75F70CA7-7B65-4B0A-87EB-03C6040EE937}"/>
              </a:ext>
            </a:extLst>
          </p:cNvPr>
          <p:cNvGraphicFramePr>
            <a:graphicFrameLocks/>
          </p:cNvGraphicFramePr>
          <p:nvPr>
            <p:extLst>
              <p:ext uri="{D42A27DB-BD31-4B8C-83A1-F6EECF244321}">
                <p14:modId xmlns:p14="http://schemas.microsoft.com/office/powerpoint/2010/main" val="877066482"/>
              </p:ext>
            </p:extLst>
          </p:nvPr>
        </p:nvGraphicFramePr>
        <p:xfrm>
          <a:off x="4534031" y="2159810"/>
          <a:ext cx="2979922" cy="1802038"/>
        </p:xfrm>
        <a:graphic>
          <a:graphicData uri="http://schemas.openxmlformats.org/drawingml/2006/chart">
            <c:chart xmlns:c="http://schemas.openxmlformats.org/drawingml/2006/chart" xmlns:r="http://schemas.openxmlformats.org/officeDocument/2006/relationships" r:id="rId4"/>
          </a:graphicData>
        </a:graphic>
      </p:graphicFrame>
      <p:sp>
        <p:nvSpPr>
          <p:cNvPr id="17" name="Mais 16">
            <a:extLst>
              <a:ext uri="{FF2B5EF4-FFF2-40B4-BE49-F238E27FC236}">
                <a16:creationId xmlns:a16="http://schemas.microsoft.com/office/drawing/2014/main" id="{826B0939-3CA7-4E1C-8444-5EA4B3D14F00}"/>
              </a:ext>
            </a:extLst>
          </p:cNvPr>
          <p:cNvSpPr/>
          <p:nvPr/>
        </p:nvSpPr>
        <p:spPr>
          <a:xfrm>
            <a:off x="7351714" y="2619023"/>
            <a:ext cx="649287" cy="609600"/>
          </a:xfrm>
          <a:prstGeom prst="mathPlu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a:p>
        </p:txBody>
      </p:sp>
      <p:sp>
        <p:nvSpPr>
          <p:cNvPr id="29703" name="CaixaDeTexto 4">
            <a:extLst>
              <a:ext uri="{FF2B5EF4-FFF2-40B4-BE49-F238E27FC236}">
                <a16:creationId xmlns:a16="http://schemas.microsoft.com/office/drawing/2014/main" id="{8D2DA326-6A7B-432A-BA94-901CF2CD8F1D}"/>
              </a:ext>
            </a:extLst>
          </p:cNvPr>
          <p:cNvSpPr txBox="1">
            <a:spLocks noChangeArrowheads="1"/>
          </p:cNvSpPr>
          <p:nvPr/>
        </p:nvSpPr>
        <p:spPr bwMode="auto">
          <a:xfrm>
            <a:off x="559593" y="4469383"/>
            <a:ext cx="1135018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Font typeface="Wingdings" panose="05000000000000000000" pitchFamily="2" charset="2"/>
              <a:buChar char="ü"/>
            </a:pPr>
            <a:r>
              <a:rPr lang="pt-BR" altLang="pt-BR" sz="2400" dirty="0">
                <a:latin typeface="Arial Narrow" panose="020B0606020202030204" pitchFamily="34" charset="0"/>
              </a:rPr>
              <a:t>PFVS volta a ser “fixo”, </a:t>
            </a:r>
          </a:p>
          <a:p>
            <a:pPr algn="just" eaLnBrk="1" hangingPunct="1">
              <a:spcBef>
                <a:spcPct val="0"/>
              </a:spcBef>
              <a:buFont typeface="Wingdings" panose="05000000000000000000" pitchFamily="2" charset="2"/>
              <a:buChar char="ü"/>
            </a:pPr>
            <a:r>
              <a:rPr lang="pt-BR" altLang="pt-BR" sz="2400" dirty="0">
                <a:latin typeface="Arial Narrow" panose="020B0606020202030204" pitchFamily="34" charset="0"/>
              </a:rPr>
              <a:t>Municípios que receberem o PFVS “cheio” por resolução CIB, que quiserem cadastrar ACE “elegíveis” e receber AFC, deverão solicitar revisão através de resolução da CIB.</a:t>
            </a:r>
          </a:p>
        </p:txBody>
      </p:sp>
      <p:sp>
        <p:nvSpPr>
          <p:cNvPr id="29704" name="CaixaDeTexto 17">
            <a:extLst>
              <a:ext uri="{FF2B5EF4-FFF2-40B4-BE49-F238E27FC236}">
                <a16:creationId xmlns:a16="http://schemas.microsoft.com/office/drawing/2014/main" id="{F4B9DD50-D2A7-4D0E-840B-C46440FA84F3}"/>
              </a:ext>
            </a:extLst>
          </p:cNvPr>
          <p:cNvSpPr txBox="1">
            <a:spLocks noChangeArrowheads="1"/>
          </p:cNvSpPr>
          <p:nvPr/>
        </p:nvSpPr>
        <p:spPr bwMode="auto">
          <a:xfrm>
            <a:off x="5016501" y="2738087"/>
            <a:ext cx="7921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pt-BR" altLang="pt-BR" sz="1800" b="1" dirty="0"/>
              <a:t>60%</a:t>
            </a:r>
          </a:p>
        </p:txBody>
      </p:sp>
      <p:grpSp>
        <p:nvGrpSpPr>
          <p:cNvPr id="29705" name="Grupo 18">
            <a:extLst>
              <a:ext uri="{FF2B5EF4-FFF2-40B4-BE49-F238E27FC236}">
                <a16:creationId xmlns:a16="http://schemas.microsoft.com/office/drawing/2014/main" id="{5531DD35-331A-4635-88F4-B097A91B0128}"/>
              </a:ext>
            </a:extLst>
          </p:cNvPr>
          <p:cNvGrpSpPr>
            <a:grpSpLocks/>
          </p:cNvGrpSpPr>
          <p:nvPr/>
        </p:nvGrpSpPr>
        <p:grpSpPr bwMode="auto">
          <a:xfrm>
            <a:off x="7102475" y="2009423"/>
            <a:ext cx="2592388" cy="319088"/>
            <a:chOff x="5627688" y="3685504"/>
            <a:chExt cx="2592387" cy="319560"/>
          </a:xfrm>
        </p:grpSpPr>
        <p:cxnSp>
          <p:nvCxnSpPr>
            <p:cNvPr id="20" name="Conector reto 19">
              <a:extLst>
                <a:ext uri="{FF2B5EF4-FFF2-40B4-BE49-F238E27FC236}">
                  <a16:creationId xmlns:a16="http://schemas.microsoft.com/office/drawing/2014/main" id="{E3893CEE-9909-44A3-9A19-29429C93F84C}"/>
                </a:ext>
              </a:extLst>
            </p:cNvPr>
            <p:cNvCxnSpPr/>
            <p:nvPr/>
          </p:nvCxnSpPr>
          <p:spPr>
            <a:xfrm>
              <a:off x="5627688" y="3685504"/>
              <a:ext cx="2592387" cy="1589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1" name="Conector de seta reta 20">
              <a:extLst>
                <a:ext uri="{FF2B5EF4-FFF2-40B4-BE49-F238E27FC236}">
                  <a16:creationId xmlns:a16="http://schemas.microsoft.com/office/drawing/2014/main" id="{D2C82A29-6895-46FD-8BDF-AF728975749C}"/>
                </a:ext>
              </a:extLst>
            </p:cNvPr>
            <p:cNvCxnSpPr/>
            <p:nvPr/>
          </p:nvCxnSpPr>
          <p:spPr>
            <a:xfrm>
              <a:off x="5656263" y="3701402"/>
              <a:ext cx="0" cy="30366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2" name="Conector de seta reta 21">
              <a:extLst>
                <a:ext uri="{FF2B5EF4-FFF2-40B4-BE49-F238E27FC236}">
                  <a16:creationId xmlns:a16="http://schemas.microsoft.com/office/drawing/2014/main" id="{3845F24C-543E-4C5E-8760-9080EEF849DC}"/>
                </a:ext>
              </a:extLst>
            </p:cNvPr>
            <p:cNvCxnSpPr/>
            <p:nvPr/>
          </p:nvCxnSpPr>
          <p:spPr>
            <a:xfrm>
              <a:off x="8172450" y="3701402"/>
              <a:ext cx="0" cy="30366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grpSp>
      <p:sp>
        <p:nvSpPr>
          <p:cNvPr id="24" name="CaixaDeTexto 17">
            <a:extLst>
              <a:ext uri="{FF2B5EF4-FFF2-40B4-BE49-F238E27FC236}">
                <a16:creationId xmlns:a16="http://schemas.microsoft.com/office/drawing/2014/main" id="{7224C698-1737-41E1-A8F7-306763E37F37}"/>
              </a:ext>
            </a:extLst>
          </p:cNvPr>
          <p:cNvSpPr txBox="1">
            <a:spLocks noChangeArrowheads="1"/>
          </p:cNvSpPr>
          <p:nvPr/>
        </p:nvSpPr>
        <p:spPr bwMode="auto">
          <a:xfrm>
            <a:off x="7933587" y="2749060"/>
            <a:ext cx="7921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pt-BR" altLang="pt-BR" sz="1800" b="1" dirty="0"/>
              <a:t>Até 40%</a:t>
            </a:r>
          </a:p>
        </p:txBody>
      </p:sp>
      <p:sp>
        <p:nvSpPr>
          <p:cNvPr id="25" name="Título 1">
            <a:extLst>
              <a:ext uri="{FF2B5EF4-FFF2-40B4-BE49-F238E27FC236}">
                <a16:creationId xmlns:a16="http://schemas.microsoft.com/office/drawing/2014/main" id="{34EEC7D8-660A-4B7F-B606-EB5852B15F37}"/>
              </a:ext>
            </a:extLst>
          </p:cNvPr>
          <p:cNvSpPr txBox="1">
            <a:spLocks/>
          </p:cNvSpPr>
          <p:nvPr/>
        </p:nvSpPr>
        <p:spPr bwMode="auto">
          <a:xfrm>
            <a:off x="440267" y="182563"/>
            <a:ext cx="10058400"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lvl1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Calibri" panose="020F0502020204030204" pitchFamily="34" charset="0"/>
                <a:ea typeface="+mj-ea"/>
                <a:cs typeface="+mj-cs"/>
              </a:defRPr>
            </a:lvl1pPr>
            <a:lvl2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2pPr>
            <a:lvl3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3pPr>
            <a:lvl4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4pPr>
            <a:lvl5pPr algn="ctr" defTabSz="543339" rtl="0" eaLnBrk="0" fontAlgn="base" hangingPunct="0">
              <a:lnSpc>
                <a:spcPct val="93000"/>
              </a:lnSpc>
              <a:spcBef>
                <a:spcPct val="0"/>
              </a:spcBef>
              <a:spcAft>
                <a:spcPct val="0"/>
              </a:spcAft>
              <a:buClr>
                <a:srgbClr val="000000"/>
              </a:buClr>
              <a:buSzPct val="100000"/>
              <a:buFont typeface="Times New Roman" panose="02020603050405020304" pitchFamily="18" charset="0"/>
              <a:defRPr sz="3991">
                <a:solidFill>
                  <a:srgbClr val="000000"/>
                </a:solidFill>
                <a:latin typeface="Arial" charset="0"/>
                <a:ea typeface="Microsoft YaHei" charset="-122"/>
              </a:defRPr>
            </a:lvl5pPr>
            <a:lvl6pPr marL="3041157"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6pPr>
            <a:lvl7pPr marL="3594095"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7pPr>
            <a:lvl8pPr marL="4147033"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8pPr>
            <a:lvl9pPr marL="4699970" indent="-276469" algn="ctr" defTabSz="543339" rtl="0" fontAlgn="base" hangingPunct="0">
              <a:lnSpc>
                <a:spcPct val="93000"/>
              </a:lnSpc>
              <a:spcBef>
                <a:spcPct val="0"/>
              </a:spcBef>
              <a:spcAft>
                <a:spcPct val="0"/>
              </a:spcAft>
              <a:buClr>
                <a:srgbClr val="000000"/>
              </a:buClr>
              <a:buSzPct val="100000"/>
              <a:buFont typeface="Times New Roman" pitchFamily="16" charset="0"/>
              <a:defRPr sz="3991">
                <a:solidFill>
                  <a:srgbClr val="000000"/>
                </a:solidFill>
                <a:latin typeface="Arial" charset="0"/>
                <a:ea typeface="Microsoft YaHei" charset="-122"/>
              </a:defRPr>
            </a:lvl9pPr>
          </a:lstStyle>
          <a:p>
            <a:pPr marL="571500" indent="-571500" algn="l">
              <a:buFont typeface="Wingdings" panose="05000000000000000000" pitchFamily="2" charset="2"/>
              <a:buChar char="q"/>
            </a:pPr>
            <a:r>
              <a:rPr lang="pt-BR" b="1" kern="0" dirty="0">
                <a:solidFill>
                  <a:schemeClr val="tx1"/>
                </a:solidFill>
                <a:latin typeface="Arial Narrow" panose="020B0606020202030204" pitchFamily="34" charset="0"/>
              </a:rPr>
              <a:t>VALORES</a:t>
            </a:r>
          </a:p>
        </p:txBody>
      </p:sp>
    </p:spTree>
    <p:extLst>
      <p:ext uri="{BB962C8B-B14F-4D97-AF65-F5344CB8AC3E}">
        <p14:creationId xmlns:p14="http://schemas.microsoft.com/office/powerpoint/2010/main" val="2181140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C5846CAD-6BAF-444B-B978-1B35720B791A}"/>
              </a:ext>
            </a:extLst>
          </p:cNvPr>
          <p:cNvGraphicFramePr>
            <a:graphicFrameLocks noGrp="1"/>
          </p:cNvGraphicFramePr>
          <p:nvPr>
            <p:extLst>
              <p:ext uri="{D42A27DB-BD31-4B8C-83A1-F6EECF244321}">
                <p14:modId xmlns:p14="http://schemas.microsoft.com/office/powerpoint/2010/main" val="3389218691"/>
              </p:ext>
            </p:extLst>
          </p:nvPr>
        </p:nvGraphicFramePr>
        <p:xfrm>
          <a:off x="395111" y="1086068"/>
          <a:ext cx="11401778" cy="5101164"/>
        </p:xfrm>
        <a:graphic>
          <a:graphicData uri="http://schemas.openxmlformats.org/drawingml/2006/table">
            <a:tbl>
              <a:tblPr>
                <a:tableStyleId>{5C22544A-7EE6-4342-B048-85BDC9FD1C3A}</a:tableStyleId>
              </a:tblPr>
              <a:tblGrid>
                <a:gridCol w="505418">
                  <a:extLst>
                    <a:ext uri="{9D8B030D-6E8A-4147-A177-3AD203B41FA5}">
                      <a16:colId xmlns:a16="http://schemas.microsoft.com/office/drawing/2014/main" val="347885399"/>
                    </a:ext>
                  </a:extLst>
                </a:gridCol>
                <a:gridCol w="1027138">
                  <a:extLst>
                    <a:ext uri="{9D8B030D-6E8A-4147-A177-3AD203B41FA5}">
                      <a16:colId xmlns:a16="http://schemas.microsoft.com/office/drawing/2014/main" val="4081020815"/>
                    </a:ext>
                  </a:extLst>
                </a:gridCol>
                <a:gridCol w="2565127">
                  <a:extLst>
                    <a:ext uri="{9D8B030D-6E8A-4147-A177-3AD203B41FA5}">
                      <a16:colId xmlns:a16="http://schemas.microsoft.com/office/drawing/2014/main" val="3789936275"/>
                    </a:ext>
                  </a:extLst>
                </a:gridCol>
                <a:gridCol w="2173838">
                  <a:extLst>
                    <a:ext uri="{9D8B030D-6E8A-4147-A177-3AD203B41FA5}">
                      <a16:colId xmlns:a16="http://schemas.microsoft.com/office/drawing/2014/main" val="15246839"/>
                    </a:ext>
                  </a:extLst>
                </a:gridCol>
                <a:gridCol w="1673855">
                  <a:extLst>
                    <a:ext uri="{9D8B030D-6E8A-4147-A177-3AD203B41FA5}">
                      <a16:colId xmlns:a16="http://schemas.microsoft.com/office/drawing/2014/main" val="130870203"/>
                    </a:ext>
                  </a:extLst>
                </a:gridCol>
                <a:gridCol w="1847762">
                  <a:extLst>
                    <a:ext uri="{9D8B030D-6E8A-4147-A177-3AD203B41FA5}">
                      <a16:colId xmlns:a16="http://schemas.microsoft.com/office/drawing/2014/main" val="2906879491"/>
                    </a:ext>
                  </a:extLst>
                </a:gridCol>
                <a:gridCol w="1608640">
                  <a:extLst>
                    <a:ext uri="{9D8B030D-6E8A-4147-A177-3AD203B41FA5}">
                      <a16:colId xmlns:a16="http://schemas.microsoft.com/office/drawing/2014/main" val="729259823"/>
                    </a:ext>
                  </a:extLst>
                </a:gridCol>
              </a:tblGrid>
              <a:tr h="609354">
                <a:tc>
                  <a:txBody>
                    <a:bodyPr/>
                    <a:lstStyle/>
                    <a:p>
                      <a:pPr algn="l" fontAlgn="ctr"/>
                      <a:r>
                        <a:rPr lang="pt-BR" sz="1600" b="1" u="none" strike="noStrike" dirty="0">
                          <a:effectLst/>
                          <a:latin typeface="Arial Narrow" panose="020B0606020202030204" pitchFamily="34" charset="0"/>
                        </a:rPr>
                        <a:t>UF</a:t>
                      </a:r>
                      <a:endParaRPr lang="pt-BR" sz="1600" b="1" i="0" u="none" strike="noStrike" dirty="0">
                        <a:solidFill>
                          <a:srgbClr val="162937"/>
                        </a:solidFill>
                        <a:effectLst/>
                        <a:latin typeface="Arial Narrow" panose="020B0606020202030204" pitchFamily="34" charset="0"/>
                      </a:endParaRPr>
                    </a:p>
                  </a:txBody>
                  <a:tcPr marL="9269" marR="9269" marT="27807" marB="27807" anchor="ctr">
                    <a:solidFill>
                      <a:srgbClr val="4BD0FF"/>
                    </a:solidFill>
                  </a:tcPr>
                </a:tc>
                <a:tc>
                  <a:txBody>
                    <a:bodyPr/>
                    <a:lstStyle/>
                    <a:p>
                      <a:pPr algn="l" fontAlgn="ctr"/>
                      <a:r>
                        <a:rPr lang="pt-BR" sz="1600" b="1" u="none" strike="noStrike" dirty="0">
                          <a:effectLst/>
                          <a:latin typeface="Arial Narrow" panose="020B0606020202030204" pitchFamily="34" charset="0"/>
                        </a:rPr>
                        <a:t>IBGE</a:t>
                      </a:r>
                      <a:endParaRPr lang="pt-BR" sz="1600" b="1" i="0" u="none" strike="noStrike" dirty="0">
                        <a:solidFill>
                          <a:srgbClr val="162937"/>
                        </a:solidFill>
                        <a:effectLst/>
                        <a:latin typeface="Arial Narrow" panose="020B0606020202030204" pitchFamily="34" charset="0"/>
                      </a:endParaRPr>
                    </a:p>
                  </a:txBody>
                  <a:tcPr marL="9269" marR="9269" marT="27807" marB="27807" anchor="ctr">
                    <a:solidFill>
                      <a:srgbClr val="4BD0FF"/>
                    </a:solidFill>
                  </a:tcPr>
                </a:tc>
                <a:tc>
                  <a:txBody>
                    <a:bodyPr/>
                    <a:lstStyle/>
                    <a:p>
                      <a:pPr algn="l" fontAlgn="ctr"/>
                      <a:r>
                        <a:rPr lang="pt-BR" sz="1600" b="1" u="none" strike="noStrike" dirty="0">
                          <a:effectLst/>
                          <a:latin typeface="Arial Narrow" panose="020B0606020202030204" pitchFamily="34" charset="0"/>
                        </a:rPr>
                        <a:t>Município</a:t>
                      </a:r>
                      <a:endParaRPr lang="pt-BR" sz="1600" b="1" i="0" u="none" strike="noStrike" dirty="0">
                        <a:solidFill>
                          <a:srgbClr val="162937"/>
                        </a:solidFill>
                        <a:effectLst/>
                        <a:latin typeface="Arial Narrow" panose="020B0606020202030204" pitchFamily="34" charset="0"/>
                      </a:endParaRPr>
                    </a:p>
                  </a:txBody>
                  <a:tcPr marL="9269" marR="9269" marT="27807" marB="27807" anchor="ctr">
                    <a:solidFill>
                      <a:srgbClr val="4BD0FF"/>
                    </a:solidFill>
                  </a:tcPr>
                </a:tc>
                <a:tc>
                  <a:txBody>
                    <a:bodyPr/>
                    <a:lstStyle/>
                    <a:p>
                      <a:pPr algn="ctr" fontAlgn="ctr"/>
                      <a:r>
                        <a:rPr lang="pt-BR" sz="1600" b="1" u="none" strike="noStrike" dirty="0">
                          <a:effectLst/>
                          <a:latin typeface="Arial Narrow" panose="020B0606020202030204" pitchFamily="34" charset="0"/>
                        </a:rPr>
                        <a:t>População IBGE 2017</a:t>
                      </a:r>
                      <a:endParaRPr lang="pt-BR" sz="1600" b="1" i="0" u="none" strike="noStrike" dirty="0">
                        <a:solidFill>
                          <a:srgbClr val="162937"/>
                        </a:solidFill>
                        <a:effectLst/>
                        <a:latin typeface="Arial Narrow" panose="020B0606020202030204" pitchFamily="34" charset="0"/>
                      </a:endParaRPr>
                    </a:p>
                  </a:txBody>
                  <a:tcPr marL="9269" marR="9269" marT="27807" marB="27807" anchor="ctr">
                    <a:solidFill>
                      <a:srgbClr val="4BD0FF"/>
                    </a:solidFill>
                  </a:tcPr>
                </a:tc>
                <a:tc>
                  <a:txBody>
                    <a:bodyPr/>
                    <a:lstStyle/>
                    <a:p>
                      <a:pPr algn="ctr" fontAlgn="ctr"/>
                      <a:r>
                        <a:rPr lang="pt-BR" sz="1600" b="1" u="none" strike="noStrike" dirty="0">
                          <a:effectLst/>
                          <a:latin typeface="Arial Narrow" panose="020B0606020202030204" pitchFamily="34" charset="0"/>
                        </a:rPr>
                        <a:t>Nº ACE Elegíveis</a:t>
                      </a:r>
                      <a:endParaRPr lang="pt-BR" sz="1600" b="1" i="0" u="none" strike="noStrike" dirty="0">
                        <a:solidFill>
                          <a:srgbClr val="162937"/>
                        </a:solidFill>
                        <a:effectLst/>
                        <a:latin typeface="Arial Narrow" panose="020B0606020202030204" pitchFamily="34" charset="0"/>
                      </a:endParaRPr>
                    </a:p>
                  </a:txBody>
                  <a:tcPr marL="9269" marR="9269" marT="27807" marB="27807" anchor="ctr">
                    <a:solidFill>
                      <a:srgbClr val="4BD0FF"/>
                    </a:solidFill>
                  </a:tcPr>
                </a:tc>
                <a:tc>
                  <a:txBody>
                    <a:bodyPr/>
                    <a:lstStyle/>
                    <a:p>
                      <a:pPr algn="ctr" fontAlgn="ctr"/>
                      <a:r>
                        <a:rPr lang="pt-BR" sz="1600" b="1" u="none" strike="noStrike" dirty="0">
                          <a:effectLst/>
                          <a:latin typeface="Arial Narrow" panose="020B0606020202030204" pitchFamily="34" charset="0"/>
                        </a:rPr>
                        <a:t>Nº Parâmetro de Agentes</a:t>
                      </a:r>
                      <a:endParaRPr lang="pt-BR" sz="1600" b="1" i="0" u="none" strike="noStrike" dirty="0">
                        <a:solidFill>
                          <a:srgbClr val="162937"/>
                        </a:solidFill>
                        <a:effectLst/>
                        <a:latin typeface="Arial Narrow" panose="020B0606020202030204" pitchFamily="34" charset="0"/>
                      </a:endParaRPr>
                    </a:p>
                  </a:txBody>
                  <a:tcPr marL="9269" marR="9269" marT="27807" marB="27807" anchor="ctr">
                    <a:solidFill>
                      <a:srgbClr val="4BD0FF"/>
                    </a:solidFill>
                  </a:tcPr>
                </a:tc>
                <a:tc>
                  <a:txBody>
                    <a:bodyPr/>
                    <a:lstStyle/>
                    <a:p>
                      <a:pPr algn="ctr" fontAlgn="ctr"/>
                      <a:r>
                        <a:rPr lang="pt-BR" sz="1600" b="1" u="none" strike="noStrike" dirty="0">
                          <a:effectLst/>
                          <a:latin typeface="Arial Narrow" panose="020B0606020202030204" pitchFamily="34" charset="0"/>
                        </a:rPr>
                        <a:t>PFVS Anual (R$)</a:t>
                      </a:r>
                      <a:endParaRPr lang="pt-BR" sz="1600" b="1" i="0" u="none" strike="noStrike" dirty="0">
                        <a:solidFill>
                          <a:srgbClr val="162937"/>
                        </a:solidFill>
                        <a:effectLst/>
                        <a:latin typeface="Arial Narrow" panose="020B0606020202030204" pitchFamily="34" charset="0"/>
                      </a:endParaRPr>
                    </a:p>
                  </a:txBody>
                  <a:tcPr marL="9269" marR="9269" marT="27807" marB="27807" anchor="ctr">
                    <a:solidFill>
                      <a:srgbClr val="4BD0FF"/>
                    </a:solidFill>
                  </a:tcPr>
                </a:tc>
                <a:extLst>
                  <a:ext uri="{0D108BD9-81ED-4DB2-BD59-A6C34878D82A}">
                    <a16:rowId xmlns:a16="http://schemas.microsoft.com/office/drawing/2014/main" val="3070923232"/>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9269" marB="0" anchor="ctr"/>
                </a:tc>
                <a:tc>
                  <a:txBody>
                    <a:bodyPr/>
                    <a:lstStyle/>
                    <a:p>
                      <a:pPr algn="l" fontAlgn="ctr"/>
                      <a:r>
                        <a:rPr lang="pt-BR" sz="1600" u="none" strike="noStrike">
                          <a:effectLst/>
                          <a:latin typeface="Arial Narrow" panose="020B0606020202030204" pitchFamily="34" charset="0"/>
                        </a:rPr>
                        <a:t>290225</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Arataca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11.661</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0</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65.020,92</a:t>
                      </a:r>
                      <a:endParaRPr lang="pt-BR" sz="1600" b="0" i="0" u="none" strike="noStrike">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1329018940"/>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290250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dirty="0">
                          <a:effectLst/>
                          <a:latin typeface="Arial Narrow" panose="020B0606020202030204" pitchFamily="34" charset="0"/>
                        </a:rPr>
                        <a:t>Baianópolis</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14.323</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0</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78.776,40</a:t>
                      </a:r>
                      <a:endParaRPr lang="pt-BR" sz="1600" b="0" i="0" u="none" strike="noStrike">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159083381"/>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290290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dirty="0">
                          <a:effectLst/>
                          <a:latin typeface="Arial Narrow" panose="020B0606020202030204" pitchFamily="34" charset="0"/>
                        </a:rPr>
                        <a:t>Barra do Choça</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34.121</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0</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11</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195.618,48</a:t>
                      </a:r>
                      <a:endParaRPr lang="pt-BR" sz="1600" b="0" i="0" u="none" strike="noStrike">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698500854"/>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290380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dirty="0">
                          <a:effectLst/>
                          <a:latin typeface="Arial Narrow" panose="020B0606020202030204" pitchFamily="34" charset="0"/>
                        </a:rPr>
                        <a:t>Boa Vista do Tupim</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19.502</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0</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108.583,20</a:t>
                      </a:r>
                      <a:endParaRPr lang="pt-BR" sz="1600" b="0" i="0" u="none" strike="noStrike">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1088160045"/>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290400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dirty="0" err="1">
                          <a:effectLst/>
                          <a:latin typeface="Arial Narrow" panose="020B0606020202030204" pitchFamily="34" charset="0"/>
                        </a:rPr>
                        <a:t>Boninal</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14.760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0</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82.591,80</a:t>
                      </a:r>
                      <a:endParaRPr lang="pt-BR" sz="1600" b="0" i="0" u="none" strike="noStrike">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3734718597"/>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290410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Boquira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22.464</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0</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5</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123.552,00</a:t>
                      </a:r>
                      <a:endParaRPr lang="pt-BR" sz="1600" b="0" i="0" u="none" strike="noStrike">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4186279386"/>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290450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Brotas de Macaúbas</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10.974</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0</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62.155,44</a:t>
                      </a:r>
                      <a:endParaRPr lang="pt-BR" sz="1600" b="0" i="0" u="none" strike="noStrike">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2907818652"/>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290470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Buerarema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19.256</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0</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8</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108.768,48</a:t>
                      </a:r>
                      <a:endParaRPr lang="pt-BR" sz="1600" b="0" i="0" u="none" strike="noStrike">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2118459979"/>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290480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Caatiba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7.841</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0</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4</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59.553,96</a:t>
                      </a:r>
                      <a:endParaRPr lang="pt-BR" sz="1600" b="0" i="0" u="none" strike="noStrike">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1835657689"/>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290500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Caculé</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23.817</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7</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130.993,44</a:t>
                      </a:r>
                      <a:endParaRPr lang="pt-BR" sz="1600" b="0" i="0" u="none" strike="noStrike">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3418144659"/>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290515</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Caetanos</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16.106</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4</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88.582,92</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2177668789"/>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290740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Catolândia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3.669</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2</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23.403,96</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2991161843"/>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290755</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Caturama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9.764</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3</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53.701,92</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1416104709"/>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290940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Cotegipe</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14.414</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79.276,92</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3488322715"/>
                  </a:ext>
                </a:extLst>
              </a:tr>
              <a:tr h="279981">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291077</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l" fontAlgn="ctr"/>
                      <a:r>
                        <a:rPr lang="pt-BR" sz="1600" u="none" strike="noStrike">
                          <a:effectLst/>
                          <a:latin typeface="Arial Narrow" panose="020B0606020202030204" pitchFamily="34" charset="0"/>
                        </a:rPr>
                        <a:t>Feira da Mata</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5.922</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a:effectLst/>
                          <a:latin typeface="Arial Narrow" panose="020B0606020202030204" pitchFamily="34" charset="0"/>
                        </a:rPr>
                        <a:t>3</a:t>
                      </a:r>
                      <a:endParaRPr lang="pt-BR" sz="1600" b="0" i="0" u="none" strike="noStrike">
                        <a:solidFill>
                          <a:srgbClr val="162937"/>
                        </a:solidFill>
                        <a:effectLst/>
                        <a:latin typeface="Arial Narrow" panose="020B0606020202030204" pitchFamily="34" charset="0"/>
                      </a:endParaRPr>
                    </a:p>
                  </a:txBody>
                  <a:tcPr marL="9269" marR="9269" marT="27807" marB="27807" anchor="ctr"/>
                </a:tc>
                <a:tc>
                  <a:txBody>
                    <a:bodyPr/>
                    <a:lstStyle/>
                    <a:p>
                      <a:pPr algn="ctr" fontAlgn="ctr"/>
                      <a:r>
                        <a:rPr lang="pt-BR" sz="1600" u="none" strike="noStrike" dirty="0">
                          <a:effectLst/>
                          <a:latin typeface="Arial Narrow" panose="020B0606020202030204" pitchFamily="34" charset="0"/>
                        </a:rPr>
                        <a:t>34.053,96</a:t>
                      </a:r>
                      <a:endParaRPr lang="pt-BR" sz="1600" b="0" i="0" u="none" strike="noStrike" dirty="0">
                        <a:solidFill>
                          <a:srgbClr val="162937"/>
                        </a:solidFill>
                        <a:effectLst/>
                        <a:latin typeface="Arial Narrow" panose="020B0606020202030204" pitchFamily="34" charset="0"/>
                      </a:endParaRPr>
                    </a:p>
                  </a:txBody>
                  <a:tcPr marL="9269" marR="9269" marT="27807" marB="27807" anchor="ctr"/>
                </a:tc>
                <a:extLst>
                  <a:ext uri="{0D108BD9-81ED-4DB2-BD59-A6C34878D82A}">
                    <a16:rowId xmlns:a16="http://schemas.microsoft.com/office/drawing/2014/main" val="3368970864"/>
                  </a:ext>
                </a:extLst>
              </a:tr>
            </a:tbl>
          </a:graphicData>
        </a:graphic>
      </p:graphicFrame>
      <p:sp>
        <p:nvSpPr>
          <p:cNvPr id="4" name="Título 1">
            <a:extLst>
              <a:ext uri="{FF2B5EF4-FFF2-40B4-BE49-F238E27FC236}">
                <a16:creationId xmlns:a16="http://schemas.microsoft.com/office/drawing/2014/main" id="{09DE2A50-0344-4A3A-93E6-0F5232335F65}"/>
              </a:ext>
            </a:extLst>
          </p:cNvPr>
          <p:cNvSpPr txBox="1">
            <a:spLocks/>
          </p:cNvSpPr>
          <p:nvPr/>
        </p:nvSpPr>
        <p:spPr>
          <a:xfrm>
            <a:off x="248356" y="182780"/>
            <a:ext cx="10058400" cy="903288"/>
          </a:xfrm>
          <a:prstGeom prst="rect">
            <a:avLst/>
          </a:prstGeom>
        </p:spPr>
        <p:txBody>
          <a:bodyPr vert="horz" lIns="91440" tIns="45720" rIns="91440" bIns="45720" rtlCol="0" anchor="b">
            <a:normAutofit fontScale="77500" lnSpcReduction="2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685800" indent="-685800">
              <a:buFont typeface="Wingdings" panose="05000000000000000000" pitchFamily="2" charset="2"/>
              <a:buChar char="q"/>
            </a:pPr>
            <a:r>
              <a:rPr lang="pt-BR" b="1" dirty="0">
                <a:solidFill>
                  <a:schemeClr val="tx1"/>
                </a:solidFill>
                <a:latin typeface="Arial Narrow" panose="020B0606020202030204" pitchFamily="34" charset="0"/>
              </a:rPr>
              <a:t>MUNICÍPIOS SEM CADASTRO DO ACE ELEGÍVEL</a:t>
            </a:r>
            <a:r>
              <a:rPr lang="pt-BR" dirty="0">
                <a:solidFill>
                  <a:schemeClr val="tx1"/>
                </a:solidFill>
                <a:latin typeface="Arial Narrow" panose="020B0606020202030204" pitchFamily="34" charset="0"/>
              </a:rPr>
              <a:t> </a:t>
            </a:r>
            <a:r>
              <a:rPr lang="pt-BR" sz="2300" dirty="0">
                <a:solidFill>
                  <a:schemeClr val="tx1"/>
                </a:solidFill>
                <a:latin typeface="Arial Narrow" panose="020B0606020202030204" pitchFamily="34" charset="0"/>
              </a:rPr>
              <a:t>(Anexo III, Portaria GM N. 2663/2019)</a:t>
            </a:r>
            <a:endParaRPr lang="pt-BR"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296050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16:creationId xmlns:a16="http://schemas.microsoft.com/office/drawing/2014/main" id="{9FA09174-22B7-49DD-AE85-E3D8546247E6}"/>
              </a:ext>
            </a:extLst>
          </p:cNvPr>
          <p:cNvGraphicFramePr>
            <a:graphicFrameLocks noGrp="1"/>
          </p:cNvGraphicFramePr>
          <p:nvPr>
            <p:extLst>
              <p:ext uri="{D42A27DB-BD31-4B8C-83A1-F6EECF244321}">
                <p14:modId xmlns:p14="http://schemas.microsoft.com/office/powerpoint/2010/main" val="3918494666"/>
              </p:ext>
            </p:extLst>
          </p:nvPr>
        </p:nvGraphicFramePr>
        <p:xfrm>
          <a:off x="383822" y="395111"/>
          <a:ext cx="11424355" cy="5797654"/>
        </p:xfrm>
        <a:graphic>
          <a:graphicData uri="http://schemas.openxmlformats.org/drawingml/2006/table">
            <a:tbl>
              <a:tblPr>
                <a:tableStyleId>{5C22544A-7EE6-4342-B048-85BDC9FD1C3A}</a:tableStyleId>
              </a:tblPr>
              <a:tblGrid>
                <a:gridCol w="506418">
                  <a:extLst>
                    <a:ext uri="{9D8B030D-6E8A-4147-A177-3AD203B41FA5}">
                      <a16:colId xmlns:a16="http://schemas.microsoft.com/office/drawing/2014/main" val="4229135562"/>
                    </a:ext>
                  </a:extLst>
                </a:gridCol>
                <a:gridCol w="1029172">
                  <a:extLst>
                    <a:ext uri="{9D8B030D-6E8A-4147-A177-3AD203B41FA5}">
                      <a16:colId xmlns:a16="http://schemas.microsoft.com/office/drawing/2014/main" val="539309860"/>
                    </a:ext>
                  </a:extLst>
                </a:gridCol>
                <a:gridCol w="2570207">
                  <a:extLst>
                    <a:ext uri="{9D8B030D-6E8A-4147-A177-3AD203B41FA5}">
                      <a16:colId xmlns:a16="http://schemas.microsoft.com/office/drawing/2014/main" val="3533280925"/>
                    </a:ext>
                  </a:extLst>
                </a:gridCol>
                <a:gridCol w="2178142">
                  <a:extLst>
                    <a:ext uri="{9D8B030D-6E8A-4147-A177-3AD203B41FA5}">
                      <a16:colId xmlns:a16="http://schemas.microsoft.com/office/drawing/2014/main" val="774243149"/>
                    </a:ext>
                  </a:extLst>
                </a:gridCol>
                <a:gridCol w="1677169">
                  <a:extLst>
                    <a:ext uri="{9D8B030D-6E8A-4147-A177-3AD203B41FA5}">
                      <a16:colId xmlns:a16="http://schemas.microsoft.com/office/drawing/2014/main" val="3179279122"/>
                    </a:ext>
                  </a:extLst>
                </a:gridCol>
                <a:gridCol w="1851422">
                  <a:extLst>
                    <a:ext uri="{9D8B030D-6E8A-4147-A177-3AD203B41FA5}">
                      <a16:colId xmlns:a16="http://schemas.microsoft.com/office/drawing/2014/main" val="2248064921"/>
                    </a:ext>
                  </a:extLst>
                </a:gridCol>
                <a:gridCol w="1611825">
                  <a:extLst>
                    <a:ext uri="{9D8B030D-6E8A-4147-A177-3AD203B41FA5}">
                      <a16:colId xmlns:a16="http://schemas.microsoft.com/office/drawing/2014/main" val="2865031178"/>
                    </a:ext>
                  </a:extLst>
                </a:gridCol>
              </a:tblGrid>
              <a:tr h="429765">
                <a:tc>
                  <a:txBody>
                    <a:bodyPr/>
                    <a:lstStyle/>
                    <a:p>
                      <a:pPr algn="l" fontAlgn="ctr"/>
                      <a:r>
                        <a:rPr lang="pt-BR" sz="1600" b="1" u="none" strike="noStrike" dirty="0">
                          <a:effectLst/>
                          <a:latin typeface="Arial Narrow" panose="020B0606020202030204" pitchFamily="34" charset="0"/>
                        </a:rPr>
                        <a:t>UF</a:t>
                      </a:r>
                      <a:endParaRPr lang="pt-BR" sz="1600" b="1" i="0" u="none" strike="noStrike" dirty="0">
                        <a:solidFill>
                          <a:srgbClr val="162937"/>
                        </a:solidFill>
                        <a:effectLst/>
                        <a:latin typeface="Arial Narrow" panose="020B0606020202030204" pitchFamily="34" charset="0"/>
                      </a:endParaRPr>
                    </a:p>
                  </a:txBody>
                  <a:tcPr marL="8078" marR="8078" marT="8078" marB="0" anchor="ctr">
                    <a:solidFill>
                      <a:srgbClr val="4BD0FF"/>
                    </a:solidFill>
                  </a:tcPr>
                </a:tc>
                <a:tc>
                  <a:txBody>
                    <a:bodyPr/>
                    <a:lstStyle/>
                    <a:p>
                      <a:pPr algn="l" fontAlgn="ctr"/>
                      <a:r>
                        <a:rPr lang="pt-BR" sz="1600" b="1" u="none" strike="noStrike">
                          <a:effectLst/>
                          <a:latin typeface="Arial Narrow" panose="020B0606020202030204" pitchFamily="34" charset="0"/>
                        </a:rPr>
                        <a:t>IBGE</a:t>
                      </a:r>
                      <a:endParaRPr lang="pt-BR" sz="1600" b="1" i="0" u="none" strike="noStrike">
                        <a:solidFill>
                          <a:srgbClr val="162937"/>
                        </a:solidFill>
                        <a:effectLst/>
                        <a:latin typeface="Arial Narrow" panose="020B0606020202030204" pitchFamily="34" charset="0"/>
                      </a:endParaRPr>
                    </a:p>
                  </a:txBody>
                  <a:tcPr marL="8078" marR="8078" marT="8078" marB="0" anchor="ctr">
                    <a:solidFill>
                      <a:srgbClr val="4BD0FF"/>
                    </a:solidFill>
                  </a:tcPr>
                </a:tc>
                <a:tc>
                  <a:txBody>
                    <a:bodyPr/>
                    <a:lstStyle/>
                    <a:p>
                      <a:pPr algn="l" fontAlgn="ctr"/>
                      <a:r>
                        <a:rPr lang="pt-BR" sz="1600" b="1" u="none" strike="noStrike" dirty="0">
                          <a:effectLst/>
                          <a:latin typeface="Arial Narrow" panose="020B0606020202030204" pitchFamily="34" charset="0"/>
                        </a:rPr>
                        <a:t>Município</a:t>
                      </a:r>
                      <a:endParaRPr lang="pt-BR" sz="1600" b="1" i="0" u="none" strike="noStrike" dirty="0">
                        <a:solidFill>
                          <a:srgbClr val="162937"/>
                        </a:solidFill>
                        <a:effectLst/>
                        <a:latin typeface="Arial Narrow" panose="020B0606020202030204" pitchFamily="34" charset="0"/>
                      </a:endParaRPr>
                    </a:p>
                  </a:txBody>
                  <a:tcPr marL="8078" marR="8078" marT="24233" marB="24233" anchor="ctr">
                    <a:solidFill>
                      <a:srgbClr val="4BD0FF"/>
                    </a:solidFill>
                  </a:tcPr>
                </a:tc>
                <a:tc>
                  <a:txBody>
                    <a:bodyPr/>
                    <a:lstStyle/>
                    <a:p>
                      <a:pPr algn="ctr" fontAlgn="ctr"/>
                      <a:r>
                        <a:rPr lang="pt-BR" sz="1600" b="1" u="none" strike="noStrike" dirty="0">
                          <a:effectLst/>
                          <a:latin typeface="Arial Narrow" panose="020B0606020202030204" pitchFamily="34" charset="0"/>
                        </a:rPr>
                        <a:t>População IBGE 2017</a:t>
                      </a:r>
                      <a:endParaRPr lang="pt-BR" sz="1600" b="1" i="0" u="none" strike="noStrike" dirty="0">
                        <a:solidFill>
                          <a:srgbClr val="162937"/>
                        </a:solidFill>
                        <a:effectLst/>
                        <a:latin typeface="Arial Narrow" panose="020B0606020202030204" pitchFamily="34" charset="0"/>
                      </a:endParaRPr>
                    </a:p>
                  </a:txBody>
                  <a:tcPr marL="8078" marR="8078" marT="24233" marB="24233" anchor="ctr">
                    <a:solidFill>
                      <a:srgbClr val="4BD0FF"/>
                    </a:solidFill>
                  </a:tcPr>
                </a:tc>
                <a:tc>
                  <a:txBody>
                    <a:bodyPr/>
                    <a:lstStyle/>
                    <a:p>
                      <a:pPr algn="ctr" fontAlgn="ctr"/>
                      <a:r>
                        <a:rPr lang="pt-BR" sz="1600" b="1" u="none" strike="noStrike" dirty="0">
                          <a:effectLst/>
                          <a:latin typeface="Arial Narrow" panose="020B0606020202030204" pitchFamily="34" charset="0"/>
                        </a:rPr>
                        <a:t>Nº ACE Elegíveis</a:t>
                      </a:r>
                      <a:endParaRPr lang="pt-BR" sz="1600" b="1" i="0" u="none" strike="noStrike" dirty="0">
                        <a:solidFill>
                          <a:srgbClr val="162937"/>
                        </a:solidFill>
                        <a:effectLst/>
                        <a:latin typeface="Arial Narrow" panose="020B0606020202030204" pitchFamily="34" charset="0"/>
                      </a:endParaRPr>
                    </a:p>
                  </a:txBody>
                  <a:tcPr marL="8078" marR="8078" marT="24233" marB="24233" anchor="ctr">
                    <a:solidFill>
                      <a:srgbClr val="4BD0FF"/>
                    </a:solidFill>
                  </a:tcPr>
                </a:tc>
                <a:tc>
                  <a:txBody>
                    <a:bodyPr/>
                    <a:lstStyle/>
                    <a:p>
                      <a:pPr algn="ctr" fontAlgn="ctr"/>
                      <a:r>
                        <a:rPr lang="pt-BR" sz="1600" b="1" u="none" strike="noStrike" dirty="0">
                          <a:effectLst/>
                          <a:latin typeface="Arial Narrow" panose="020B0606020202030204" pitchFamily="34" charset="0"/>
                        </a:rPr>
                        <a:t>Nº Parâmetro de Agentes</a:t>
                      </a:r>
                      <a:endParaRPr lang="pt-BR" sz="1600" b="1" i="0" u="none" strike="noStrike" dirty="0">
                        <a:solidFill>
                          <a:srgbClr val="162937"/>
                        </a:solidFill>
                        <a:effectLst/>
                        <a:latin typeface="Arial Narrow" panose="020B0606020202030204" pitchFamily="34" charset="0"/>
                      </a:endParaRPr>
                    </a:p>
                  </a:txBody>
                  <a:tcPr marL="8078" marR="8078" marT="24233" marB="24233" anchor="ctr">
                    <a:solidFill>
                      <a:srgbClr val="4BD0FF"/>
                    </a:solidFill>
                  </a:tcPr>
                </a:tc>
                <a:tc>
                  <a:txBody>
                    <a:bodyPr/>
                    <a:lstStyle/>
                    <a:p>
                      <a:pPr algn="ctr" fontAlgn="ctr"/>
                      <a:r>
                        <a:rPr lang="pt-BR" sz="1600" b="1" u="none" strike="noStrike" dirty="0">
                          <a:effectLst/>
                          <a:latin typeface="Arial Narrow" panose="020B0606020202030204" pitchFamily="34" charset="0"/>
                        </a:rPr>
                        <a:t>PFVS Anual (R$)</a:t>
                      </a:r>
                      <a:endParaRPr lang="pt-BR" sz="1600" b="1" i="0" u="none" strike="noStrike" dirty="0">
                        <a:solidFill>
                          <a:srgbClr val="162937"/>
                        </a:solidFill>
                        <a:effectLst/>
                        <a:latin typeface="Arial Narrow" panose="020B0606020202030204" pitchFamily="34" charset="0"/>
                      </a:endParaRPr>
                    </a:p>
                  </a:txBody>
                  <a:tcPr marL="8078" marR="8078" marT="24233" marB="24233" anchor="ctr">
                    <a:solidFill>
                      <a:srgbClr val="4BD0FF"/>
                    </a:solidFill>
                  </a:tcPr>
                </a:tc>
                <a:extLst>
                  <a:ext uri="{0D108BD9-81ED-4DB2-BD59-A6C34878D82A}">
                    <a16:rowId xmlns:a16="http://schemas.microsoft.com/office/drawing/2014/main" val="92337596"/>
                  </a:ext>
                </a:extLst>
              </a:tr>
              <a:tr h="243922">
                <a:tc>
                  <a:txBody>
                    <a:bodyPr/>
                    <a:lstStyle/>
                    <a:p>
                      <a:pPr algn="l" fontAlgn="ctr"/>
                      <a:r>
                        <a:rPr lang="pt-BR" sz="1600" u="none" strike="noStrike" dirty="0">
                          <a:effectLst/>
                          <a:latin typeface="Arial Narrow" panose="020B0606020202030204" pitchFamily="34" charset="0"/>
                        </a:rPr>
                        <a:t>BA</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dirty="0">
                          <a:effectLst/>
                          <a:latin typeface="Arial Narrow" panose="020B0606020202030204" pitchFamily="34" charset="0"/>
                        </a:rPr>
                        <a:t>291250</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Ibipitanga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15.413</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4</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84.771,48</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361296021"/>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dirty="0">
                          <a:effectLst/>
                          <a:latin typeface="Arial Narrow" panose="020B0606020202030204" pitchFamily="34" charset="0"/>
                        </a:rPr>
                        <a:t>291270</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Ibirapitanga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24.293</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5</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133.611,48</a:t>
                      </a:r>
                      <a:endParaRPr lang="pt-BR" sz="1600" b="0" i="0" u="none" strike="noStrike">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965563356"/>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291570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dirty="0" err="1">
                          <a:effectLst/>
                          <a:latin typeface="Arial Narrow" panose="020B0606020202030204" pitchFamily="34" charset="0"/>
                        </a:rPr>
                        <a:t>Itamari</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8.476</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47.911,44</a:t>
                      </a:r>
                      <a:endParaRPr lang="pt-BR" sz="1600" b="0" i="0" u="none" strike="noStrike">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3244368643"/>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291620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dirty="0" err="1">
                          <a:effectLst/>
                          <a:latin typeface="Arial Narrow" panose="020B0606020202030204" pitchFamily="34" charset="0"/>
                        </a:rPr>
                        <a:t>Itapé</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9.830</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58.750,92</a:t>
                      </a:r>
                      <a:endParaRPr lang="pt-BR" sz="1600" b="0" i="0" u="none" strike="noStrike">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2257343589"/>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291670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Itaquara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8.592</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3</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47.256,00</a:t>
                      </a:r>
                      <a:endParaRPr lang="pt-BR" sz="1600" b="0" i="0" u="none" strike="noStrike">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3969168658"/>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291810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Jeremoabo</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41.605</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9</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228.827,40</a:t>
                      </a:r>
                      <a:endParaRPr lang="pt-BR" sz="1600" b="0" i="0" u="none" strike="noStrike">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738070350"/>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291820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Jiquiriçá</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15.106</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83.082,96</a:t>
                      </a:r>
                      <a:endParaRPr lang="pt-BR" sz="1600" b="0" i="0" u="none" strike="noStrike">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22247249"/>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291850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Jussara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16.006</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0</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6</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88.071,84</a:t>
                      </a:r>
                      <a:endParaRPr lang="pt-BR" sz="1600" b="0" i="0" u="none" strike="noStrike">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1124334783"/>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292105</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Matina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12.488</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0</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73.724,28</a:t>
                      </a:r>
                      <a:endParaRPr lang="pt-BR" sz="1600" b="0" i="0" u="none" strike="noStrike">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323224452"/>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292300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Nova Viçosa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44.052</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18</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242.286,00</a:t>
                      </a:r>
                      <a:endParaRPr lang="pt-BR" sz="1600" b="0" i="0" u="none" strike="noStrike">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2155832224"/>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292303</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Novo Horizonte</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12.514</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4</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68.826,96</a:t>
                      </a:r>
                      <a:endParaRPr lang="pt-BR" sz="1600" b="0" i="0" u="none" strike="noStrike">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3610905570"/>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292400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Paulo Afonso</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120.706</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55</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663.882,96</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2751215985"/>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292405</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Pé de Serra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14.226</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79.629,00</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3101282049"/>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292430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Piatã</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18.267</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102.211,92</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3803125307"/>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292480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Piritiba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25.211</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8</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146.497,32</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1427057533"/>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292500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Planalto</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26.915</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9</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148.032,48</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2714106790"/>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8078" marB="0" anchor="ctr"/>
                </a:tc>
                <a:tc>
                  <a:txBody>
                    <a:bodyPr/>
                    <a:lstStyle/>
                    <a:p>
                      <a:pPr algn="l" fontAlgn="ctr"/>
                      <a:r>
                        <a:rPr lang="pt-BR" sz="1600" u="none" strike="noStrike">
                          <a:effectLst/>
                          <a:latin typeface="Arial Narrow" panose="020B0606020202030204" pitchFamily="34" charset="0"/>
                        </a:rPr>
                        <a:t>292970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Sátiro Dias</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20.429</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5</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112.359,48</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3058165076"/>
                  </a:ext>
                </a:extLst>
              </a:tr>
              <a:tr h="243922">
                <a:tc>
                  <a:txBody>
                    <a:bodyPr/>
                    <a:lstStyle/>
                    <a:p>
                      <a:pPr algn="l" fontAlgn="ctr"/>
                      <a:r>
                        <a:rPr lang="pt-BR" sz="1600" u="none" strike="noStrike">
                          <a:effectLst/>
                          <a:latin typeface="Arial Narrow" panose="020B0606020202030204" pitchFamily="34" charset="0"/>
                        </a:rPr>
                        <a:t>BA</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a:effectLst/>
                          <a:latin typeface="Arial Narrow" panose="020B0606020202030204" pitchFamily="34" charset="0"/>
                        </a:rPr>
                        <a:t>293345</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l" fontAlgn="ctr"/>
                      <a:r>
                        <a:rPr lang="pt-BR" sz="1600" u="none" strike="noStrike" dirty="0">
                          <a:effectLst/>
                          <a:latin typeface="Arial Narrow" panose="020B0606020202030204" pitchFamily="34" charset="0"/>
                        </a:rPr>
                        <a:t>Wanderley</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12.935</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0</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a:effectLst/>
                          <a:latin typeface="Arial Narrow" panose="020B0606020202030204" pitchFamily="34" charset="0"/>
                        </a:rPr>
                        <a:t>4</a:t>
                      </a:r>
                      <a:endParaRPr lang="pt-BR" sz="1600" b="0" i="0" u="none" strike="noStrike">
                        <a:solidFill>
                          <a:srgbClr val="162937"/>
                        </a:solidFill>
                        <a:effectLst/>
                        <a:latin typeface="Arial Narrow" panose="020B0606020202030204" pitchFamily="34" charset="0"/>
                      </a:endParaRPr>
                    </a:p>
                  </a:txBody>
                  <a:tcPr marL="8078" marR="8078" marT="24233" marB="24233" anchor="ctr"/>
                </a:tc>
                <a:tc>
                  <a:txBody>
                    <a:bodyPr/>
                    <a:lstStyle/>
                    <a:p>
                      <a:pPr algn="ctr" fontAlgn="ctr"/>
                      <a:r>
                        <a:rPr lang="pt-BR" sz="1600" u="none" strike="noStrike" dirty="0">
                          <a:effectLst/>
                          <a:latin typeface="Arial Narrow" panose="020B0606020202030204" pitchFamily="34" charset="0"/>
                        </a:rPr>
                        <a:t>71.989,44</a:t>
                      </a:r>
                      <a:endParaRPr lang="pt-BR" sz="1600" b="0" i="0" u="none" strike="noStrike" dirty="0">
                        <a:solidFill>
                          <a:srgbClr val="162937"/>
                        </a:solidFill>
                        <a:effectLst/>
                        <a:latin typeface="Arial Narrow" panose="020B0606020202030204" pitchFamily="34" charset="0"/>
                      </a:endParaRPr>
                    </a:p>
                  </a:txBody>
                  <a:tcPr marL="8078" marR="8078" marT="24233" marB="24233" anchor="ctr"/>
                </a:tc>
                <a:extLst>
                  <a:ext uri="{0D108BD9-81ED-4DB2-BD59-A6C34878D82A}">
                    <a16:rowId xmlns:a16="http://schemas.microsoft.com/office/drawing/2014/main" val="3695281714"/>
                  </a:ext>
                </a:extLst>
              </a:tr>
            </a:tbl>
          </a:graphicData>
        </a:graphic>
      </p:graphicFrame>
    </p:spTree>
    <p:extLst>
      <p:ext uri="{BB962C8B-B14F-4D97-AF65-F5344CB8AC3E}">
        <p14:creationId xmlns:p14="http://schemas.microsoft.com/office/powerpoint/2010/main" val="2747795749"/>
      </p:ext>
    </p:extLst>
  </p:cSld>
  <p:clrMapOvr>
    <a:masterClrMapping/>
  </p:clrMapOvr>
</p:sld>
</file>

<file path=ppt/theme/theme1.xml><?xml version="1.0" encoding="utf-8"?>
<a:theme xmlns:a="http://schemas.openxmlformats.org/drawingml/2006/main" name="2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ma do Office">
      <a:majorFont>
        <a:latin typeface="Arial"/>
        <a:ea typeface="Microsoft YaHei"/>
        <a:cs typeface=""/>
      </a:majorFont>
      <a:minorFont>
        <a:latin typeface="Arial"/>
        <a:ea typeface="Microsoft YaHei"/>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de teste 2012">
  <a:themeElements>
    <a:clrScheme name="Slide teste 201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 teste 2012">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de teste 201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 teste 201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 teste 201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 teste 201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 teste 201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 teste 201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 teste 201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 teste 201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 teste 201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 teste 201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 teste 201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 teste 201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520</TotalTime>
  <Words>1194</Words>
  <Application>Microsoft Office PowerPoint</Application>
  <PresentationFormat>Widescreen</PresentationFormat>
  <Paragraphs>347</Paragraphs>
  <Slides>12</Slides>
  <Notes>1</Notes>
  <HiddenSlides>0</HiddenSlides>
  <MMClips>0</MMClips>
  <ScaleCrop>false</ScaleCrop>
  <HeadingPairs>
    <vt:vector size="6" baseType="variant">
      <vt:variant>
        <vt:lpstr>Fontes usadas</vt:lpstr>
      </vt:variant>
      <vt:variant>
        <vt:i4>10</vt:i4>
      </vt:variant>
      <vt:variant>
        <vt:lpstr>Tema</vt:lpstr>
      </vt:variant>
      <vt:variant>
        <vt:i4>2</vt:i4>
      </vt:variant>
      <vt:variant>
        <vt:lpstr>Títulos de slides</vt:lpstr>
      </vt:variant>
      <vt:variant>
        <vt:i4>12</vt:i4>
      </vt:variant>
    </vt:vector>
  </HeadingPairs>
  <TitlesOfParts>
    <vt:vector size="24" baseType="lpstr">
      <vt:lpstr>Microsoft YaHei</vt:lpstr>
      <vt:lpstr>MS PGothic</vt:lpstr>
      <vt:lpstr>MS PGothic</vt:lpstr>
      <vt:lpstr>AngsanaUPC</vt:lpstr>
      <vt:lpstr>Arial</vt:lpstr>
      <vt:lpstr>Arial Narrow</vt:lpstr>
      <vt:lpstr>Calibri</vt:lpstr>
      <vt:lpstr>Courier New</vt:lpstr>
      <vt:lpstr>Times New Roman</vt:lpstr>
      <vt:lpstr>Wingdings</vt:lpstr>
      <vt:lpstr>2_Tema do Office</vt:lpstr>
      <vt:lpstr>Slide teste 2012</vt:lpstr>
      <vt:lpstr>Apresentação do PowerPoint</vt:lpstr>
      <vt:lpstr>Apresentação do PowerPoint</vt:lpstr>
      <vt:lpstr>Apresentação do PowerPoint</vt:lpstr>
      <vt:lpstr>VALORES</vt:lpstr>
      <vt:lpstr>Apresentação do PowerPoint</vt:lpstr>
      <vt:lpstr>Apresentação do PowerPoint</vt:lpstr>
      <vt:lpstr>Apresentação do PowerPoint</vt:lpstr>
      <vt:lpstr>Apresentação do PowerPoint</vt:lpstr>
      <vt:lpstr>Apresentação do PowerPoint</vt:lpstr>
      <vt:lpstr>OPERACIONALIZAÇÃO </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Mudança no financiamento da Vigilância em Saúde. </dc:title>
  <dc:creator>Juliana Oliveira Figueiredo</dc:creator>
  <cp:lastModifiedBy>DIVEP CAEST</cp:lastModifiedBy>
  <cp:revision>59</cp:revision>
  <dcterms:created xsi:type="dcterms:W3CDTF">2019-10-02T15:01:45Z</dcterms:created>
  <dcterms:modified xsi:type="dcterms:W3CDTF">2019-10-23T10:24:23Z</dcterms:modified>
</cp:coreProperties>
</file>