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media/image26.jpg" ContentType="image/jpeg"/>
  <Override PartName="/ppt/media/image2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531" r:id="rId4"/>
    <p:sldId id="265" r:id="rId5"/>
    <p:sldId id="555" r:id="rId6"/>
    <p:sldId id="558" r:id="rId7"/>
    <p:sldId id="554" r:id="rId8"/>
    <p:sldId id="559" r:id="rId9"/>
    <p:sldId id="560" r:id="rId10"/>
    <p:sldId id="561" r:id="rId11"/>
    <p:sldId id="275" r:id="rId12"/>
    <p:sldId id="277" r:id="rId13"/>
    <p:sldId id="278" r:id="rId14"/>
    <p:sldId id="279" r:id="rId15"/>
    <p:sldId id="557" r:id="rId16"/>
  </p:sldIdLst>
  <p:sldSz cx="12192000" cy="6858000"/>
  <p:notesSz cx="12192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90" d="100"/>
          <a:sy n="90" d="100"/>
        </p:scale>
        <p:origin x="576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34942-1BC3-4D5A-A567-C284E24B3924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2E5F8-7D38-4A30-A7B7-6F732D0DC8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573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E49C5D-02F2-48FC-87F2-DF62B3DB5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8EC078-29A5-458C-9F08-7E7DF02C3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DF49C5-5D76-4745-AFDF-EDBCFC06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2316-AF7F-42AA-A382-05B7FD213391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BFBAE5-B9C8-4278-A448-9588C5796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A938A8-5A94-4472-A773-5581B3384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4D12C-152C-4EE6-B36D-0BD69BEF6F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610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11858" y="177165"/>
            <a:ext cx="8368283" cy="849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40126" y="1728342"/>
            <a:ext cx="7111746" cy="2892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tmp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tmp"/><Relationship Id="rId4" Type="http://schemas.openxmlformats.org/officeDocument/2006/relationships/image" Target="../media/image20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" y="0"/>
            <a:ext cx="12192000" cy="693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81504" y="1196086"/>
            <a:ext cx="7431405" cy="12503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501265" marR="5080" indent="-2489200">
              <a:lnSpc>
                <a:spcPct val="101000"/>
              </a:lnSpc>
              <a:spcBef>
                <a:spcPts val="45"/>
              </a:spcBef>
            </a:pPr>
            <a:r>
              <a:rPr lang="pt-BR" sz="4000" b="0" spc="-10" dirty="0">
                <a:solidFill>
                  <a:srgbClr val="FFFFFF"/>
                </a:solidFill>
                <a:latin typeface="Arial Black"/>
                <a:cs typeface="Arial Black"/>
              </a:rPr>
              <a:t>Panorama </a:t>
            </a:r>
            <a:r>
              <a:rPr lang="pt-BR" sz="4000" b="0" spc="-5" dirty="0">
                <a:solidFill>
                  <a:srgbClr val="FFFFFF"/>
                </a:solidFill>
                <a:latin typeface="Arial Black"/>
                <a:cs typeface="Arial Black"/>
              </a:rPr>
              <a:t>das </a:t>
            </a:r>
            <a:r>
              <a:rPr sz="4000" b="0" spc="-15" dirty="0" err="1">
                <a:solidFill>
                  <a:srgbClr val="FFFFFF"/>
                </a:solidFill>
                <a:latin typeface="Arial Black"/>
                <a:cs typeface="Arial Black"/>
              </a:rPr>
              <a:t>Arboviroses</a:t>
            </a:r>
            <a:r>
              <a:rPr sz="4000" b="0" spc="-15" dirty="0">
                <a:solidFill>
                  <a:srgbClr val="FFFFFF"/>
                </a:solidFill>
                <a:latin typeface="Arial Black"/>
                <a:cs typeface="Arial Black"/>
              </a:rPr>
              <a:t>  </a:t>
            </a:r>
            <a:r>
              <a:rPr sz="4000" b="0" spc="-5" dirty="0" err="1">
                <a:solidFill>
                  <a:srgbClr val="FFFFFF"/>
                </a:solidFill>
                <a:latin typeface="Arial Black"/>
                <a:cs typeface="Arial Black"/>
              </a:rPr>
              <a:t>na</a:t>
            </a:r>
            <a:r>
              <a:rPr lang="pt-BR" sz="4000" b="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000" b="0" spc="-5" dirty="0">
                <a:solidFill>
                  <a:srgbClr val="FFFFFF"/>
                </a:solidFill>
                <a:latin typeface="Arial Black"/>
                <a:cs typeface="Arial Black"/>
              </a:rPr>
              <a:t>Bahia</a:t>
            </a:r>
            <a:endParaRPr sz="40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87ED53-AF75-4C29-A557-EF72BC60C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304800"/>
            <a:ext cx="10287000" cy="859448"/>
          </a:xfrm>
        </p:spPr>
        <p:txBody>
          <a:bodyPr/>
          <a:lstStyle/>
          <a:p>
            <a:r>
              <a:rPr lang="pt-BR" sz="4800" dirty="0"/>
              <a:t>Dia D – Combate ao </a:t>
            </a:r>
            <a:r>
              <a:rPr lang="pt-BR" sz="4800" i="1" dirty="0"/>
              <a:t>Aedes aegypti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124D070-B07D-48B2-899B-4560359CF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2043" y="1835052"/>
            <a:ext cx="7391400" cy="1969770"/>
          </a:xfrm>
        </p:spPr>
        <p:txBody>
          <a:bodyPr/>
          <a:lstStyle/>
          <a:p>
            <a:r>
              <a:rPr lang="pt-BR" sz="3200" dirty="0"/>
              <a:t>Semana de Intensificação das Ações de 02 a 06 de dezembro de 2019 </a:t>
            </a:r>
          </a:p>
          <a:p>
            <a:endParaRPr lang="pt-BR" sz="3200" dirty="0"/>
          </a:p>
          <a:p>
            <a:r>
              <a:rPr lang="pt-BR" sz="3200" dirty="0">
                <a:solidFill>
                  <a:srgbClr val="FF0000"/>
                </a:solidFill>
              </a:rPr>
              <a:t>Dia D – 06 ou 07 de dezembro de 2019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9D813A5-8D79-4DDA-A72C-1EF96F8E1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92" y="2227659"/>
            <a:ext cx="2133600" cy="16002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38F821A-5D01-4B6D-BDB9-60ADE46FD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267200"/>
            <a:ext cx="2128284" cy="160341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77FEAF3-4E6F-42F0-935F-F4DC94FD1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477" y="4270415"/>
            <a:ext cx="2135372" cy="160020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5D1306D2-EF73-415A-9085-A14E695BCC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914" y="2224443"/>
            <a:ext cx="2135372" cy="160341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76E5F067-792C-4F72-8BF3-E5F8FE87C5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267200"/>
            <a:ext cx="2128284" cy="160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65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509270" marR="5080" indent="-449580">
              <a:lnSpc>
                <a:spcPts val="3130"/>
              </a:lnSpc>
              <a:spcBef>
                <a:spcPts val="390"/>
              </a:spcBef>
            </a:pPr>
            <a:r>
              <a:rPr spc="-5" dirty="0"/>
              <a:t>Estratégias adotadas pela DIVEP/SUVISA/SESAB  para </a:t>
            </a:r>
            <a:r>
              <a:rPr dirty="0"/>
              <a:t>Prevenção </a:t>
            </a:r>
            <a:r>
              <a:rPr spc="-5" dirty="0"/>
              <a:t>e Controle das</a:t>
            </a:r>
            <a:r>
              <a:rPr spc="60" dirty="0"/>
              <a:t> </a:t>
            </a:r>
            <a:r>
              <a:rPr spc="-5" dirty="0"/>
              <a:t>Arboviroses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28800" y="1447800"/>
            <a:ext cx="8981440" cy="46455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1940" indent="-269875">
              <a:lnSpc>
                <a:spcPct val="100000"/>
              </a:lnSpc>
              <a:buFont typeface="Wingdings"/>
              <a:buChar char=""/>
              <a:tabLst>
                <a:tab pos="282575" algn="l"/>
              </a:tabLst>
            </a:pPr>
            <a:r>
              <a:rPr lang="pt-BR" sz="2000" dirty="0">
                <a:latin typeface="Arial"/>
                <a:cs typeface="Arial"/>
              </a:rPr>
              <a:t>Elaboração de Informes semanais;</a:t>
            </a:r>
          </a:p>
          <a:p>
            <a:pPr marL="12065">
              <a:lnSpc>
                <a:spcPct val="100000"/>
              </a:lnSpc>
              <a:tabLst>
                <a:tab pos="282575" algn="l"/>
              </a:tabLst>
            </a:pPr>
            <a:r>
              <a:rPr lang="pt-BR" sz="2000" dirty="0">
                <a:latin typeface="Arial"/>
                <a:cs typeface="Arial"/>
              </a:rPr>
              <a:t> </a:t>
            </a:r>
          </a:p>
          <a:p>
            <a:pPr marL="281940" indent="-269875">
              <a:lnSpc>
                <a:spcPct val="100000"/>
              </a:lnSpc>
              <a:buFont typeface="Wingdings"/>
              <a:buChar char=""/>
              <a:tabLst>
                <a:tab pos="282575" algn="l"/>
              </a:tabLst>
            </a:pPr>
            <a:r>
              <a:rPr lang="pt-BR" sz="2000" b="1" dirty="0">
                <a:solidFill>
                  <a:srgbClr val="FF0000"/>
                </a:solidFill>
                <a:latin typeface="Arial"/>
                <a:cs typeface="Arial"/>
              </a:rPr>
              <a:t>Resolução CIB 147/2019;</a:t>
            </a:r>
          </a:p>
          <a:p>
            <a:pPr marL="281940" indent="-269875">
              <a:lnSpc>
                <a:spcPct val="100000"/>
              </a:lnSpc>
              <a:buFont typeface="Wingdings"/>
              <a:buChar char=""/>
              <a:tabLst>
                <a:tab pos="282575" algn="l"/>
              </a:tabLst>
            </a:pPr>
            <a:endParaRPr lang="pt-BR" sz="2000" dirty="0">
              <a:latin typeface="Arial"/>
              <a:cs typeface="Arial"/>
            </a:endParaRPr>
          </a:p>
          <a:p>
            <a:pPr marL="281940" indent="-269875">
              <a:lnSpc>
                <a:spcPct val="100000"/>
              </a:lnSpc>
              <a:buFont typeface="Wingdings"/>
              <a:buChar char=""/>
              <a:tabLst>
                <a:tab pos="282575" algn="l"/>
              </a:tabLst>
            </a:pPr>
            <a:r>
              <a:rPr lang="pt-BR" sz="2000" dirty="0">
                <a:latin typeface="Arial"/>
                <a:cs typeface="Arial"/>
              </a:rPr>
              <a:t>Elaboração e divulgação do Guia Prático de Diagnóstico e</a:t>
            </a:r>
            <a:r>
              <a:rPr lang="pt-BR" sz="2000" spc="-140" dirty="0">
                <a:latin typeface="Arial"/>
                <a:cs typeface="Arial"/>
              </a:rPr>
              <a:t> </a:t>
            </a:r>
            <a:r>
              <a:rPr lang="pt-BR" sz="2000" dirty="0">
                <a:latin typeface="Arial"/>
                <a:cs typeface="Arial"/>
              </a:rPr>
              <a:t>Manejo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pt-BR" sz="2000" dirty="0">
                <a:latin typeface="Arial"/>
                <a:cs typeface="Arial"/>
              </a:rPr>
              <a:t>Clínico</a:t>
            </a:r>
            <a:r>
              <a:rPr lang="pt-BR" sz="2000" spc="-125" dirty="0">
                <a:latin typeface="Arial"/>
                <a:cs typeface="Arial"/>
              </a:rPr>
              <a:t> </a:t>
            </a:r>
            <a:r>
              <a:rPr lang="pt-BR" sz="2000" dirty="0" err="1">
                <a:latin typeface="Arial"/>
                <a:cs typeface="Arial"/>
              </a:rPr>
              <a:t>Arboviroses</a:t>
            </a:r>
            <a:r>
              <a:rPr lang="pt-BR" sz="2000" dirty="0">
                <a:latin typeface="Arial"/>
                <a:cs typeface="Arial"/>
              </a:rPr>
              <a:t>;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pt-BR" sz="2000" dirty="0">
              <a:latin typeface="Times New Roman"/>
              <a:cs typeface="Times New Roman"/>
            </a:endParaRPr>
          </a:p>
          <a:p>
            <a:pPr marL="12700" marR="6985">
              <a:lnSpc>
                <a:spcPct val="100000"/>
              </a:lnSpc>
              <a:buFont typeface="Wingdings"/>
              <a:buChar char=""/>
              <a:tabLst>
                <a:tab pos="213360" algn="l"/>
              </a:tabLst>
            </a:pPr>
            <a:r>
              <a:rPr lang="pt-BR" sz="2000" dirty="0">
                <a:latin typeface="Arial"/>
                <a:cs typeface="Arial"/>
              </a:rPr>
              <a:t>Elaboração e divulgação do fluxograma de classificação de risco e manejo</a:t>
            </a:r>
            <a:r>
              <a:rPr lang="pt-BR" sz="2000" spc="-165" dirty="0">
                <a:latin typeface="Arial"/>
                <a:cs typeface="Arial"/>
              </a:rPr>
              <a:t> </a:t>
            </a:r>
            <a:r>
              <a:rPr lang="pt-BR" sz="2000" dirty="0">
                <a:latin typeface="Arial"/>
                <a:cs typeface="Arial"/>
              </a:rPr>
              <a:t>clínico - Dengue;</a:t>
            </a:r>
          </a:p>
          <a:p>
            <a:pPr marL="12065">
              <a:lnSpc>
                <a:spcPct val="100000"/>
              </a:lnSpc>
              <a:buSzPct val="95000"/>
              <a:tabLst>
                <a:tab pos="282575" algn="l"/>
              </a:tabLst>
            </a:pPr>
            <a:endParaRPr sz="2000" dirty="0">
              <a:latin typeface="Times New Roman"/>
              <a:cs typeface="Times New Roman"/>
            </a:endParaRPr>
          </a:p>
          <a:p>
            <a:pPr marL="12700" marR="110489">
              <a:lnSpc>
                <a:spcPct val="100000"/>
              </a:lnSpc>
              <a:spcBef>
                <a:spcPts val="5"/>
              </a:spcBef>
              <a:buSzPct val="95000"/>
              <a:buFont typeface="Wingdings"/>
              <a:buChar char=""/>
              <a:tabLst>
                <a:tab pos="282575" algn="l"/>
              </a:tabLst>
            </a:pPr>
            <a:r>
              <a:rPr lang="pt-BR" sz="20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 err="1">
                <a:solidFill>
                  <a:srgbClr val="FF0000"/>
                </a:solidFill>
                <a:latin typeface="Arial"/>
                <a:cs typeface="Arial"/>
              </a:rPr>
              <a:t>Implementação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2000" b="1" spc="-5" dirty="0" err="1">
                <a:solidFill>
                  <a:srgbClr val="FF0000"/>
                </a:solidFill>
                <a:latin typeface="Arial"/>
                <a:cs typeface="Arial"/>
              </a:rPr>
              <a:t>fortalecimento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da Sala </a:t>
            </a:r>
            <a:r>
              <a:rPr sz="2000" b="1" dirty="0" err="1">
                <a:solidFill>
                  <a:srgbClr val="FF0000"/>
                </a:solidFill>
                <a:latin typeface="Arial"/>
                <a:cs typeface="Arial"/>
              </a:rPr>
              <a:t>Estadual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 de </a:t>
            </a:r>
            <a:r>
              <a:rPr sz="2000" b="1" dirty="0" err="1">
                <a:solidFill>
                  <a:srgbClr val="FF0000"/>
                </a:solidFill>
                <a:latin typeface="Arial"/>
                <a:cs typeface="Arial"/>
              </a:rPr>
              <a:t>Coordenação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 e </a:t>
            </a:r>
            <a:r>
              <a:rPr sz="2000" b="1" dirty="0" err="1">
                <a:solidFill>
                  <a:srgbClr val="FF0000"/>
                </a:solidFill>
                <a:latin typeface="Arial"/>
                <a:cs typeface="Arial"/>
              </a:rPr>
              <a:t>Controle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2000" b="1" dirty="0" err="1">
                <a:solidFill>
                  <a:srgbClr val="FF0000"/>
                </a:solidFill>
                <a:latin typeface="Arial"/>
                <a:cs typeface="Arial"/>
              </a:rPr>
              <a:t>Arboviroses</a:t>
            </a:r>
            <a:r>
              <a:rPr lang="pt-BR" sz="2000" b="1" dirty="0">
                <a:solidFill>
                  <a:srgbClr val="FF0000"/>
                </a:solidFill>
                <a:latin typeface="Arial"/>
                <a:cs typeface="Arial"/>
              </a:rPr>
              <a:t>;</a:t>
            </a:r>
          </a:p>
          <a:p>
            <a:pPr marL="12700" marR="110489">
              <a:lnSpc>
                <a:spcPct val="100000"/>
              </a:lnSpc>
              <a:spcBef>
                <a:spcPts val="5"/>
              </a:spcBef>
              <a:buSzPct val="95000"/>
              <a:tabLst>
                <a:tab pos="282575" algn="l"/>
              </a:tabLst>
            </a:pPr>
            <a:endParaRPr lang="pt-BR" sz="2000" dirty="0">
              <a:latin typeface="Arial"/>
              <a:cs typeface="Arial"/>
            </a:endParaRPr>
          </a:p>
          <a:p>
            <a:pPr marL="12700" marR="110489">
              <a:spcBef>
                <a:spcPts val="5"/>
              </a:spcBef>
              <a:buSzPct val="95000"/>
              <a:buFont typeface="Wingdings"/>
              <a:buChar char=""/>
              <a:tabLst>
                <a:tab pos="282575" algn="l"/>
              </a:tabLst>
            </a:pPr>
            <a:r>
              <a:rPr lang="pt-BR" sz="2000" dirty="0">
                <a:latin typeface="Arial"/>
                <a:cs typeface="Arial"/>
              </a:rPr>
              <a:t>Atualização do </a:t>
            </a:r>
            <a:r>
              <a:rPr lang="pt-BR" sz="2000" spc="-5" dirty="0">
                <a:latin typeface="Arial"/>
                <a:cs typeface="Arial"/>
              </a:rPr>
              <a:t>Plano </a:t>
            </a:r>
            <a:r>
              <a:rPr lang="pt-BR" sz="2000" dirty="0">
                <a:latin typeface="Arial"/>
                <a:cs typeface="Arial"/>
              </a:rPr>
              <a:t>Estadual de Contingência</a:t>
            </a:r>
            <a:r>
              <a:rPr lang="pt-BR" sz="2000" spc="-210" dirty="0">
                <a:latin typeface="Arial"/>
                <a:cs typeface="Arial"/>
              </a:rPr>
              <a:t> </a:t>
            </a:r>
            <a:r>
              <a:rPr lang="pt-BR" sz="2000" dirty="0">
                <a:latin typeface="Arial"/>
                <a:cs typeface="Arial"/>
              </a:rPr>
              <a:t>Arboviroses.</a:t>
            </a:r>
          </a:p>
          <a:p>
            <a:pPr marL="12700" marR="110489">
              <a:lnSpc>
                <a:spcPct val="100000"/>
              </a:lnSpc>
              <a:spcBef>
                <a:spcPts val="5"/>
              </a:spcBef>
              <a:buSzPct val="95000"/>
              <a:buFont typeface="Wingdings"/>
              <a:buChar char=""/>
              <a:tabLst>
                <a:tab pos="282575" algn="l"/>
              </a:tabLst>
            </a:pPr>
            <a:endParaRPr sz="2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457200"/>
            <a:ext cx="10439400" cy="495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7285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RECOMENDAÇÕES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DA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SESAB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AOS MUNICÍPIOS</a:t>
            </a:r>
            <a:r>
              <a:rPr sz="2400" b="1" spc="-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PARA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773430" algn="ctr">
              <a:lnSpc>
                <a:spcPct val="100000"/>
              </a:lnSpc>
              <a:spcBef>
                <a:spcPts val="5"/>
              </a:spcBef>
            </a:pP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PREPARAÇÃO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 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RESPOSTAS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SURTOS/EPIDEMIAS: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2400" dirty="0">
                <a:latin typeface="Arial"/>
                <a:cs typeface="Arial"/>
              </a:rPr>
              <a:t>Manter a </a:t>
            </a:r>
            <a:r>
              <a:rPr sz="2400" spc="-5" dirty="0">
                <a:latin typeface="Arial"/>
                <a:cs typeface="Arial"/>
              </a:rPr>
              <a:t>vigilância </a:t>
            </a:r>
            <a:r>
              <a:rPr sz="2400" dirty="0">
                <a:latin typeface="Arial"/>
                <a:cs typeface="Arial"/>
              </a:rPr>
              <a:t>ativa de síndromes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 err="1">
                <a:latin typeface="Arial"/>
                <a:cs typeface="Arial"/>
              </a:rPr>
              <a:t>febris</a:t>
            </a:r>
            <a:r>
              <a:rPr sz="2400" spc="-5" dirty="0">
                <a:latin typeface="Arial"/>
                <a:cs typeface="Arial"/>
              </a:rPr>
              <a:t>;</a:t>
            </a:r>
            <a:endParaRPr lang="pt-BR" sz="2400" spc="-5" dirty="0"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tabLst>
                <a:tab pos="299085" algn="l"/>
                <a:tab pos="299720" algn="l"/>
              </a:tabLst>
            </a:pPr>
            <a:endParaRPr sz="2400" dirty="0">
              <a:latin typeface="Arial"/>
              <a:cs typeface="Arial"/>
            </a:endParaRPr>
          </a:p>
          <a:p>
            <a:pPr marL="299085" marR="36830" indent="-287020">
              <a:spcBef>
                <a:spcPts val="5"/>
              </a:spcBef>
              <a:buChar char="-"/>
              <a:tabLst>
                <a:tab pos="299085" algn="l"/>
                <a:tab pos="29972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Implantar/implementar Sala Municipal de Coordenação e Controle  de arboviroses</a:t>
            </a:r>
            <a:r>
              <a:rPr sz="24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(SECC);</a:t>
            </a:r>
            <a:endParaRPr lang="pt-BR" sz="2400" spc="-5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065" marR="36830">
              <a:spcBef>
                <a:spcPts val="5"/>
              </a:spcBef>
              <a:tabLst>
                <a:tab pos="299085" algn="l"/>
                <a:tab pos="299720" algn="l"/>
              </a:tabLst>
            </a:pP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99085" marR="524510" indent="-287020">
              <a:buChar char="-"/>
              <a:tabLst>
                <a:tab pos="299085" algn="l"/>
                <a:tab pos="29972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Elaboração/atualização dos planos municipais de prevenção e  controle das</a:t>
            </a:r>
            <a:r>
              <a:rPr sz="24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arboviroses;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440"/>
              </a:spcBef>
              <a:buChar char="-"/>
              <a:tabLst>
                <a:tab pos="299085" algn="l"/>
                <a:tab pos="299720" algn="l"/>
              </a:tabLst>
            </a:pPr>
            <a:r>
              <a:rPr sz="2400" spc="-5" dirty="0">
                <a:latin typeface="Arial"/>
                <a:cs typeface="Arial"/>
              </a:rPr>
              <a:t>Organização </a:t>
            </a:r>
            <a:r>
              <a:rPr sz="2400" dirty="0">
                <a:latin typeface="Arial"/>
                <a:cs typeface="Arial"/>
              </a:rPr>
              <a:t>da </a:t>
            </a:r>
            <a:r>
              <a:rPr sz="2400" spc="-5" dirty="0">
                <a:latin typeface="Arial"/>
                <a:cs typeface="Arial"/>
              </a:rPr>
              <a:t>Rede </a:t>
            </a:r>
            <a:r>
              <a:rPr sz="2400" dirty="0">
                <a:latin typeface="Arial"/>
                <a:cs typeface="Arial"/>
              </a:rPr>
              <a:t>da </a:t>
            </a:r>
            <a:r>
              <a:rPr sz="2400" spc="-5" dirty="0">
                <a:latin typeface="Arial"/>
                <a:cs typeface="Arial"/>
              </a:rPr>
              <a:t>Assistência </a:t>
            </a:r>
            <a:r>
              <a:rPr sz="2400" dirty="0">
                <a:latin typeface="Arial"/>
                <a:cs typeface="Arial"/>
              </a:rPr>
              <a:t>à </a:t>
            </a:r>
            <a:r>
              <a:rPr sz="2400" spc="-5" dirty="0">
                <a:latin typeface="Arial"/>
                <a:cs typeface="Arial"/>
              </a:rPr>
              <a:t>Saúde, </a:t>
            </a:r>
            <a:r>
              <a:rPr sz="2400" dirty="0">
                <a:latin typeface="Arial"/>
                <a:cs typeface="Arial"/>
              </a:rPr>
              <a:t>de forma a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garantir</a:t>
            </a:r>
            <a:endParaRPr sz="24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1445"/>
              </a:spcBef>
            </a:pPr>
            <a:r>
              <a:rPr sz="2400" spc="-5" dirty="0">
                <a:latin typeface="Arial"/>
                <a:cs typeface="Arial"/>
              </a:rPr>
              <a:t>acesso e manejo clínico adequado e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5" dirty="0" err="1">
                <a:latin typeface="Arial"/>
                <a:cs typeface="Arial"/>
              </a:rPr>
              <a:t>oportuno</a:t>
            </a:r>
            <a:r>
              <a:rPr lang="pt-BR" sz="2400" spc="-5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5400" y="609600"/>
            <a:ext cx="9215120" cy="42865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728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RECOMENDAÇÕES </a:t>
            </a:r>
            <a:r>
              <a:rPr sz="2400" b="1" dirty="0">
                <a:latin typeface="Arial"/>
                <a:cs typeface="Arial"/>
              </a:rPr>
              <a:t>DA </a:t>
            </a:r>
            <a:r>
              <a:rPr sz="2400" b="1" spc="-5" dirty="0">
                <a:latin typeface="Arial"/>
                <a:cs typeface="Arial"/>
              </a:rPr>
              <a:t>SESAB </a:t>
            </a:r>
            <a:r>
              <a:rPr sz="2400" b="1" dirty="0">
                <a:latin typeface="Arial"/>
                <a:cs typeface="Arial"/>
              </a:rPr>
              <a:t>AOS MUNICÍPIOS</a:t>
            </a:r>
            <a:r>
              <a:rPr sz="2400" b="1" spc="-210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PARA</a:t>
            </a:r>
            <a:endParaRPr sz="2400" dirty="0">
              <a:latin typeface="Arial"/>
              <a:cs typeface="Arial"/>
            </a:endParaRPr>
          </a:p>
          <a:p>
            <a:pPr marL="773430">
              <a:lnSpc>
                <a:spcPct val="100000"/>
              </a:lnSpc>
              <a:spcBef>
                <a:spcPts val="5"/>
              </a:spcBef>
            </a:pPr>
            <a:r>
              <a:rPr sz="2400" b="1" spc="-25" dirty="0">
                <a:latin typeface="Arial"/>
                <a:cs typeface="Arial"/>
              </a:rPr>
              <a:t>PREPARAÇÃO </a:t>
            </a:r>
            <a:r>
              <a:rPr sz="2400" b="1" dirty="0">
                <a:latin typeface="Arial"/>
                <a:cs typeface="Arial"/>
              </a:rPr>
              <a:t>E </a:t>
            </a:r>
            <a:r>
              <a:rPr sz="2400" b="1" spc="-25" dirty="0">
                <a:latin typeface="Arial"/>
                <a:cs typeface="Arial"/>
              </a:rPr>
              <a:t>RESPOSTAS 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SURTOS/EPIDEMIAS: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2400" spc="-5" dirty="0">
                <a:latin typeface="Arial"/>
                <a:cs typeface="Arial"/>
              </a:rPr>
              <a:t>Intensificação das ações </a:t>
            </a:r>
            <a:r>
              <a:rPr sz="2400" dirty="0">
                <a:latin typeface="Arial"/>
                <a:cs typeface="Arial"/>
              </a:rPr>
              <a:t>de </a:t>
            </a:r>
            <a:r>
              <a:rPr sz="2400" spc="-5" dirty="0">
                <a:latin typeface="Arial"/>
                <a:cs typeface="Arial"/>
              </a:rPr>
              <a:t>vigilância entomológica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controle</a:t>
            </a:r>
            <a:endParaRPr sz="24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1445"/>
              </a:spcBef>
            </a:pPr>
            <a:r>
              <a:rPr sz="2400" spc="-5" dirty="0">
                <a:latin typeface="Arial"/>
                <a:cs typeface="Arial"/>
              </a:rPr>
              <a:t>vetorial A</a:t>
            </a:r>
            <a:r>
              <a:rPr sz="2400" i="1" spc="-5" dirty="0">
                <a:latin typeface="Arial"/>
                <a:cs typeface="Arial"/>
              </a:rPr>
              <a:t>edes</a:t>
            </a:r>
            <a:r>
              <a:rPr sz="2400" i="1" spc="-114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aegypti;</a:t>
            </a:r>
            <a:endParaRPr sz="2400" dirty="0">
              <a:latin typeface="Arial"/>
              <a:cs typeface="Arial"/>
            </a:endParaRPr>
          </a:p>
          <a:p>
            <a:pPr marL="299085" marR="240029" indent="-287020">
              <a:lnSpc>
                <a:spcPts val="4320"/>
              </a:lnSpc>
              <a:spcBef>
                <a:spcPts val="384"/>
              </a:spcBef>
              <a:buChar char="-"/>
              <a:tabLst>
                <a:tab pos="299085" algn="l"/>
                <a:tab pos="299720" algn="l"/>
              </a:tabLst>
            </a:pPr>
            <a:r>
              <a:rPr sz="2400" spc="-5" dirty="0">
                <a:latin typeface="Arial"/>
                <a:cs typeface="Arial"/>
              </a:rPr>
              <a:t>Planejamento da Semana de Mobilização de Controle ao </a:t>
            </a:r>
            <a:r>
              <a:rPr sz="2400" i="1" spc="-5" dirty="0">
                <a:latin typeface="Arial"/>
                <a:cs typeface="Arial"/>
              </a:rPr>
              <a:t>Aedes  aegypti;</a:t>
            </a:r>
            <a:endParaRPr sz="2400" dirty="0">
              <a:latin typeface="Arial"/>
              <a:cs typeface="Arial"/>
            </a:endParaRPr>
          </a:p>
          <a:p>
            <a:pPr marL="299085" marR="31115" indent="-287020">
              <a:lnSpc>
                <a:spcPct val="150000"/>
              </a:lnSpc>
              <a:spcBef>
                <a:spcPts val="5"/>
              </a:spcBef>
              <a:buChar char="-"/>
              <a:tabLst>
                <a:tab pos="299085" algn="l"/>
                <a:tab pos="299720" algn="l"/>
              </a:tabLst>
            </a:pPr>
            <a:r>
              <a:rPr sz="2400" spc="-5" dirty="0" err="1">
                <a:latin typeface="Arial"/>
                <a:cs typeface="Arial"/>
              </a:rPr>
              <a:t>Garantir</a:t>
            </a:r>
            <a:r>
              <a:rPr sz="2400" spc="-5" dirty="0">
                <a:latin typeface="Arial"/>
                <a:cs typeface="Arial"/>
              </a:rPr>
              <a:t> a cobertura de visitas por ACE pactuadas (80%), 6 </a:t>
            </a:r>
            <a:r>
              <a:rPr sz="2400" spc="-5" dirty="0" err="1">
                <a:latin typeface="Arial"/>
                <a:cs typeface="Arial"/>
              </a:rPr>
              <a:t>ciclos</a:t>
            </a:r>
            <a:r>
              <a:rPr lang="pt-BR" sz="2400" spc="-5" dirty="0">
                <a:latin typeface="Arial"/>
                <a:cs typeface="Arial"/>
              </a:rPr>
              <a:t> </a:t>
            </a:r>
            <a:r>
              <a:rPr sz="2400" spc="-5" dirty="0" err="1">
                <a:latin typeface="Arial"/>
                <a:cs typeface="Arial"/>
              </a:rPr>
              <a:t>anuais</a:t>
            </a:r>
            <a:r>
              <a:rPr lang="pt-BR" sz="2400" spc="-5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9600" y="179359"/>
            <a:ext cx="2971800" cy="3423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38217" y="3914105"/>
            <a:ext cx="2616707" cy="2764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11965" y="179359"/>
            <a:ext cx="2807251" cy="3522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71800" y="3914104"/>
            <a:ext cx="2439924" cy="25948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7972" y="3914104"/>
            <a:ext cx="2205228" cy="2594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Imagem 11" descr="Recorte de Tela">
            <a:extLst>
              <a:ext uri="{FF2B5EF4-FFF2-40B4-BE49-F238E27FC236}">
                <a16:creationId xmlns:a16="http://schemas.microsoft.com/office/drawing/2014/main" id="{EAF9A31B-87FE-4242-9B0B-89FEC93D83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93" y="130117"/>
            <a:ext cx="3690280" cy="352201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51DF8DA8-43C1-4672-9729-15B540A86EA1}"/>
              </a:ext>
            </a:extLst>
          </p:cNvPr>
          <p:cNvSpPr/>
          <p:nvPr/>
        </p:nvSpPr>
        <p:spPr>
          <a:xfrm>
            <a:off x="2632710" y="914400"/>
            <a:ext cx="18288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8DA8AA9F-ABCE-4028-A056-F25BFC796723}"/>
              </a:ext>
            </a:extLst>
          </p:cNvPr>
          <p:cNvSpPr txBox="1">
            <a:spLocks/>
          </p:cNvSpPr>
          <p:nvPr/>
        </p:nvSpPr>
        <p:spPr>
          <a:xfrm>
            <a:off x="3118884" y="762000"/>
            <a:ext cx="662622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"/>
              </a:spcBef>
            </a:pPr>
            <a:r>
              <a:rPr lang="pt-BR" sz="1600" kern="0" dirty="0">
                <a:latin typeface="Arial" panose="020B0604020202020204" pitchFamily="34" charset="0"/>
                <a:cs typeface="Arial" panose="020B0604020202020204" pitchFamily="34" charset="0"/>
              </a:rPr>
              <a:t>Superintendência de </a:t>
            </a:r>
            <a:r>
              <a:rPr lang="pt-BR" sz="1600" kern="0" spc="-5" dirty="0">
                <a:latin typeface="Arial" panose="020B0604020202020204" pitchFamily="34" charset="0"/>
                <a:cs typeface="Arial" panose="020B0604020202020204" pitchFamily="34" charset="0"/>
              </a:rPr>
              <a:t>Vigilância e Proteção à Saúde </a:t>
            </a:r>
            <a:r>
              <a:rPr lang="pt-BR" sz="1600" kern="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600" kern="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kern="0" dirty="0">
                <a:latin typeface="Arial" panose="020B0604020202020204" pitchFamily="34" charset="0"/>
                <a:cs typeface="Arial" panose="020B0604020202020204" pitchFamily="34" charset="0"/>
              </a:rPr>
              <a:t>SUVISA</a:t>
            </a:r>
          </a:p>
          <a:p>
            <a:pPr algn="ctr"/>
            <a:r>
              <a:rPr lang="pt-BR" sz="1600" kern="0" spc="-5" dirty="0">
                <a:latin typeface="Arial" panose="020B0604020202020204" pitchFamily="34" charset="0"/>
                <a:cs typeface="Arial" panose="020B0604020202020204" pitchFamily="34" charset="0"/>
              </a:rPr>
              <a:t>Rívia</a:t>
            </a:r>
            <a:r>
              <a:rPr lang="pt-BR" sz="1600" kern="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kern="0" spc="-5" dirty="0">
                <a:latin typeface="Arial" panose="020B0604020202020204" pitchFamily="34" charset="0"/>
                <a:cs typeface="Arial" panose="020B0604020202020204" pitchFamily="34" charset="0"/>
              </a:rPr>
              <a:t>Barros</a:t>
            </a:r>
            <a:endParaRPr lang="pt-BR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4CBB9C7-49B7-4827-AB06-3BDB1ED941B7}"/>
              </a:ext>
            </a:extLst>
          </p:cNvPr>
          <p:cNvSpPr txBox="1">
            <a:spLocks/>
          </p:cNvSpPr>
          <p:nvPr/>
        </p:nvSpPr>
        <p:spPr>
          <a:xfrm>
            <a:off x="2637173" y="1447800"/>
            <a:ext cx="7111746" cy="3459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96265" algn="ctr">
              <a:spcBef>
                <a:spcPts val="100"/>
              </a:spcBef>
            </a:pPr>
            <a:r>
              <a:rPr lang="pt-BR" sz="1600" kern="0" spc="-5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Diretoria </a:t>
            </a:r>
            <a:r>
              <a:rPr lang="pt-BR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1600" kern="0" spc="-5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Vigilância </a:t>
            </a:r>
            <a:r>
              <a:rPr lang="pt-BR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Epidemiológica -</a:t>
            </a:r>
            <a:r>
              <a:rPr lang="pt-BR" sz="1600" kern="0" spc="-25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DIVEP</a:t>
            </a:r>
          </a:p>
          <a:p>
            <a:pPr marL="596265" algn="ctr"/>
            <a:r>
              <a:rPr lang="pt-BR" sz="1600" kern="0" spc="-5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Jeane Magnavita da Fonseca</a:t>
            </a:r>
            <a:r>
              <a:rPr lang="pt-BR" sz="1600" kern="0" spc="2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kern="0" spc="-5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Cerqueira</a:t>
            </a:r>
          </a:p>
          <a:p>
            <a:pPr marL="595630">
              <a:spcBef>
                <a:spcPts val="30"/>
              </a:spcBef>
            </a:pPr>
            <a:endParaRPr lang="pt-BR" sz="16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5630" algn="ctr"/>
            <a:r>
              <a:rPr lang="pt-BR" sz="1600" kern="0" spc="-5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Coordenação </a:t>
            </a:r>
            <a:r>
              <a:rPr lang="pt-BR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1600" kern="0" spc="-5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Doenças </a:t>
            </a:r>
            <a:r>
              <a:rPr lang="pt-BR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1600" kern="0" spc="-15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Transmissão Vetorial </a:t>
            </a:r>
            <a:r>
              <a:rPr lang="pt-BR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600" kern="0" spc="8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CODTV</a:t>
            </a:r>
          </a:p>
          <a:p>
            <a:pPr marL="595630" algn="ctr"/>
            <a:r>
              <a:rPr lang="pt-BR" sz="1600" kern="0" spc="-5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Gabriel Muricy</a:t>
            </a:r>
            <a:r>
              <a:rPr lang="pt-BR" sz="1600" kern="0" spc="1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kern="0" spc="-1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Cunha</a:t>
            </a:r>
          </a:p>
          <a:p>
            <a:pPr marL="595630" algn="ctr">
              <a:spcBef>
                <a:spcPts val="45"/>
              </a:spcBef>
            </a:pPr>
            <a:endParaRPr lang="pt-BR" sz="1600" kern="0" spc="-1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5630" algn="ctr">
              <a:spcBef>
                <a:spcPts val="45"/>
              </a:spcBef>
            </a:pPr>
            <a:r>
              <a:rPr lang="pt-BR" sz="1600" kern="0" spc="-1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divep.codtv@saude.ba.gov.br</a:t>
            </a:r>
          </a:p>
          <a:p>
            <a:pPr marL="595630">
              <a:spcBef>
                <a:spcPts val="45"/>
              </a:spcBef>
            </a:pPr>
            <a:endParaRPr lang="pt-BR" sz="16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5630" algn="ctr"/>
            <a:r>
              <a:rPr lang="pt-BR" sz="1600" kern="0" spc="-1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</a:t>
            </a:r>
            <a:r>
              <a:rPr lang="pt-BR" sz="1600" kern="0" spc="-45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kern="0" spc="-1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Arboviroses</a:t>
            </a:r>
          </a:p>
          <a:p>
            <a:pPr marL="595630" algn="ctr"/>
            <a:endParaRPr lang="pt-BR" sz="1600" kern="0" spc="-1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5630" algn="ctr"/>
            <a:endParaRPr lang="pt-BR" sz="1600" kern="0" spc="-1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5630" algn="ctr"/>
            <a:endParaRPr lang="pt-BR" sz="1600" kern="0" spc="-1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5630" algn="ctr"/>
            <a:endParaRPr lang="pt-BR" sz="1600" kern="0" spc="-1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6E376DC-97A1-4738-BC11-A3899A919014}"/>
              </a:ext>
            </a:extLst>
          </p:cNvPr>
          <p:cNvSpPr txBox="1"/>
          <p:nvPr/>
        </p:nvSpPr>
        <p:spPr>
          <a:xfrm>
            <a:off x="3505200" y="3505200"/>
            <a:ext cx="617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kern="0" spc="-10" dirty="0">
              <a:solidFill>
                <a:sysClr val="windowText" lastClr="000000"/>
              </a:solidFill>
            </a:endParaRPr>
          </a:p>
          <a:p>
            <a:pPr algn="ctr"/>
            <a:r>
              <a:rPr lang="pt-BR" kern="0" spc="-10" dirty="0">
                <a:solidFill>
                  <a:sysClr val="windowText" lastClr="000000"/>
                </a:solidFill>
              </a:rPr>
              <a:t>divep.arboviroses@saude.ba.gov.br</a:t>
            </a:r>
          </a:p>
          <a:p>
            <a:pPr algn="ctr"/>
            <a:r>
              <a:rPr lang="pt-BR" kern="0" spc="-10" dirty="0">
                <a:solidFill>
                  <a:sysClr val="windowText" lastClr="000000"/>
                </a:solidFill>
              </a:rPr>
              <a:t>divep.controlevetorial@saude.ba.gov.br</a:t>
            </a:r>
          </a:p>
          <a:p>
            <a:pPr algn="ctr"/>
            <a:r>
              <a:rPr lang="pt-BR" kern="0" spc="-10" dirty="0">
                <a:solidFill>
                  <a:sysClr val="windowText" lastClr="000000"/>
                </a:solidFill>
              </a:rPr>
              <a:t>divep.secc@saude.ba.gov.br</a:t>
            </a:r>
          </a:p>
          <a:p>
            <a:endParaRPr lang="pt-BR" kern="0" spc="-10" dirty="0">
              <a:solidFill>
                <a:sysClr val="windowText" lastClr="00000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1289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14800" y="1894332"/>
            <a:ext cx="3119628" cy="1891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77057" y="349122"/>
            <a:ext cx="62655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5" dirty="0">
                <a:solidFill>
                  <a:srgbClr val="001F5F"/>
                </a:solidFill>
                <a:latin typeface="Arial Rounded MT Bold"/>
                <a:cs typeface="Arial Rounded MT Bold"/>
              </a:rPr>
              <a:t>DETERMINANTES</a:t>
            </a:r>
            <a:r>
              <a:rPr sz="3200" b="0" spc="-50" dirty="0">
                <a:solidFill>
                  <a:srgbClr val="001F5F"/>
                </a:solidFill>
                <a:latin typeface="Arial Rounded MT Bold"/>
                <a:cs typeface="Arial Rounded MT Bold"/>
              </a:rPr>
              <a:t> </a:t>
            </a:r>
            <a:r>
              <a:rPr sz="3200" b="0" spc="-5" dirty="0">
                <a:solidFill>
                  <a:srgbClr val="001F5F"/>
                </a:solidFill>
                <a:latin typeface="Arial Rounded MT Bold"/>
                <a:cs typeface="Arial Rounded MT Bold"/>
              </a:rPr>
              <a:t>AMBIENTAIS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955" y="918972"/>
            <a:ext cx="4036314" cy="3059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2340" y="943355"/>
            <a:ext cx="4114038" cy="28536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909317"/>
            <a:ext cx="4379214" cy="39311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78268" y="3145535"/>
            <a:ext cx="4545330" cy="32819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84903" y="4131564"/>
            <a:ext cx="3426713" cy="23827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4CCFCD5-6C56-4291-8CE6-987EFD033B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5683" y="1519288"/>
            <a:ext cx="2743199" cy="2729257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DDE78F5E-50C4-45CA-A21C-974D64300D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241192"/>
              </p:ext>
            </p:extLst>
          </p:nvPr>
        </p:nvGraphicFramePr>
        <p:xfrm>
          <a:off x="202645" y="4554513"/>
          <a:ext cx="3733801" cy="1368426"/>
        </p:xfrm>
        <a:graphic>
          <a:graphicData uri="http://schemas.openxmlformats.org/drawingml/2006/table">
            <a:tbl>
              <a:tblPr/>
              <a:tblGrid>
                <a:gridCol w="694660">
                  <a:extLst>
                    <a:ext uri="{9D8B030D-6E8A-4147-A177-3AD203B41FA5}">
                      <a16:colId xmlns:a16="http://schemas.microsoft.com/office/drawing/2014/main" val="4218051167"/>
                    </a:ext>
                  </a:extLst>
                </a:gridCol>
                <a:gridCol w="1548606">
                  <a:extLst>
                    <a:ext uri="{9D8B030D-6E8A-4147-A177-3AD203B41FA5}">
                      <a16:colId xmlns:a16="http://schemas.microsoft.com/office/drawing/2014/main" val="284289379"/>
                    </a:ext>
                  </a:extLst>
                </a:gridCol>
                <a:gridCol w="604868">
                  <a:extLst>
                    <a:ext uri="{9D8B030D-6E8A-4147-A177-3AD203B41FA5}">
                      <a16:colId xmlns:a16="http://schemas.microsoft.com/office/drawing/2014/main" val="2037528318"/>
                    </a:ext>
                  </a:extLst>
                </a:gridCol>
                <a:gridCol w="885667">
                  <a:extLst>
                    <a:ext uri="{9D8B030D-6E8A-4147-A177-3AD203B41FA5}">
                      <a16:colId xmlns:a16="http://schemas.microsoft.com/office/drawing/2014/main" val="2530889602"/>
                    </a:ext>
                  </a:extLst>
                </a:gridCol>
              </a:tblGrid>
              <a:tr h="52549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Indicie de Infestação Predial</a:t>
                      </a:r>
                    </a:p>
                  </a:txBody>
                  <a:tcPr marL="9524" marR="9524" marT="9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Quantidade de municípios</a:t>
                      </a:r>
                    </a:p>
                  </a:txBody>
                  <a:tcPr marL="9524" marR="9524" marT="9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39486"/>
                  </a:ext>
                </a:extLst>
              </a:tr>
              <a:tr h="19947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Legenda LIRA</a:t>
                      </a:r>
                    </a:p>
                  </a:txBody>
                  <a:tcPr marL="9524" marR="9524" marT="9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BAIXO (IIP ≤ 0,9%)</a:t>
                      </a:r>
                    </a:p>
                  </a:txBody>
                  <a:tcPr marL="9524" marR="9524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4" marR="9524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</a:t>
                      </a:r>
                    </a:p>
                  </a:txBody>
                  <a:tcPr marL="9524" marR="9524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6763695"/>
                  </a:ext>
                </a:extLst>
              </a:tr>
              <a:tr h="21448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MÉDIO ( 1 ≥ IIP ≤ 3,9)</a:t>
                      </a:r>
                    </a:p>
                  </a:txBody>
                  <a:tcPr marL="9524" marR="9524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4" marR="9524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185</a:t>
                      </a:r>
                    </a:p>
                  </a:txBody>
                  <a:tcPr marL="9524" marR="9524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530154"/>
                  </a:ext>
                </a:extLst>
              </a:tr>
              <a:tr h="21448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ALTO (IIP ≥ 4)</a:t>
                      </a:r>
                    </a:p>
                  </a:txBody>
                  <a:tcPr marL="9524" marR="9524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4" marR="9524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9524" marR="9524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453107"/>
                  </a:ext>
                </a:extLst>
              </a:tr>
              <a:tr h="21448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NÃO ENVIARAM</a:t>
                      </a:r>
                    </a:p>
                  </a:txBody>
                  <a:tcPr marL="9524" marR="9524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4" marR="9524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4" marR="9524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325255"/>
                  </a:ext>
                </a:extLst>
              </a:tr>
            </a:tbl>
          </a:graphicData>
        </a:graphic>
      </p:graphicFrame>
      <p:sp>
        <p:nvSpPr>
          <p:cNvPr id="6178" name="CaixaDeTexto 13">
            <a:extLst>
              <a:ext uri="{FF2B5EF4-FFF2-40B4-BE49-F238E27FC236}">
                <a16:creationId xmlns:a16="http://schemas.microsoft.com/office/drawing/2014/main" id="{F2F0DB9D-C1DD-4035-AE42-E848853DA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645" y="6248400"/>
            <a:ext cx="2916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pt-BR" altLang="pt-BR" sz="1200" dirty="0"/>
              <a:t>Fonte: LIRA/LIA/MS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381F526C-56F3-4C34-B2E1-8227700E702F}"/>
              </a:ext>
            </a:extLst>
          </p:cNvPr>
          <p:cNvSpPr txBox="1">
            <a:spLocks noChangeArrowheads="1"/>
          </p:cNvSpPr>
          <p:nvPr/>
        </p:nvSpPr>
        <p:spPr>
          <a:xfrm>
            <a:off x="329609" y="304800"/>
            <a:ext cx="1174011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pt-BR" altLang="pt-BR" i="1" kern="0" dirty="0"/>
              <a:t>LEVANTAMENTO DE ÍNDICE DE INFESTAÇÃO PREDIAL, BAHIA 2019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0954357-6780-4B24-B26D-B24A555CE55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447800"/>
            <a:ext cx="2751174" cy="2800745"/>
          </a:xfrm>
          <a:prstGeom prst="rect">
            <a:avLst/>
          </a:prstGeom>
        </p:spPr>
      </p:pic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72433B31-2308-4417-B897-D42CA1B6F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922583"/>
              </p:ext>
            </p:extLst>
          </p:nvPr>
        </p:nvGraphicFramePr>
        <p:xfrm>
          <a:off x="4458591" y="4548583"/>
          <a:ext cx="3553664" cy="1368426"/>
        </p:xfrm>
        <a:graphic>
          <a:graphicData uri="http://schemas.openxmlformats.org/drawingml/2006/table">
            <a:tbl>
              <a:tblPr/>
              <a:tblGrid>
                <a:gridCol w="529384">
                  <a:extLst>
                    <a:ext uri="{9D8B030D-6E8A-4147-A177-3AD203B41FA5}">
                      <a16:colId xmlns:a16="http://schemas.microsoft.com/office/drawing/2014/main" val="4218051167"/>
                    </a:ext>
                  </a:extLst>
                </a:gridCol>
                <a:gridCol w="1375616">
                  <a:extLst>
                    <a:ext uri="{9D8B030D-6E8A-4147-A177-3AD203B41FA5}">
                      <a16:colId xmlns:a16="http://schemas.microsoft.com/office/drawing/2014/main" val="28428937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37528318"/>
                    </a:ext>
                  </a:extLst>
                </a:gridCol>
                <a:gridCol w="1267664">
                  <a:extLst>
                    <a:ext uri="{9D8B030D-6E8A-4147-A177-3AD203B41FA5}">
                      <a16:colId xmlns:a16="http://schemas.microsoft.com/office/drawing/2014/main" val="2530889602"/>
                    </a:ext>
                  </a:extLst>
                </a:gridCol>
              </a:tblGrid>
              <a:tr h="52549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Indicie de Infestação Predial</a:t>
                      </a:r>
                    </a:p>
                  </a:txBody>
                  <a:tcPr marL="9524" marR="9524" marT="9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Quantidade de municípios</a:t>
                      </a:r>
                    </a:p>
                  </a:txBody>
                  <a:tcPr marL="9524" marR="9524" marT="9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39486"/>
                  </a:ext>
                </a:extLst>
              </a:tr>
              <a:tr h="19947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Legenda LIRA</a:t>
                      </a:r>
                    </a:p>
                  </a:txBody>
                  <a:tcPr marL="9524" marR="9524" marT="9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BAIXO (IIP ≤ 0,9%)</a:t>
                      </a:r>
                    </a:p>
                  </a:txBody>
                  <a:tcPr marL="9524" marR="9524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4" marR="9524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524" marR="9524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6763695"/>
                  </a:ext>
                </a:extLst>
              </a:tr>
              <a:tr h="21448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MÉDIO ( 1 ≥ IIP ≤ 3,9)</a:t>
                      </a:r>
                    </a:p>
                  </a:txBody>
                  <a:tcPr marL="9524" marR="9524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4" marR="9524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182</a:t>
                      </a:r>
                    </a:p>
                  </a:txBody>
                  <a:tcPr marL="9524" marR="9524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530154"/>
                  </a:ext>
                </a:extLst>
              </a:tr>
              <a:tr h="21448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ALTO (IIP ≥ 4)</a:t>
                      </a:r>
                    </a:p>
                  </a:txBody>
                  <a:tcPr marL="9524" marR="9524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4" marR="9524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</a:t>
                      </a:r>
                    </a:p>
                  </a:txBody>
                  <a:tcPr marL="9524" marR="9524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453107"/>
                  </a:ext>
                </a:extLst>
              </a:tr>
              <a:tr h="21448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NÃO ENVIARAM</a:t>
                      </a:r>
                    </a:p>
                  </a:txBody>
                  <a:tcPr marL="9524" marR="9524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4" marR="9524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4" marR="9524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325255"/>
                  </a:ext>
                </a:extLst>
              </a:tr>
            </a:tbl>
          </a:graphicData>
        </a:graphic>
      </p:graphicFrame>
      <p:pic>
        <p:nvPicPr>
          <p:cNvPr id="9" name="Imagem 8">
            <a:extLst>
              <a:ext uri="{FF2B5EF4-FFF2-40B4-BE49-F238E27FC236}">
                <a16:creationId xmlns:a16="http://schemas.microsoft.com/office/drawing/2014/main" id="{9F9A4813-7CA6-498F-959C-1FCA4FD1707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76292" y="1362272"/>
            <a:ext cx="2873870" cy="2971800"/>
          </a:xfrm>
          <a:prstGeom prst="rect">
            <a:avLst/>
          </a:prstGeom>
        </p:spPr>
      </p:pic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07998EC6-4F83-43BD-8601-5306583D8C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608591"/>
              </p:ext>
            </p:extLst>
          </p:nvPr>
        </p:nvGraphicFramePr>
        <p:xfrm>
          <a:off x="8534400" y="4548583"/>
          <a:ext cx="3452064" cy="1388767"/>
        </p:xfrm>
        <a:graphic>
          <a:graphicData uri="http://schemas.openxmlformats.org/drawingml/2006/table">
            <a:tbl>
              <a:tblPr/>
              <a:tblGrid>
                <a:gridCol w="642244">
                  <a:extLst>
                    <a:ext uri="{9D8B030D-6E8A-4147-A177-3AD203B41FA5}">
                      <a16:colId xmlns:a16="http://schemas.microsoft.com/office/drawing/2014/main" val="4218051167"/>
                    </a:ext>
                  </a:extLst>
                </a:gridCol>
                <a:gridCol w="1431755">
                  <a:extLst>
                    <a:ext uri="{9D8B030D-6E8A-4147-A177-3AD203B41FA5}">
                      <a16:colId xmlns:a16="http://schemas.microsoft.com/office/drawing/2014/main" val="284289379"/>
                    </a:ext>
                  </a:extLst>
                </a:gridCol>
                <a:gridCol w="559227">
                  <a:extLst>
                    <a:ext uri="{9D8B030D-6E8A-4147-A177-3AD203B41FA5}">
                      <a16:colId xmlns:a16="http://schemas.microsoft.com/office/drawing/2014/main" val="2037528318"/>
                    </a:ext>
                  </a:extLst>
                </a:gridCol>
                <a:gridCol w="818838">
                  <a:extLst>
                    <a:ext uri="{9D8B030D-6E8A-4147-A177-3AD203B41FA5}">
                      <a16:colId xmlns:a16="http://schemas.microsoft.com/office/drawing/2014/main" val="2530889602"/>
                    </a:ext>
                  </a:extLst>
                </a:gridCol>
              </a:tblGrid>
              <a:tr h="53330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Indicie de Infestação Predial</a:t>
                      </a:r>
                    </a:p>
                  </a:txBody>
                  <a:tcPr marL="9524" marR="9524" marT="9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Quantidade de municípios</a:t>
                      </a:r>
                    </a:p>
                  </a:txBody>
                  <a:tcPr marL="9524" marR="9524" marT="9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39486"/>
                  </a:ext>
                </a:extLst>
              </a:tr>
              <a:tr h="20243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Legenda LIRA</a:t>
                      </a:r>
                    </a:p>
                  </a:txBody>
                  <a:tcPr marL="9524" marR="9524" marT="9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BAIXO (IIP ≤ 0,9%)</a:t>
                      </a:r>
                    </a:p>
                  </a:txBody>
                  <a:tcPr marL="9524" marR="9524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4" marR="9524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</a:t>
                      </a:r>
                    </a:p>
                  </a:txBody>
                  <a:tcPr marL="9524" marR="9524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6763695"/>
                  </a:ext>
                </a:extLst>
              </a:tr>
              <a:tr h="2176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MÉDIO ( 1 ≥ IIP ≤ 3,9)</a:t>
                      </a:r>
                    </a:p>
                  </a:txBody>
                  <a:tcPr marL="9524" marR="9524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4" marR="9524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</a:t>
                      </a:r>
                    </a:p>
                  </a:txBody>
                  <a:tcPr marL="9524" marR="9524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530154"/>
                  </a:ext>
                </a:extLst>
              </a:tr>
              <a:tr h="2176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ALTO (IIP ≥ 4)</a:t>
                      </a:r>
                    </a:p>
                  </a:txBody>
                  <a:tcPr marL="9524" marR="9524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4" marR="9524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9524" marR="9524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453107"/>
                  </a:ext>
                </a:extLst>
              </a:tr>
              <a:tr h="2176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NÃO ENVIARAM</a:t>
                      </a:r>
                    </a:p>
                  </a:txBody>
                  <a:tcPr marL="9524" marR="9524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4" marR="9524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4" marR="9524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325255"/>
                  </a:ext>
                </a:extLst>
              </a:tr>
            </a:tbl>
          </a:graphicData>
        </a:graphic>
      </p:graphicFrame>
      <p:sp>
        <p:nvSpPr>
          <p:cNvPr id="12" name="CaixaDeTexto 20">
            <a:extLst>
              <a:ext uri="{FF2B5EF4-FFF2-40B4-BE49-F238E27FC236}">
                <a16:creationId xmlns:a16="http://schemas.microsoft.com/office/drawing/2014/main" id="{16C2890A-2FEE-4B59-80BA-0580F6532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336" y="6248400"/>
            <a:ext cx="29176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pt-BR" altLang="pt-BR" sz="1200" dirty="0"/>
              <a:t>18/11/2019</a:t>
            </a:r>
          </a:p>
        </p:txBody>
      </p:sp>
    </p:spTree>
    <p:extLst>
      <p:ext uri="{BB962C8B-B14F-4D97-AF65-F5344CB8AC3E}">
        <p14:creationId xmlns:p14="http://schemas.microsoft.com/office/powerpoint/2010/main" val="78943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4901" y="364058"/>
            <a:ext cx="11429899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065">
              <a:lnSpc>
                <a:spcPct val="100000"/>
              </a:lnSpc>
              <a:spcBef>
                <a:spcPts val="95"/>
              </a:spcBef>
            </a:pPr>
            <a:r>
              <a:rPr b="0" spc="-50" dirty="0">
                <a:solidFill>
                  <a:srgbClr val="001F5F"/>
                </a:solidFill>
                <a:latin typeface="Arial Rounded MT Bold"/>
                <a:cs typeface="Arial Rounded MT Bold"/>
              </a:rPr>
              <a:t>TAXA </a:t>
            </a:r>
            <a:r>
              <a:rPr b="0" spc="-5" dirty="0">
                <a:solidFill>
                  <a:srgbClr val="001F5F"/>
                </a:solidFill>
                <a:latin typeface="Arial Rounded MT Bold"/>
                <a:cs typeface="Arial Rounded MT Bold"/>
              </a:rPr>
              <a:t>DE </a:t>
            </a:r>
            <a:r>
              <a:rPr b="0" spc="-20" dirty="0">
                <a:solidFill>
                  <a:srgbClr val="001F5F"/>
                </a:solidFill>
                <a:latin typeface="Arial Rounded MT Bold"/>
                <a:cs typeface="Arial Rounded MT Bold"/>
              </a:rPr>
              <a:t>COBERTURA </a:t>
            </a:r>
            <a:r>
              <a:rPr b="0" spc="-40" dirty="0">
                <a:solidFill>
                  <a:srgbClr val="001F5F"/>
                </a:solidFill>
                <a:latin typeface="Arial Rounded MT Bold"/>
                <a:cs typeface="Arial Rounded MT Bold"/>
              </a:rPr>
              <a:t>DAS </a:t>
            </a:r>
            <a:r>
              <a:rPr b="0" spc="-10" dirty="0">
                <a:solidFill>
                  <a:srgbClr val="001F5F"/>
                </a:solidFill>
                <a:latin typeface="Arial Rounded MT Bold"/>
                <a:cs typeface="Arial Rounded MT Bold"/>
              </a:rPr>
              <a:t>AÇÕES </a:t>
            </a:r>
            <a:r>
              <a:rPr b="0" spc="-5" dirty="0">
                <a:solidFill>
                  <a:srgbClr val="001F5F"/>
                </a:solidFill>
                <a:latin typeface="Arial Rounded MT Bold"/>
                <a:cs typeface="Arial Rounded MT Bold"/>
              </a:rPr>
              <a:t>DE </a:t>
            </a:r>
            <a:r>
              <a:rPr b="0" spc="-35" dirty="0">
                <a:solidFill>
                  <a:srgbClr val="001F5F"/>
                </a:solidFill>
                <a:latin typeface="Arial Rounded MT Bold"/>
                <a:cs typeface="Arial Rounded MT Bold"/>
              </a:rPr>
              <a:t>VISITA </a:t>
            </a:r>
            <a:r>
              <a:rPr b="0" spc="-15" dirty="0">
                <a:solidFill>
                  <a:srgbClr val="001F5F"/>
                </a:solidFill>
                <a:latin typeface="Arial Rounded MT Bold"/>
                <a:cs typeface="Arial Rounded MT Bold"/>
              </a:rPr>
              <a:t>AOS </a:t>
            </a:r>
            <a:r>
              <a:rPr b="0" spc="-5" dirty="0">
                <a:solidFill>
                  <a:srgbClr val="001F5F"/>
                </a:solidFill>
                <a:latin typeface="Arial Rounded MT Bold"/>
                <a:cs typeface="Arial Rounded MT Bold"/>
              </a:rPr>
              <a:t>DOMICÍLIOS  </a:t>
            </a:r>
            <a:r>
              <a:rPr b="0" spc="-70" dirty="0">
                <a:solidFill>
                  <a:srgbClr val="001F5F"/>
                </a:solidFill>
                <a:latin typeface="Arial Rounded MT Bold"/>
                <a:cs typeface="Arial Rounded MT Bold"/>
              </a:rPr>
              <a:t>PARA </a:t>
            </a:r>
            <a:r>
              <a:rPr b="0" spc="-5" dirty="0">
                <a:solidFill>
                  <a:srgbClr val="001F5F"/>
                </a:solidFill>
                <a:latin typeface="Arial Rounded MT Bold"/>
                <a:cs typeface="Arial Rounded MT Bold"/>
              </a:rPr>
              <a:t>CONTROLE </a:t>
            </a:r>
            <a:r>
              <a:rPr b="0" spc="-15" dirty="0">
                <a:solidFill>
                  <a:srgbClr val="001F5F"/>
                </a:solidFill>
                <a:latin typeface="Arial Rounded MT Bold"/>
                <a:cs typeface="Arial Rounded MT Bold"/>
              </a:rPr>
              <a:t>DE </a:t>
            </a:r>
            <a:r>
              <a:rPr b="0" spc="-5" dirty="0">
                <a:solidFill>
                  <a:srgbClr val="001F5F"/>
                </a:solidFill>
                <a:latin typeface="Arial Rounded MT Bold"/>
                <a:cs typeface="Arial Rounded MT Bold"/>
              </a:rPr>
              <a:t>FOCOS </a:t>
            </a:r>
            <a:r>
              <a:rPr b="0" spc="-15" dirty="0">
                <a:solidFill>
                  <a:srgbClr val="001F5F"/>
                </a:solidFill>
                <a:latin typeface="Arial Rounded MT Bold"/>
                <a:cs typeface="Arial Rounded MT Bold"/>
              </a:rPr>
              <a:t>DO </a:t>
            </a:r>
            <a:r>
              <a:rPr b="0" spc="-10" dirty="0">
                <a:solidFill>
                  <a:srgbClr val="001F5F"/>
                </a:solidFill>
                <a:latin typeface="Arial Rounded MT Bold"/>
                <a:cs typeface="Arial Rounded MT Bold"/>
              </a:rPr>
              <a:t>AEDES </a:t>
            </a:r>
            <a:r>
              <a:rPr b="0" spc="-5" dirty="0">
                <a:solidFill>
                  <a:srgbClr val="001F5F"/>
                </a:solidFill>
                <a:latin typeface="Arial Rounded MT Bold"/>
                <a:cs typeface="Arial Rounded MT Bold"/>
              </a:rPr>
              <a:t>AEGYPTI,</a:t>
            </a:r>
            <a:r>
              <a:rPr b="0" spc="80" dirty="0">
                <a:solidFill>
                  <a:srgbClr val="001F5F"/>
                </a:solidFill>
                <a:latin typeface="Arial Rounded MT Bold"/>
                <a:cs typeface="Arial Rounded MT Bold"/>
              </a:rPr>
              <a:t> </a:t>
            </a:r>
            <a:r>
              <a:rPr b="0" spc="-15" dirty="0">
                <a:solidFill>
                  <a:srgbClr val="001F5F"/>
                </a:solidFill>
                <a:latin typeface="Arial Rounded MT Bold"/>
                <a:cs typeface="Arial Rounded MT Bold"/>
              </a:rPr>
              <a:t>BAHIA-2019</a:t>
            </a:r>
            <a:r>
              <a:rPr lang="pt-BR" b="0" spc="-15" dirty="0">
                <a:solidFill>
                  <a:srgbClr val="001F5F"/>
                </a:solidFill>
                <a:latin typeface="Arial Rounded MT Bold"/>
                <a:cs typeface="Arial Rounded MT Bold"/>
              </a:rPr>
              <a:t>*</a:t>
            </a:r>
            <a:r>
              <a:rPr b="0" spc="-15" dirty="0">
                <a:solidFill>
                  <a:srgbClr val="001F5F"/>
                </a:solidFill>
                <a:latin typeface="Arial Rounded MT Bold"/>
                <a:cs typeface="Arial Rounded MT Bold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03031" y="3849578"/>
            <a:ext cx="945515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35"/>
              </a:lnSpc>
            </a:pPr>
            <a:r>
              <a:rPr sz="2900" b="1" spc="-185" dirty="0">
                <a:latin typeface="Arial"/>
                <a:cs typeface="Arial"/>
              </a:rPr>
              <a:t>&gt;</a:t>
            </a:r>
            <a:r>
              <a:rPr sz="2900" b="1" spc="-250" dirty="0">
                <a:latin typeface="Arial"/>
                <a:cs typeface="Arial"/>
              </a:rPr>
              <a:t> </a:t>
            </a:r>
            <a:r>
              <a:rPr sz="2900" b="1" spc="-180" dirty="0">
                <a:latin typeface="Arial"/>
                <a:cs typeface="Arial"/>
              </a:rPr>
              <a:t>80%</a:t>
            </a:r>
            <a:endParaRPr sz="2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03031" y="4320289"/>
            <a:ext cx="928369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35"/>
              </a:lnSpc>
            </a:pPr>
            <a:r>
              <a:rPr sz="2900" b="1" spc="-175" dirty="0">
                <a:latin typeface="Arial"/>
                <a:cs typeface="Arial"/>
              </a:rPr>
              <a:t>≤</a:t>
            </a:r>
            <a:r>
              <a:rPr sz="2900" b="1" spc="-290" dirty="0">
                <a:latin typeface="Arial"/>
                <a:cs typeface="Arial"/>
              </a:rPr>
              <a:t> </a:t>
            </a:r>
            <a:r>
              <a:rPr sz="2900" b="1" spc="-180" dirty="0">
                <a:latin typeface="Arial"/>
                <a:cs typeface="Arial"/>
              </a:rPr>
              <a:t>80%</a:t>
            </a:r>
            <a:endParaRPr sz="29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426649"/>
              </p:ext>
            </p:extLst>
          </p:nvPr>
        </p:nvGraphicFramePr>
        <p:xfrm>
          <a:off x="1471815" y="3064769"/>
          <a:ext cx="4183379" cy="20395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4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8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7398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2450" b="1" spc="-170" dirty="0">
                          <a:latin typeface="Arial"/>
                          <a:cs typeface="Arial"/>
                        </a:rPr>
                        <a:t>COBERTURA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2450" b="1" spc="-175" dirty="0">
                          <a:latin typeface="Arial"/>
                          <a:cs typeface="Arial"/>
                        </a:rPr>
                        <a:t>MUNICÍPIOS</a:t>
                      </a:r>
                      <a:endParaRPr sz="2450" dirty="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710">
                <a:tc>
                  <a:txBody>
                    <a:bodyPr/>
                    <a:lstStyle/>
                    <a:p>
                      <a:pPr marL="66675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≤</a:t>
                      </a:r>
                      <a:r>
                        <a:rPr sz="2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80%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pt-BR" sz="2900" b="1" spc="-125" dirty="0">
                          <a:latin typeface="Arial"/>
                          <a:cs typeface="Arial"/>
                        </a:rPr>
                        <a:t>193</a:t>
                      </a:r>
                      <a:endParaRPr sz="2900" dirty="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710">
                <a:tc>
                  <a:txBody>
                    <a:bodyPr/>
                    <a:lstStyle/>
                    <a:p>
                      <a:pPr marL="6623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2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80%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pt-BR" sz="2900" b="1" spc="-125" dirty="0">
                          <a:latin typeface="Arial"/>
                          <a:cs typeface="Arial"/>
                        </a:rPr>
                        <a:t>224</a:t>
                      </a:r>
                      <a:endParaRPr sz="2900" dirty="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710"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50" b="1" spc="-204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2450" b="1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50" b="1" spc="-204" dirty="0">
                          <a:latin typeface="Arial"/>
                          <a:cs typeface="Arial"/>
                        </a:rPr>
                        <a:t>GERAL</a:t>
                      </a:r>
                      <a:endParaRPr sz="2450" dirty="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900" b="1" spc="-125" dirty="0">
                          <a:latin typeface="Arial"/>
                          <a:cs typeface="Arial"/>
                        </a:rPr>
                        <a:t>417</a:t>
                      </a:r>
                      <a:endParaRPr sz="2900" dirty="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744423" y="5943091"/>
            <a:ext cx="563816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*DADOS </a:t>
            </a:r>
            <a:r>
              <a:rPr sz="1000" b="1" spc="-15" dirty="0">
                <a:latin typeface="Arial"/>
                <a:cs typeface="Arial"/>
              </a:rPr>
              <a:t>GERAL ATÉ </a:t>
            </a:r>
            <a:r>
              <a:rPr sz="1000" b="1" spc="-5" dirty="0">
                <a:latin typeface="Arial"/>
                <a:cs typeface="Arial"/>
              </a:rPr>
              <a:t>O </a:t>
            </a:r>
            <a:r>
              <a:rPr lang="pt-BR" sz="1000" b="1" spc="-5" dirty="0">
                <a:latin typeface="Arial"/>
                <a:cs typeface="Arial"/>
              </a:rPr>
              <a:t>5</a:t>
            </a:r>
            <a:r>
              <a:rPr sz="1000" b="1" spc="-5" dirty="0">
                <a:latin typeface="Arial"/>
                <a:cs typeface="Arial"/>
              </a:rPr>
              <a:t>º CICLO, </a:t>
            </a:r>
            <a:r>
              <a:rPr sz="1000" b="1" spc="-10" dirty="0">
                <a:latin typeface="Arial"/>
                <a:cs typeface="Arial"/>
              </a:rPr>
              <a:t>ATUALIZADOS </a:t>
            </a:r>
            <a:r>
              <a:rPr sz="1000" b="1" spc="-15" dirty="0">
                <a:latin typeface="Arial"/>
                <a:cs typeface="Arial"/>
              </a:rPr>
              <a:t>ATÉ </a:t>
            </a:r>
            <a:r>
              <a:rPr sz="1000" b="1" spc="-5" dirty="0">
                <a:latin typeface="Arial"/>
                <a:cs typeface="Arial"/>
              </a:rPr>
              <a:t>1</a:t>
            </a:r>
            <a:r>
              <a:rPr lang="pt-BR" sz="1000" b="1" spc="-5" dirty="0">
                <a:latin typeface="Arial"/>
                <a:cs typeface="Arial"/>
              </a:rPr>
              <a:t>8</a:t>
            </a:r>
            <a:r>
              <a:rPr sz="1000" b="1" spc="-5" dirty="0">
                <a:latin typeface="Arial"/>
                <a:cs typeface="Arial"/>
              </a:rPr>
              <a:t>/</a:t>
            </a:r>
            <a:r>
              <a:rPr lang="pt-BR" sz="1000" b="1" spc="-5" dirty="0">
                <a:latin typeface="Arial"/>
                <a:cs typeface="Arial"/>
              </a:rPr>
              <a:t>11</a:t>
            </a:r>
            <a:r>
              <a:rPr sz="1000" b="1" spc="-5" dirty="0">
                <a:latin typeface="Arial"/>
                <a:cs typeface="Arial"/>
              </a:rPr>
              <a:t>/2019 SUJEITOS A</a:t>
            </a:r>
            <a:r>
              <a:rPr sz="1000" b="1" spc="1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ALTERAÇÕES</a:t>
            </a:r>
            <a:endParaRPr sz="1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b="1" dirty="0">
                <a:latin typeface="Arial"/>
                <a:cs typeface="Arial"/>
              </a:rPr>
              <a:t>FONTE </a:t>
            </a:r>
            <a:r>
              <a:rPr sz="1000" b="1" spc="-5" dirty="0">
                <a:latin typeface="Arial"/>
                <a:cs typeface="Arial"/>
              </a:rPr>
              <a:t>– SISTEMA DO PROGRAMA </a:t>
            </a:r>
            <a:r>
              <a:rPr sz="1000" b="1" spc="-10" dirty="0">
                <a:latin typeface="Arial"/>
                <a:cs typeface="Arial"/>
              </a:rPr>
              <a:t>NACIONAL </a:t>
            </a:r>
            <a:r>
              <a:rPr sz="1000" b="1" spc="-5" dirty="0">
                <a:latin typeface="Arial"/>
                <a:cs typeface="Arial"/>
              </a:rPr>
              <a:t>DO </a:t>
            </a:r>
            <a:r>
              <a:rPr sz="1000" b="1" dirty="0">
                <a:latin typeface="Arial"/>
                <a:cs typeface="Arial"/>
              </a:rPr>
              <a:t>CONTROLE </a:t>
            </a:r>
            <a:r>
              <a:rPr sz="1000" b="1" spc="-5" dirty="0">
                <a:latin typeface="Arial"/>
                <a:cs typeface="Arial"/>
              </a:rPr>
              <a:t>DA DENGUE</a:t>
            </a:r>
            <a:r>
              <a:rPr sz="1000" b="1" spc="4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(SISPNCD)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FD31C5F-52C7-4ED2-A507-A02BC94F1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10" y="1191420"/>
            <a:ext cx="4604153" cy="47982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D0342B-A425-47C9-B956-27FF5F388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381000"/>
            <a:ext cx="8368283" cy="430887"/>
          </a:xfrm>
        </p:spPr>
        <p:txBody>
          <a:bodyPr/>
          <a:lstStyle/>
          <a:p>
            <a:pPr algn="ctr"/>
            <a:r>
              <a:rPr lang="pt-BR" dirty="0"/>
              <a:t>DIAGRAMA DE CONTROLE</a:t>
            </a:r>
          </a:p>
        </p:txBody>
      </p:sp>
      <p:pic>
        <p:nvPicPr>
          <p:cNvPr id="7" name="Imagem 6" descr="Recorte de Tela">
            <a:extLst>
              <a:ext uri="{FF2B5EF4-FFF2-40B4-BE49-F238E27FC236}">
                <a16:creationId xmlns:a16="http://schemas.microsoft.com/office/drawing/2014/main" id="{D05C711F-B6FC-445B-9D5F-BB24DBB29F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223" y="990600"/>
            <a:ext cx="8215883" cy="495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65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816D8-7147-4897-985E-6A005D310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28600"/>
            <a:ext cx="9441941" cy="861774"/>
          </a:xfrm>
        </p:spPr>
        <p:txBody>
          <a:bodyPr/>
          <a:lstStyle/>
          <a:p>
            <a:r>
              <a:rPr lang="pt-BR" dirty="0"/>
              <a:t>Coeficiente de Incidência das </a:t>
            </a:r>
            <a:r>
              <a:rPr lang="pt-BR" dirty="0" err="1"/>
              <a:t>Arboviroses</a:t>
            </a:r>
            <a:r>
              <a:rPr lang="pt-BR" dirty="0"/>
              <a:t>, Bahia 2019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6DAD89B-D99D-4BF1-9FE1-05A70956F90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3592312" cy="377237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5FCC7DB-ED35-48AB-8750-40771E7B420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600200"/>
            <a:ext cx="3574304" cy="377237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E0F4ED0-BF4C-4512-A40F-38916038C5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600200"/>
            <a:ext cx="3592310" cy="377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85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14516E4-736B-4E46-8076-DA56CC8EA06E}"/>
              </a:ext>
            </a:extLst>
          </p:cNvPr>
          <p:cNvSpPr/>
          <p:nvPr/>
        </p:nvSpPr>
        <p:spPr>
          <a:xfrm>
            <a:off x="1061562" y="613757"/>
            <a:ext cx="910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MONITORAMENTO DAS ARBOVIROSES, BAHIA, 2019*</a:t>
            </a:r>
            <a:endParaRPr lang="pt-BR" sz="2400" dirty="0"/>
          </a:p>
        </p:txBody>
      </p:sp>
      <p:pic>
        <p:nvPicPr>
          <p:cNvPr id="7" name="Imagem 6" descr="Recorte de Tela">
            <a:extLst>
              <a:ext uri="{FF2B5EF4-FFF2-40B4-BE49-F238E27FC236}">
                <a16:creationId xmlns:a16="http://schemas.microsoft.com/office/drawing/2014/main" id="{D6A09E58-4033-4136-A419-CF176AD9D6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12636"/>
            <a:ext cx="9448800" cy="4927689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FD536BA1-6B2A-47C3-963C-E7413B31AB7E}"/>
              </a:ext>
            </a:extLst>
          </p:cNvPr>
          <p:cNvSpPr/>
          <p:nvPr/>
        </p:nvSpPr>
        <p:spPr>
          <a:xfrm>
            <a:off x="7924800" y="3733800"/>
            <a:ext cx="3048000" cy="2209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6C9F1AE-B77B-4859-8A18-03985836F4D7}"/>
              </a:ext>
            </a:extLst>
          </p:cNvPr>
          <p:cNvSpPr/>
          <p:nvPr/>
        </p:nvSpPr>
        <p:spPr>
          <a:xfrm>
            <a:off x="1905000" y="2667000"/>
            <a:ext cx="5410200" cy="1981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2173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Recorte de Tela">
            <a:extLst>
              <a:ext uri="{FF2B5EF4-FFF2-40B4-BE49-F238E27FC236}">
                <a16:creationId xmlns:a16="http://schemas.microsoft.com/office/drawing/2014/main" id="{3D150502-F29D-4BB5-A186-18E508655A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" t="10958" r="1127" b="1384"/>
          <a:stretch/>
        </p:blipFill>
        <p:spPr>
          <a:xfrm>
            <a:off x="762000" y="1600200"/>
            <a:ext cx="10372725" cy="83820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FB5EDAF4-1560-4F31-BC02-216753473C38}"/>
              </a:ext>
            </a:extLst>
          </p:cNvPr>
          <p:cNvSpPr txBox="1">
            <a:spLocks/>
          </p:cNvSpPr>
          <p:nvPr/>
        </p:nvSpPr>
        <p:spPr>
          <a:xfrm>
            <a:off x="1371600" y="533400"/>
            <a:ext cx="9524999" cy="36933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ctr">
              <a:defRPr sz="60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pt-BR" sz="2400" kern="0">
                <a:solidFill>
                  <a:schemeClr val="tx2"/>
                </a:solidFill>
                <a:latin typeface="Arial Rounded MT Bold" panose="020F0704030504030204" pitchFamily="34" charset="0"/>
              </a:rPr>
              <a:t>ÓBITO POR DENGUE E CHIKUNGUNYA, BAHIA, 2019*</a:t>
            </a:r>
            <a:endParaRPr lang="pt-BR" sz="2400" kern="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8BF64C6-9378-450B-B277-32BF1A46E372}"/>
              </a:ext>
            </a:extLst>
          </p:cNvPr>
          <p:cNvSpPr/>
          <p:nvPr/>
        </p:nvSpPr>
        <p:spPr>
          <a:xfrm>
            <a:off x="1752600" y="5594289"/>
            <a:ext cx="8077200" cy="288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600"/>
              </a:spcAft>
              <a:tabLst>
                <a:tab pos="771525" algn="l"/>
              </a:tabLst>
            </a:pP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SINAN e planilha </a:t>
            </a:r>
            <a:r>
              <a:rPr 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pararela</a:t>
            </a: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GT ARBOVIROSES/DIVEP/SESAB ; *Dados atualizados até a SE 45 (atualizado dia 19/11/2019)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Recorte de Tela">
            <a:extLst>
              <a:ext uri="{FF2B5EF4-FFF2-40B4-BE49-F238E27FC236}">
                <a16:creationId xmlns:a16="http://schemas.microsoft.com/office/drawing/2014/main" id="{86330A25-3A4A-4BAE-951F-DD4F9A50C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3657600"/>
            <a:ext cx="10372725" cy="685832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1" name="Imagem 10" descr="Recorte de Tela">
            <a:extLst>
              <a:ext uri="{FF2B5EF4-FFF2-40B4-BE49-F238E27FC236}">
                <a16:creationId xmlns:a16="http://schemas.microsoft.com/office/drawing/2014/main" id="{0F6B3C65-BF35-471F-B0B0-0E42EA7F3C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2667000"/>
            <a:ext cx="10372725" cy="694628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3" name="Imagem 12" descr="Recorte de Tela">
            <a:extLst>
              <a:ext uri="{FF2B5EF4-FFF2-40B4-BE49-F238E27FC236}">
                <a16:creationId xmlns:a16="http://schemas.microsoft.com/office/drawing/2014/main" id="{5D0B97C4-2A44-4EDA-BCB4-1A51CBD9E6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04" y="4754517"/>
            <a:ext cx="10404520" cy="573779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56148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Recorte de Tela">
            <a:extLst>
              <a:ext uri="{FF2B5EF4-FFF2-40B4-BE49-F238E27FC236}">
                <a16:creationId xmlns:a16="http://schemas.microsoft.com/office/drawing/2014/main" id="{90EE38D3-96F0-4810-92DB-4299840F3E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781"/>
          <a:stretch/>
        </p:blipFill>
        <p:spPr>
          <a:xfrm>
            <a:off x="6489700" y="110457"/>
            <a:ext cx="5435600" cy="468541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DBB4B56D-1DFD-4751-8A16-A5D271ACCFBE}"/>
              </a:ext>
            </a:extLst>
          </p:cNvPr>
          <p:cNvSpPr/>
          <p:nvPr/>
        </p:nvSpPr>
        <p:spPr>
          <a:xfrm>
            <a:off x="6616700" y="2704508"/>
            <a:ext cx="5308600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 descr="Recorte de Tela">
            <a:extLst>
              <a:ext uri="{FF2B5EF4-FFF2-40B4-BE49-F238E27FC236}">
                <a16:creationId xmlns:a16="http://schemas.microsoft.com/office/drawing/2014/main" id="{EC618931-699B-4709-9F0D-CDD13757A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56" y="147671"/>
            <a:ext cx="4411857" cy="46482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5607A105-EBCA-42A5-8C5D-430E4F254263}"/>
              </a:ext>
            </a:extLst>
          </p:cNvPr>
          <p:cNvSpPr/>
          <p:nvPr/>
        </p:nvSpPr>
        <p:spPr>
          <a:xfrm>
            <a:off x="762000" y="2514600"/>
            <a:ext cx="4408313" cy="1752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FD57CF4-34AC-4B45-ACEE-2BD0B1C2DAEB}"/>
              </a:ext>
            </a:extLst>
          </p:cNvPr>
          <p:cNvSpPr/>
          <p:nvPr/>
        </p:nvSpPr>
        <p:spPr>
          <a:xfrm>
            <a:off x="1905000" y="4795871"/>
            <a:ext cx="990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01F1E"/>
                </a:solidFill>
                <a:latin typeface="Calibri" panose="020F0502020204030204" pitchFamily="34" charset="0"/>
              </a:rPr>
              <a:t>Informações adicionais podem ser obtidas  no portal do Ministério da Saúde específico do Combate ao </a:t>
            </a:r>
            <a:r>
              <a:rPr lang="pt-BR" i="1" dirty="0">
                <a:solidFill>
                  <a:srgbClr val="201F1E"/>
                </a:solidFill>
                <a:latin typeface="Calibri" panose="020F0502020204030204" pitchFamily="34" charset="0"/>
              </a:rPr>
              <a:t>Aedes</a:t>
            </a:r>
            <a:r>
              <a:rPr lang="pt-BR" b="1" dirty="0">
                <a:solidFill>
                  <a:schemeClr val="tx2"/>
                </a:solidFill>
                <a:latin typeface="Calibri" panose="020F0502020204030204" pitchFamily="34" charset="0"/>
              </a:rPr>
              <a:t> http://www.saude.gov.br/saude-de-a-z/combate-ao-aedes</a:t>
            </a:r>
            <a:r>
              <a:rPr lang="pt-BR" dirty="0">
                <a:solidFill>
                  <a:srgbClr val="201F1E"/>
                </a:solidFill>
                <a:latin typeface="Calibri" panose="020F0502020204030204" pitchFamily="34" charset="0"/>
              </a:rPr>
              <a:t>;</a:t>
            </a:r>
          </a:p>
          <a:p>
            <a:endParaRPr lang="pt-BR" dirty="0">
              <a:solidFill>
                <a:srgbClr val="201F1E"/>
              </a:solidFill>
              <a:latin typeface="Calibri" panose="020F0502020204030204" pitchFamily="34" charset="0"/>
            </a:endParaRPr>
          </a:p>
          <a:p>
            <a:r>
              <a:rPr lang="pt-BR" dirty="0">
                <a:solidFill>
                  <a:srgbClr val="201F1E"/>
                </a:solidFill>
                <a:latin typeface="Calibri" panose="020F0502020204030204" pitchFamily="34" charset="0"/>
              </a:rPr>
              <a:t>Materiais para  campanha de Combate ao </a:t>
            </a:r>
            <a:r>
              <a:rPr lang="pt-BR" i="1" dirty="0">
                <a:solidFill>
                  <a:srgbClr val="201F1E"/>
                </a:solidFill>
                <a:latin typeface="Calibri" panose="020F0502020204030204" pitchFamily="34" charset="0"/>
              </a:rPr>
              <a:t>Aedes</a:t>
            </a:r>
            <a:r>
              <a:rPr lang="pt-BR" dirty="0">
                <a:solidFill>
                  <a:srgbClr val="201F1E"/>
                </a:solidFill>
                <a:latin typeface="Calibri" panose="020F0502020204030204" pitchFamily="34" charset="0"/>
              </a:rPr>
              <a:t> estão em </a:t>
            </a:r>
            <a:r>
              <a:rPr lang="pt-BR" b="1" dirty="0">
                <a:solidFill>
                  <a:schemeClr val="tx2"/>
                </a:solidFill>
                <a:latin typeface="Calibri" panose="020F0502020204030204" pitchFamily="34" charset="0"/>
              </a:rPr>
              <a:t>http://portalarquivos.saude.gov.br/campanhas/combateaedes/. </a:t>
            </a:r>
            <a:r>
              <a:rPr lang="pt-BR" dirty="0">
                <a:solidFill>
                  <a:srgbClr val="201F1E"/>
                </a:solidFill>
                <a:latin typeface="Calibri" panose="020F0502020204030204" pitchFamily="34" charset="0"/>
              </a:rPr>
              <a:t> 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6688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CC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</TotalTime>
  <Words>562</Words>
  <Application>Microsoft Office PowerPoint</Application>
  <PresentationFormat>Widescreen</PresentationFormat>
  <Paragraphs>125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3" baseType="lpstr">
      <vt:lpstr>Microsoft YaHei</vt:lpstr>
      <vt:lpstr>Arial</vt:lpstr>
      <vt:lpstr>Arial Black</vt:lpstr>
      <vt:lpstr>Arial Rounded MT Bold</vt:lpstr>
      <vt:lpstr>Calibri</vt:lpstr>
      <vt:lpstr>Times New Roman</vt:lpstr>
      <vt:lpstr>Wingdings</vt:lpstr>
      <vt:lpstr>Office Theme</vt:lpstr>
      <vt:lpstr>Panorama das Arboviroses  na Bahia</vt:lpstr>
      <vt:lpstr>DETERMINANTES AMBIENTAIS</vt:lpstr>
      <vt:lpstr>Apresentação do PowerPoint</vt:lpstr>
      <vt:lpstr>TAXA DE COBERTURA DAS AÇÕES DE VISITA AOS DOMICÍLIOS  PARA CONTROLE DE FOCOS DO AEDES AEGYPTI, BAHIA-2019*.</vt:lpstr>
      <vt:lpstr>DIAGRAMA DE CONTROLE</vt:lpstr>
      <vt:lpstr>Coeficiente de Incidência das Arboviroses, Bahia 2019</vt:lpstr>
      <vt:lpstr>Apresentação do PowerPoint</vt:lpstr>
      <vt:lpstr>Apresentação do PowerPoint</vt:lpstr>
      <vt:lpstr>Apresentação do PowerPoint</vt:lpstr>
      <vt:lpstr>Dia D – Combate ao Aedes aegypti</vt:lpstr>
      <vt:lpstr>Estratégias adotadas pela DIVEP/SUVISA/SESAB  para Prevenção e Controle das Arboviroses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Panorama das Arboviroses                         no Brasil e Bahia</dc:title>
  <dc:creator>Leonardo Lima Ribeiro</dc:creator>
  <cp:lastModifiedBy>Gabriel Muricy Cunha</cp:lastModifiedBy>
  <cp:revision>109</cp:revision>
  <dcterms:created xsi:type="dcterms:W3CDTF">2019-09-10T13:46:30Z</dcterms:created>
  <dcterms:modified xsi:type="dcterms:W3CDTF">2019-11-20T16:25:25Z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2019-09-02T00:00:00Z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2019-09-10T00:00:00Z</vt:filetime>
  </property>
</Properties>
</file>