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345" r:id="rId2"/>
    <p:sldId id="330" r:id="rId3"/>
    <p:sldId id="346" r:id="rId4"/>
    <p:sldId id="344" r:id="rId5"/>
    <p:sldId id="347" r:id="rId6"/>
    <p:sldId id="350" r:id="rId7"/>
    <p:sldId id="351" r:id="rId8"/>
    <p:sldId id="337" r:id="rId9"/>
    <p:sldId id="342" r:id="rId10"/>
    <p:sldId id="354" r:id="rId11"/>
    <p:sldId id="355" r:id="rId12"/>
    <p:sldId id="356" r:id="rId13"/>
    <p:sldId id="326" r:id="rId14"/>
  </p:sldIdLst>
  <p:sldSz cx="10080625" cy="567055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86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SAB Office08" initials="SO" lastIdx="1" clrIdx="0">
    <p:extLst>
      <p:ext uri="{19B8F6BF-5375-455C-9EA6-DF929625EA0E}">
        <p15:presenceInfo xmlns:p15="http://schemas.microsoft.com/office/powerpoint/2012/main" userId="SESAB Office08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575"/>
    <a:srgbClr val="A01414"/>
    <a:srgbClr val="EFA7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462" y="78"/>
      </p:cViewPr>
      <p:guideLst>
        <p:guide orient="horz" pos="1786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13E38-26D1-455A-9D8E-406035325801}" type="datetimeFigureOut">
              <a:rPr lang="pt-BR" smtClean="0"/>
              <a:pPr/>
              <a:t>12/02/2020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1ACC6-B586-42DF-8272-CC91BDBEA7A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9609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t-BR" sz="44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1410992" y="1251571"/>
            <a:ext cx="7258639" cy="1461155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  <a:spcAft>
                <a:spcPts val="601"/>
              </a:spcAft>
            </a:pPr>
            <a:r>
              <a:rPr lang="pt-BR" altLang="pt-BR" sz="3200" b="1" dirty="0">
                <a:solidFill>
                  <a:schemeClr val="bg1"/>
                </a:solidFill>
              </a:rPr>
              <a:t>DIGISUS</a:t>
            </a:r>
          </a:p>
          <a:p>
            <a:pPr algn="ctr">
              <a:lnSpc>
                <a:spcPct val="100000"/>
              </a:lnSpc>
              <a:spcAft>
                <a:spcPts val="601"/>
              </a:spcAft>
            </a:pPr>
            <a:r>
              <a:rPr lang="pt-BR" sz="3200" b="1" strike="noStrike" spc="-1" dirty="0">
                <a:solidFill>
                  <a:schemeClr val="bg1"/>
                </a:solidFill>
                <a:latin typeface="Arial"/>
                <a:ea typeface="Microsoft YaHei"/>
              </a:rPr>
              <a:t>MÓD</a:t>
            </a:r>
            <a:r>
              <a:rPr lang="pt-BR" sz="3200" b="1" spc="-1" dirty="0">
                <a:solidFill>
                  <a:schemeClr val="bg1"/>
                </a:solidFill>
                <a:latin typeface="Arial"/>
                <a:ea typeface="Microsoft YaHei"/>
              </a:rPr>
              <a:t>ULO PLANEJAMENTO</a:t>
            </a:r>
            <a:endParaRPr lang="pt-BR" sz="3200" b="1" strike="noStrike" spc="-1" dirty="0">
              <a:solidFill>
                <a:schemeClr val="bg1">
                  <a:lumMod val="95000"/>
                </a:schemeClr>
              </a:solidFill>
              <a:latin typeface="Arial"/>
              <a:ea typeface="Microsoft YaHei"/>
            </a:endParaRPr>
          </a:p>
        </p:txBody>
      </p:sp>
    </p:spTree>
    <p:extLst>
      <p:ext uri="{BB962C8B-B14F-4D97-AF65-F5344CB8AC3E}">
        <p14:creationId xmlns:p14="http://schemas.microsoft.com/office/powerpoint/2010/main" val="139201819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>
            <a:extLst>
              <a:ext uri="{FF2B5EF4-FFF2-40B4-BE49-F238E27FC236}">
                <a16:creationId xmlns:a16="http://schemas.microsoft.com/office/drawing/2014/main" id="{CB943F0E-9239-4A37-9C73-299839A9CF8F}"/>
              </a:ext>
            </a:extLst>
          </p:cNvPr>
          <p:cNvSpPr/>
          <p:nvPr/>
        </p:nvSpPr>
        <p:spPr>
          <a:xfrm>
            <a:off x="1588" y="0"/>
            <a:ext cx="10080625" cy="661988"/>
          </a:xfrm>
          <a:prstGeom prst="rect">
            <a:avLst/>
          </a:prstGeom>
          <a:solidFill>
            <a:srgbClr val="0084D1"/>
          </a:solidFill>
          <a:ln w="9360">
            <a:solidFill>
              <a:schemeClr val="bg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 eaLnBrk="1" hangingPunct="1">
              <a:spcAft>
                <a:spcPts val="601"/>
              </a:spcAft>
              <a:defRPr/>
            </a:pPr>
            <a:r>
              <a:rPr lang="pt-BR" sz="2400" b="1" spc="-1" dirty="0">
                <a:solidFill>
                  <a:srgbClr val="FFFFFF"/>
                </a:solidFill>
                <a:ea typeface="Microsoft YaHei"/>
              </a:rPr>
              <a:t>MUNICÍPIOS SEM INSTRUMENTOS CADASTRADOS NO DIGISUS</a:t>
            </a:r>
            <a:endParaRPr lang="pt-BR" sz="2400" spc="-1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CEE3D8A1-691A-46CB-8458-95FFD2FF87E7}"/>
              </a:ext>
            </a:extLst>
          </p:cNvPr>
          <p:cNvSpPr txBox="1"/>
          <p:nvPr/>
        </p:nvSpPr>
        <p:spPr>
          <a:xfrm>
            <a:off x="685800" y="914400"/>
            <a:ext cx="870902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t-BR" dirty="0">
              <a:latin typeface="+mn-lt"/>
              <a:cs typeface="+mn-cs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t-BR" dirty="0">
              <a:latin typeface="+mn-lt"/>
              <a:cs typeface="+mn-cs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B528A4B-3FD3-453F-A453-38037DB66F8E}"/>
              </a:ext>
            </a:extLst>
          </p:cNvPr>
          <p:cNvSpPr txBox="1"/>
          <p:nvPr/>
        </p:nvSpPr>
        <p:spPr>
          <a:xfrm>
            <a:off x="258763" y="835025"/>
            <a:ext cx="3017837" cy="44926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1600" b="1" dirty="0">
                <a:solidFill>
                  <a:srgbClr val="0070C0"/>
                </a:solidFill>
              </a:rPr>
              <a:t>REGIÃO CENTRO LESTE</a:t>
            </a:r>
          </a:p>
          <a:p>
            <a:pPr algn="ctr" eaLnBrk="1" hangingPunct="1">
              <a:defRPr/>
            </a:pPr>
            <a:endParaRPr lang="pt-BR" sz="1400" b="1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Amélia Rodrigues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Andaraí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Baixa Grande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Boa Vista do Tupim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Bonito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Candeal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Capela do Alto Alegre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Gavião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 err="1"/>
              <a:t>Ibiquera</a:t>
            </a:r>
            <a:endParaRPr lang="pt-BR" sz="1200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Ipecaetá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Ipirá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 err="1"/>
              <a:t>Itaeté</a:t>
            </a:r>
            <a:endParaRPr lang="pt-BR" sz="1200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Lençóis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Macajuba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Marcionílio Souza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Mundo Novo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Pintadas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Quijingue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Santa Bárbara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Valente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3BE0778D-DE21-4B44-82F1-15BD6A6B3743}"/>
              </a:ext>
            </a:extLst>
          </p:cNvPr>
          <p:cNvSpPr txBox="1"/>
          <p:nvPr/>
        </p:nvSpPr>
        <p:spPr>
          <a:xfrm>
            <a:off x="3195638" y="835025"/>
            <a:ext cx="3019425" cy="2492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1600" b="1" dirty="0">
                <a:solidFill>
                  <a:srgbClr val="0070C0"/>
                </a:solidFill>
              </a:rPr>
              <a:t>REGIÃO CENTRO NORTE</a:t>
            </a:r>
          </a:p>
          <a:p>
            <a:pPr algn="ctr" eaLnBrk="1" hangingPunct="1">
              <a:defRPr/>
            </a:pPr>
            <a:endParaRPr lang="pt-BR" sz="1400" b="1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Barra do Mendes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Barro Alto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 err="1"/>
              <a:t>Ibititá</a:t>
            </a:r>
            <a:endParaRPr lang="pt-BR" sz="1200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Jussara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Quixabeira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São José do Jacuípe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Saúde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Tapiramutá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Umburanas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pt-BR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743F5BFA-7D7D-4054-9F59-DC5359D1FF19}"/>
              </a:ext>
            </a:extLst>
          </p:cNvPr>
          <p:cNvSpPr txBox="1"/>
          <p:nvPr/>
        </p:nvSpPr>
        <p:spPr>
          <a:xfrm>
            <a:off x="6215063" y="835025"/>
            <a:ext cx="3017837" cy="4770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1600" b="1" dirty="0">
                <a:solidFill>
                  <a:srgbClr val="0070C0"/>
                </a:solidFill>
              </a:rPr>
              <a:t>REGIÃO LESTE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Amargosa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Cabaceiras do Paraguaçu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Cachoeira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Candeias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Conceição da Feira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Elísio Medrado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Governador Mangabeira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 err="1"/>
              <a:t>Itatim</a:t>
            </a:r>
            <a:endParaRPr lang="pt-BR" sz="1200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Laje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Madre de Deus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Maragogipe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Mata de São João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Milagres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Mutuípe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Nazaré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Presidente Tancredo Neves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Salinas da Margarida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Santa Teresinha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Santo Amaro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São Félix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São Sebastião do Passé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Ubaíra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Vera Cruz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>
            <a:extLst>
              <a:ext uri="{FF2B5EF4-FFF2-40B4-BE49-F238E27FC236}">
                <a16:creationId xmlns:a16="http://schemas.microsoft.com/office/drawing/2014/main" id="{1A23262B-2BDD-42C3-979E-E74F7A80C68F}"/>
              </a:ext>
            </a:extLst>
          </p:cNvPr>
          <p:cNvSpPr/>
          <p:nvPr/>
        </p:nvSpPr>
        <p:spPr>
          <a:xfrm>
            <a:off x="1588" y="0"/>
            <a:ext cx="10080625" cy="661988"/>
          </a:xfrm>
          <a:prstGeom prst="rect">
            <a:avLst/>
          </a:prstGeom>
          <a:solidFill>
            <a:srgbClr val="0084D1"/>
          </a:solidFill>
          <a:ln w="9360">
            <a:solidFill>
              <a:schemeClr val="bg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 eaLnBrk="1" hangingPunct="1">
              <a:spcAft>
                <a:spcPts val="601"/>
              </a:spcAft>
              <a:defRPr/>
            </a:pPr>
            <a:r>
              <a:rPr lang="pt-BR" sz="2400" b="1" spc="-1" dirty="0">
                <a:solidFill>
                  <a:srgbClr val="FFFFFF"/>
                </a:solidFill>
                <a:ea typeface="Microsoft YaHei"/>
              </a:rPr>
              <a:t>MUNICÍPIOS SEM INSTRUMENTOS CADASTRADOS NO DIGISUS</a:t>
            </a:r>
            <a:endParaRPr lang="pt-BR" sz="2400" spc="-1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670B2914-8FD4-441E-94CC-2A55A62342B1}"/>
              </a:ext>
            </a:extLst>
          </p:cNvPr>
          <p:cNvSpPr txBox="1"/>
          <p:nvPr/>
        </p:nvSpPr>
        <p:spPr>
          <a:xfrm>
            <a:off x="685800" y="914400"/>
            <a:ext cx="870902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t-BR" dirty="0">
              <a:latin typeface="+mn-lt"/>
              <a:cs typeface="+mn-cs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t-BR" dirty="0">
              <a:latin typeface="+mn-lt"/>
              <a:cs typeface="+mn-cs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BB0AD794-1DC6-49DF-9FEB-E9452EE46CDD}"/>
              </a:ext>
            </a:extLst>
          </p:cNvPr>
          <p:cNvSpPr txBox="1"/>
          <p:nvPr/>
        </p:nvSpPr>
        <p:spPr>
          <a:xfrm>
            <a:off x="258763" y="835025"/>
            <a:ext cx="3017837" cy="3816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1600" b="1" dirty="0">
                <a:solidFill>
                  <a:srgbClr val="0070C0"/>
                </a:solidFill>
              </a:rPr>
              <a:t>REGIÃO NORDESTE</a:t>
            </a:r>
          </a:p>
          <a:p>
            <a:pPr algn="ctr" eaLnBrk="1" hangingPunct="1">
              <a:defRPr/>
            </a:pPr>
            <a:endParaRPr lang="pt-BR" sz="1600" b="1" dirty="0">
              <a:solidFill>
                <a:srgbClr val="0070C0"/>
              </a:solidFill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Antas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 err="1"/>
              <a:t>Aramari</a:t>
            </a:r>
            <a:endParaRPr lang="pt-BR" sz="1200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 err="1"/>
              <a:t>Banzaê</a:t>
            </a:r>
            <a:endParaRPr lang="pt-BR" sz="1200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Cícero Dantas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Cipó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Coronel João Sá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 err="1"/>
              <a:t>Crisópolis</a:t>
            </a:r>
            <a:endParaRPr lang="pt-BR" sz="1200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Entre Rios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Esplanada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Fátima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Inhambupe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 err="1"/>
              <a:t>Itanagra</a:t>
            </a:r>
            <a:endParaRPr lang="pt-BR" sz="1200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Olindina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Ribeira do Amparo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Ribeira do Pombal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Sátiro Dias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4E46EE14-D1E5-41A1-BDEF-923D5D080E92}"/>
              </a:ext>
            </a:extLst>
          </p:cNvPr>
          <p:cNvSpPr txBox="1"/>
          <p:nvPr/>
        </p:nvSpPr>
        <p:spPr>
          <a:xfrm>
            <a:off x="3195638" y="835025"/>
            <a:ext cx="3019425" cy="25225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1600" b="1" dirty="0">
                <a:solidFill>
                  <a:srgbClr val="0070C0"/>
                </a:solidFill>
              </a:rPr>
              <a:t>REGIÃO OESTE</a:t>
            </a:r>
          </a:p>
          <a:p>
            <a:pPr algn="ctr" eaLnBrk="1" hangingPunct="1">
              <a:defRPr/>
            </a:pPr>
            <a:endParaRPr lang="pt-BR" sz="1600" b="1" dirty="0">
              <a:solidFill>
                <a:srgbClr val="0070C0"/>
              </a:solidFill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 err="1"/>
              <a:t>Canápolis</a:t>
            </a:r>
            <a:endParaRPr lang="pt-BR" sz="1200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Feira da Mata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Formosa do Rio Preto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Luís Eduardo Magalhães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Mansidão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 err="1"/>
              <a:t>Muquém</a:t>
            </a:r>
            <a:r>
              <a:rPr lang="pt-BR" sz="1200" dirty="0"/>
              <a:t> de São Francisco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Riachão das Neves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Santa Maria da Vitória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Wanderley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pt-BR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C92D8FE-6AF9-41E2-B7F0-B7AF138BB133}"/>
              </a:ext>
            </a:extLst>
          </p:cNvPr>
          <p:cNvSpPr txBox="1"/>
          <p:nvPr/>
        </p:nvSpPr>
        <p:spPr>
          <a:xfrm>
            <a:off x="6215063" y="835025"/>
            <a:ext cx="3017837" cy="44624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1600" b="1" dirty="0">
                <a:solidFill>
                  <a:srgbClr val="0070C0"/>
                </a:solidFill>
              </a:rPr>
              <a:t>REGIÃO SUDOESTE</a:t>
            </a:r>
          </a:p>
          <a:p>
            <a:pPr algn="ctr" eaLnBrk="1" hangingPunct="1">
              <a:defRPr/>
            </a:pPr>
            <a:endParaRPr lang="pt-BR" sz="1600" b="1" dirty="0">
              <a:solidFill>
                <a:srgbClr val="0070C0"/>
              </a:solidFill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Caetité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 err="1"/>
              <a:t>Candiba</a:t>
            </a:r>
            <a:endParaRPr lang="pt-BR" sz="1200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Cândido Sales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Ibiassucê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 err="1"/>
              <a:t>Ibicoara</a:t>
            </a:r>
            <a:endParaRPr lang="pt-BR" sz="1200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Igaporã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Ituaçu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 err="1"/>
              <a:t>Jacaraci</a:t>
            </a:r>
            <a:endParaRPr lang="pt-BR" sz="1200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Licínio de Almeida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Macarani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Macaúbas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Malhada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Malhada de Pedras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Mirante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 err="1"/>
              <a:t>Mortugaba</a:t>
            </a:r>
            <a:endParaRPr lang="pt-BR" sz="1200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Riacho de Santana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Ribeirão do Largo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Rio do Antônio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Rio do Pires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 err="1"/>
              <a:t>Urandi</a:t>
            </a:r>
            <a:endParaRPr lang="pt-BR" sz="1200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>
            <a:extLst>
              <a:ext uri="{FF2B5EF4-FFF2-40B4-BE49-F238E27FC236}">
                <a16:creationId xmlns:a16="http://schemas.microsoft.com/office/drawing/2014/main" id="{D83B9442-DE00-4643-BFDC-98E944A671C8}"/>
              </a:ext>
            </a:extLst>
          </p:cNvPr>
          <p:cNvSpPr/>
          <p:nvPr/>
        </p:nvSpPr>
        <p:spPr>
          <a:xfrm>
            <a:off x="1588" y="0"/>
            <a:ext cx="10080625" cy="661988"/>
          </a:xfrm>
          <a:prstGeom prst="rect">
            <a:avLst/>
          </a:prstGeom>
          <a:solidFill>
            <a:srgbClr val="0084D1"/>
          </a:solidFill>
          <a:ln w="9360">
            <a:solidFill>
              <a:schemeClr val="bg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 eaLnBrk="1" hangingPunct="1">
              <a:spcAft>
                <a:spcPts val="601"/>
              </a:spcAft>
              <a:defRPr/>
            </a:pPr>
            <a:r>
              <a:rPr lang="pt-BR" sz="2400" b="1" spc="-1" dirty="0">
                <a:solidFill>
                  <a:srgbClr val="FFFFFF"/>
                </a:solidFill>
                <a:ea typeface="Microsoft YaHei"/>
              </a:rPr>
              <a:t>MUNICÍPIOS SEM INSTRUMENTOS CADASTRADOS NO DIGISUS</a:t>
            </a:r>
            <a:endParaRPr lang="pt-BR" sz="2400" spc="-1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C74CEEC4-0712-4CBD-B2F2-86BC95AE24C5}"/>
              </a:ext>
            </a:extLst>
          </p:cNvPr>
          <p:cNvSpPr txBox="1"/>
          <p:nvPr/>
        </p:nvSpPr>
        <p:spPr>
          <a:xfrm>
            <a:off x="685800" y="914400"/>
            <a:ext cx="870902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t-BR" dirty="0">
              <a:latin typeface="+mn-lt"/>
              <a:cs typeface="+mn-cs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t-BR" dirty="0">
              <a:latin typeface="+mn-lt"/>
              <a:cs typeface="+mn-cs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E7EB814-5856-4518-B1DD-EBA3A99E96F3}"/>
              </a:ext>
            </a:extLst>
          </p:cNvPr>
          <p:cNvSpPr txBox="1"/>
          <p:nvPr/>
        </p:nvSpPr>
        <p:spPr>
          <a:xfrm>
            <a:off x="255442" y="1118587"/>
            <a:ext cx="4615263" cy="7602081"/>
          </a:xfrm>
          <a:prstGeom prst="rect">
            <a:avLst/>
          </a:prstGeom>
          <a:noFill/>
        </p:spPr>
        <p:txBody>
          <a:bodyPr numCol="2">
            <a:spAutoFit/>
          </a:bodyPr>
          <a:lstStyle/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 err="1"/>
              <a:t>Aiquara</a:t>
            </a:r>
            <a:endParaRPr lang="pt-BR" sz="1200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Apuarema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Aurelino Leal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Barra do Rocha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Boa Nova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Brejões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Canavieiras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Coaraci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Floresta Azul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Gandu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Ibirapitanga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Ibirataia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Itagi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Itagibá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 err="1"/>
              <a:t>Itamari</a:t>
            </a:r>
            <a:endParaRPr lang="pt-BR" sz="1200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 err="1"/>
              <a:t>Itapé</a:t>
            </a:r>
            <a:endParaRPr lang="pt-BR" sz="1200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 err="1"/>
              <a:t>Itapitanga</a:t>
            </a:r>
            <a:endParaRPr lang="pt-BR" sz="1200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 err="1"/>
              <a:t>Itaquara</a:t>
            </a:r>
            <a:endParaRPr lang="pt-BR" sz="1200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pt-BR" sz="1200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pt-BR" sz="1200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pt-BR" sz="1200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pt-BR" sz="1200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pt-BR" sz="1200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pt-BR" sz="1200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pt-BR" sz="1200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pt-BR" sz="1200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pt-BR" sz="1200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pt-BR" sz="1200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pt-BR" sz="1200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pt-BR" sz="1200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pt-BR" sz="1200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pt-BR" sz="1200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pt-BR" sz="1200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pt-BR" sz="1200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pt-BR" sz="1200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pt-BR" sz="1200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pt-BR" sz="1200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pt-BR" sz="1200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pt-BR" sz="1200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pt-BR" sz="1200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Ituberá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Jitaúna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 err="1"/>
              <a:t>Jussari</a:t>
            </a:r>
            <a:endParaRPr lang="pt-BR" sz="1200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Lafaiete Coutinho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Lajedo do Tabocal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Manoel Vitorino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Maracás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Maraú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Nilo Peçanha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Nova Ibiá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Nova Itarana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Piraí do Norte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Planaltino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Santa Cruz da Vitória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Santa Inês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Santa Luzia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São José da Vitória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Taperoá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Ubaitaba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Ubatã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pt-BR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1666AE7B-DE1D-48F6-B0C3-DAED043899DC}"/>
              </a:ext>
            </a:extLst>
          </p:cNvPr>
          <p:cNvSpPr txBox="1"/>
          <p:nvPr/>
        </p:nvSpPr>
        <p:spPr>
          <a:xfrm>
            <a:off x="6215063" y="914400"/>
            <a:ext cx="3017837" cy="1508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1600" b="1" dirty="0">
                <a:solidFill>
                  <a:srgbClr val="0070C0"/>
                </a:solidFill>
              </a:rPr>
              <a:t>REGIÃO EXTREMO SUL</a:t>
            </a:r>
          </a:p>
          <a:p>
            <a:pPr algn="ctr" eaLnBrk="1" hangingPunct="1">
              <a:defRPr/>
            </a:pPr>
            <a:endParaRPr lang="pt-BR" sz="1600" b="1" dirty="0">
              <a:solidFill>
                <a:srgbClr val="0070C0"/>
              </a:solidFill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Alcobaça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 err="1"/>
              <a:t>Ibirapuã</a:t>
            </a:r>
            <a:endParaRPr lang="pt-BR" sz="1200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 err="1"/>
              <a:t>Itapebi</a:t>
            </a:r>
            <a:endParaRPr lang="pt-BR" sz="1200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 err="1"/>
              <a:t>Lajedão</a:t>
            </a:r>
            <a:endParaRPr lang="pt-BR" sz="1200" dirty="0"/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Vereda</a:t>
            </a:r>
          </a:p>
        </p:txBody>
      </p:sp>
      <p:sp>
        <p:nvSpPr>
          <p:cNvPr id="13318" name="CaixaDeTexto 7">
            <a:extLst>
              <a:ext uri="{FF2B5EF4-FFF2-40B4-BE49-F238E27FC236}">
                <a16:creationId xmlns:a16="http://schemas.microsoft.com/office/drawing/2014/main" id="{B5E7F0D6-E161-4F39-BC6C-32C572121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30175" y="811213"/>
            <a:ext cx="46148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algn="ctr" eaLnBrk="1" hangingPunct="1"/>
            <a:r>
              <a:rPr lang="pt-BR" altLang="pt-BR" sz="1600" b="1">
                <a:solidFill>
                  <a:srgbClr val="0070C0"/>
                </a:solidFill>
              </a:rPr>
              <a:t>REGIÃO SUL</a:t>
            </a:r>
            <a:endParaRPr lang="pt-BR" altLang="pt-BR" sz="2000">
              <a:solidFill>
                <a:srgbClr val="0070C0"/>
              </a:solidFill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B388758F-1126-4E69-9173-B4438906A403}"/>
              </a:ext>
            </a:extLst>
          </p:cNvPr>
          <p:cNvSpPr txBox="1"/>
          <p:nvPr/>
        </p:nvSpPr>
        <p:spPr>
          <a:xfrm>
            <a:off x="6215063" y="2959100"/>
            <a:ext cx="3017837" cy="1876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1600" b="1" dirty="0">
                <a:solidFill>
                  <a:srgbClr val="0070C0"/>
                </a:solidFill>
              </a:rPr>
              <a:t>REGIÃO NORTE</a:t>
            </a:r>
          </a:p>
          <a:p>
            <a:pPr algn="ctr" eaLnBrk="1" hangingPunct="1">
              <a:defRPr/>
            </a:pPr>
            <a:endParaRPr lang="pt-BR" sz="1600" b="1" dirty="0">
              <a:solidFill>
                <a:srgbClr val="0070C0"/>
              </a:solidFill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Antônio Gonçalves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Casa Nova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Chorrochó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Curaçá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Filadélfia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Paulo Afonso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pt-BR" sz="1200" dirty="0"/>
              <a:t>Sobradinho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1666" y="0"/>
            <a:ext cx="10080000" cy="661320"/>
          </a:xfrm>
          <a:prstGeom prst="rect">
            <a:avLst/>
          </a:prstGeom>
          <a:solidFill>
            <a:srgbClr val="0084D1"/>
          </a:solidFill>
          <a:ln w="9360">
            <a:solidFill>
              <a:schemeClr val="bg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  <a:spcAft>
                <a:spcPts val="601"/>
              </a:spcAft>
            </a:pPr>
            <a:r>
              <a:rPr lang="pt-BR" sz="3200" b="1" strike="noStrike" spc="-1" dirty="0">
                <a:solidFill>
                  <a:srgbClr val="FFFFFF"/>
                </a:solidFill>
                <a:latin typeface="Arial"/>
                <a:ea typeface="Microsoft YaHei"/>
              </a:rPr>
              <a:t>INTRODUÇÃO</a:t>
            </a:r>
            <a:endParaRPr lang="pt-BR" sz="3200" b="0" strike="noStrike" spc="-1" dirty="0">
              <a:latin typeface="Arial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7B5F73C4-7A13-42AE-AB23-B6BAD40268AD}"/>
              </a:ext>
            </a:extLst>
          </p:cNvPr>
          <p:cNvSpPr txBox="1"/>
          <p:nvPr/>
        </p:nvSpPr>
        <p:spPr>
          <a:xfrm>
            <a:off x="685128" y="914400"/>
            <a:ext cx="871036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/>
              <a:t>MARCO NORMATIVO: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Portaria MS nº 750 de 29 de abril de 2019 – Instituiu o DigiSUS no âmbito do Sistema Único de Saúde – SUS.</a:t>
            </a:r>
          </a:p>
          <a:p>
            <a:pPr algn="just"/>
            <a:endParaRPr lang="pt-BR" dirty="0"/>
          </a:p>
          <a:p>
            <a:pPr algn="just"/>
            <a:r>
              <a:rPr lang="pt-BR" b="1" dirty="0"/>
              <a:t>OBJETIVO: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Capacitar gestores, técnicos e conselheiros municipais quanto a inserção dos instrumentos de planejamento e gestão no sistema DigiSUS;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Conscientizar sobre a importância do registro e transparência das informações das políticas publicas em saúde desenvolvidas pela gestão;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Apoiar na elaboração dos Planos Municipais de Saúde, Programações Anuais de Saúde e Relatórios de Gestão Anuais e Quadrimestrais;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Orientar sobre o preenchimento das metas da Pactuação </a:t>
            </a:r>
            <a:r>
              <a:rPr lang="pt-BR" dirty="0" err="1"/>
              <a:t>Interfederativa</a:t>
            </a:r>
            <a:r>
              <a:rPr lang="pt-BR" dirty="0"/>
              <a:t> de Indicadores.</a:t>
            </a:r>
          </a:p>
        </p:txBody>
      </p:sp>
    </p:spTree>
    <p:extLst>
      <p:ext uri="{BB962C8B-B14F-4D97-AF65-F5344CB8AC3E}">
        <p14:creationId xmlns:p14="http://schemas.microsoft.com/office/powerpoint/2010/main" val="226667526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625" y="0"/>
            <a:ext cx="10080000" cy="661320"/>
          </a:xfrm>
          <a:prstGeom prst="rect">
            <a:avLst/>
          </a:prstGeom>
          <a:solidFill>
            <a:srgbClr val="0084D1"/>
          </a:solidFill>
          <a:ln w="9360">
            <a:solidFill>
              <a:schemeClr val="bg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  <a:spcAft>
                <a:spcPts val="601"/>
              </a:spcAft>
            </a:pPr>
            <a:r>
              <a:rPr lang="pt-BR" sz="3200" b="1" strike="noStrike" spc="-1" dirty="0">
                <a:solidFill>
                  <a:srgbClr val="FFFFFF"/>
                </a:solidFill>
                <a:latin typeface="Arial"/>
                <a:ea typeface="Microsoft YaHei"/>
              </a:rPr>
              <a:t>REUNIÕES DIGISUS - 2019</a:t>
            </a:r>
            <a:endParaRPr lang="pt-BR" sz="3200" b="0" strike="noStrike" spc="-1" dirty="0">
              <a:latin typeface="Arial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7B5F73C4-7A13-42AE-AB23-B6BAD40268AD}"/>
              </a:ext>
            </a:extLst>
          </p:cNvPr>
          <p:cNvSpPr txBox="1"/>
          <p:nvPr/>
        </p:nvSpPr>
        <p:spPr>
          <a:xfrm>
            <a:off x="717401" y="720763"/>
            <a:ext cx="871036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/>
              <a:t>13/06/2019 – </a:t>
            </a:r>
            <a:r>
              <a:rPr lang="pt-BR" dirty="0"/>
              <a:t>Apresentação do Panorama DIGISUS à Comissão </a:t>
            </a:r>
            <a:r>
              <a:rPr lang="pt-BR" dirty="0" err="1"/>
              <a:t>Intergestora</a:t>
            </a:r>
            <a:r>
              <a:rPr lang="pt-BR" dirty="0"/>
              <a:t> </a:t>
            </a:r>
            <a:r>
              <a:rPr lang="pt-BR" dirty="0" err="1"/>
              <a:t>Bipartite</a:t>
            </a:r>
            <a:r>
              <a:rPr lang="pt-BR" dirty="0"/>
              <a:t> - CIB</a:t>
            </a:r>
            <a:endParaRPr lang="pt-BR" b="1" dirty="0"/>
          </a:p>
          <a:p>
            <a:pPr algn="just"/>
            <a:endParaRPr lang="pt-BR" b="1" dirty="0"/>
          </a:p>
          <a:p>
            <a:pPr algn="just"/>
            <a:r>
              <a:rPr lang="pt-BR" b="1" dirty="0"/>
              <a:t>30/07/2019 - </a:t>
            </a:r>
            <a:r>
              <a:rPr lang="pt-BR" dirty="0"/>
              <a:t>Reunião com Coordenadores dos Núcleos para discussão e pactuação do cronograma de capacitações 2019</a:t>
            </a:r>
          </a:p>
          <a:p>
            <a:pPr algn="just"/>
            <a:endParaRPr lang="pt-BR" dirty="0"/>
          </a:p>
          <a:p>
            <a:pPr algn="just"/>
            <a:r>
              <a:rPr lang="pt-BR" b="1" dirty="0"/>
              <a:t>05/09/2019 - </a:t>
            </a:r>
            <a:r>
              <a:rPr lang="pt-BR" dirty="0"/>
              <a:t>Apresentação do cronograma de capacitações 2019 à Comissão </a:t>
            </a:r>
            <a:r>
              <a:rPr lang="pt-BR" dirty="0" err="1"/>
              <a:t>Intergestora</a:t>
            </a:r>
            <a:r>
              <a:rPr lang="pt-BR" dirty="0"/>
              <a:t> Bipartite – CIB</a:t>
            </a:r>
          </a:p>
          <a:p>
            <a:pPr algn="just"/>
            <a:endParaRPr lang="pt-BR" b="1" dirty="0"/>
          </a:p>
          <a:p>
            <a:pPr algn="just"/>
            <a:r>
              <a:rPr lang="pt-BR" b="1" dirty="0"/>
              <a:t>10/12/2019 – </a:t>
            </a:r>
            <a:r>
              <a:rPr lang="pt-BR" dirty="0"/>
              <a:t>Apresentação do relatório de capacitação/2019 à Comissão </a:t>
            </a:r>
            <a:r>
              <a:rPr lang="pt-BR" dirty="0" err="1"/>
              <a:t>Intergestora</a:t>
            </a:r>
            <a:r>
              <a:rPr lang="pt-BR" dirty="0"/>
              <a:t> Bipartite - CIB</a:t>
            </a:r>
            <a:endParaRPr lang="pt-BR" b="1" dirty="0"/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D024863B-F08D-44C7-9698-6FDD3F9E06B9}"/>
              </a:ext>
            </a:extLst>
          </p:cNvPr>
          <p:cNvGrpSpPr/>
          <p:nvPr/>
        </p:nvGrpSpPr>
        <p:grpSpPr>
          <a:xfrm>
            <a:off x="0" y="3872753"/>
            <a:ext cx="4109420" cy="1624405"/>
            <a:chOff x="-3221194" y="723602"/>
            <a:chExt cx="6377405" cy="2596216"/>
          </a:xfrm>
        </p:grpSpPr>
        <p:pic>
          <p:nvPicPr>
            <p:cNvPr id="5" name="Imagem 4">
              <a:extLst>
                <a:ext uri="{FF2B5EF4-FFF2-40B4-BE49-F238E27FC236}">
                  <a16:creationId xmlns:a16="http://schemas.microsoft.com/office/drawing/2014/main" id="{F4720DA2-3E7E-4EF8-A48D-917BAA267AC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52292" t="43253" r="19841" b="15508"/>
            <a:stretch/>
          </p:blipFill>
          <p:spPr>
            <a:xfrm>
              <a:off x="-23458" y="723604"/>
              <a:ext cx="3179669" cy="2596214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</p:pic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id="{476D4749-503F-40E9-8CDE-22C25910C450}"/>
                </a:ext>
              </a:extLst>
            </p:cNvPr>
            <p:cNvSpPr txBox="1"/>
            <p:nvPr/>
          </p:nvSpPr>
          <p:spPr>
            <a:xfrm>
              <a:off x="-3221194" y="723602"/>
              <a:ext cx="3197738" cy="1180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050" b="1" dirty="0">
                  <a:solidFill>
                    <a:srgbClr val="0070C0"/>
                  </a:solidFill>
                </a:rPr>
                <a:t>PANORAMA DOS INTRUMENTOS DE GESTÃO PRÉ CAPACITAÇÃO</a:t>
              </a:r>
            </a:p>
          </p:txBody>
        </p:sp>
      </p:grpSp>
      <p:sp>
        <p:nvSpPr>
          <p:cNvPr id="3" name="CaixaDeTexto 2">
            <a:extLst>
              <a:ext uri="{FF2B5EF4-FFF2-40B4-BE49-F238E27FC236}">
                <a16:creationId xmlns:a16="http://schemas.microsoft.com/office/drawing/2014/main" id="{4F6BDF56-CD87-46FB-A08B-725124F260E3}"/>
              </a:ext>
            </a:extLst>
          </p:cNvPr>
          <p:cNvSpPr txBox="1"/>
          <p:nvPr/>
        </p:nvSpPr>
        <p:spPr>
          <a:xfrm>
            <a:off x="5655162" y="3905798"/>
            <a:ext cx="3116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Período de Capacitação:</a:t>
            </a:r>
          </a:p>
          <a:p>
            <a:r>
              <a:rPr lang="pt-BR" dirty="0"/>
              <a:t>02/09/2019 a 13/11/2019</a:t>
            </a:r>
          </a:p>
        </p:txBody>
      </p:sp>
    </p:spTree>
    <p:extLst>
      <p:ext uri="{BB962C8B-B14F-4D97-AF65-F5344CB8AC3E}">
        <p14:creationId xmlns:p14="http://schemas.microsoft.com/office/powerpoint/2010/main" val="187769918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>
            <a:extLst>
              <a:ext uri="{FF2B5EF4-FFF2-40B4-BE49-F238E27FC236}">
                <a16:creationId xmlns:a16="http://schemas.microsoft.com/office/drawing/2014/main" id="{250262AB-765C-4A64-9DD6-E815E1066D10}"/>
              </a:ext>
            </a:extLst>
          </p:cNvPr>
          <p:cNvSpPr/>
          <p:nvPr/>
        </p:nvSpPr>
        <p:spPr>
          <a:xfrm>
            <a:off x="1666" y="0"/>
            <a:ext cx="10080000" cy="661320"/>
          </a:xfrm>
          <a:prstGeom prst="rect">
            <a:avLst/>
          </a:prstGeom>
          <a:solidFill>
            <a:srgbClr val="0084D1"/>
          </a:solidFill>
          <a:ln w="9360">
            <a:solidFill>
              <a:schemeClr val="bg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  <a:spcAft>
                <a:spcPts val="601"/>
              </a:spcAft>
            </a:pPr>
            <a:r>
              <a:rPr lang="pt-BR" sz="3200" b="1" strike="noStrike" spc="-1" dirty="0">
                <a:solidFill>
                  <a:srgbClr val="FFFFFF"/>
                </a:solidFill>
                <a:latin typeface="Arial"/>
                <a:ea typeface="Microsoft YaHei"/>
              </a:rPr>
              <a:t>RELATÓRIO DAS CAPACITAÇÕES - 2019</a:t>
            </a:r>
            <a:endParaRPr lang="pt-BR" sz="3200" b="0" strike="noStrike" spc="-1" dirty="0">
              <a:latin typeface="Arial"/>
            </a:endParaRP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07B11EFD-ED6B-4277-AC68-7B9F73CD59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192150"/>
              </p:ext>
            </p:extLst>
          </p:nvPr>
        </p:nvGraphicFramePr>
        <p:xfrm>
          <a:off x="329938" y="661320"/>
          <a:ext cx="9134570" cy="4002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5176">
                  <a:extLst>
                    <a:ext uri="{9D8B030D-6E8A-4147-A177-3AD203B41FA5}">
                      <a16:colId xmlns:a16="http://schemas.microsoft.com/office/drawing/2014/main" val="209862401"/>
                    </a:ext>
                  </a:extLst>
                </a:gridCol>
                <a:gridCol w="1196878">
                  <a:extLst>
                    <a:ext uri="{9D8B030D-6E8A-4147-A177-3AD203B41FA5}">
                      <a16:colId xmlns:a16="http://schemas.microsoft.com/office/drawing/2014/main" val="1449191476"/>
                    </a:ext>
                  </a:extLst>
                </a:gridCol>
                <a:gridCol w="1046375">
                  <a:extLst>
                    <a:ext uri="{9D8B030D-6E8A-4147-A177-3AD203B41FA5}">
                      <a16:colId xmlns:a16="http://schemas.microsoft.com/office/drawing/2014/main" val="3602212760"/>
                    </a:ext>
                  </a:extLst>
                </a:gridCol>
                <a:gridCol w="1272619">
                  <a:extLst>
                    <a:ext uri="{9D8B030D-6E8A-4147-A177-3AD203B41FA5}">
                      <a16:colId xmlns:a16="http://schemas.microsoft.com/office/drawing/2014/main" val="2689037008"/>
                    </a:ext>
                  </a:extLst>
                </a:gridCol>
                <a:gridCol w="857839">
                  <a:extLst>
                    <a:ext uri="{9D8B030D-6E8A-4147-A177-3AD203B41FA5}">
                      <a16:colId xmlns:a16="http://schemas.microsoft.com/office/drawing/2014/main" val="546291627"/>
                    </a:ext>
                  </a:extLst>
                </a:gridCol>
                <a:gridCol w="1055802">
                  <a:extLst>
                    <a:ext uri="{9D8B030D-6E8A-4147-A177-3AD203B41FA5}">
                      <a16:colId xmlns:a16="http://schemas.microsoft.com/office/drawing/2014/main" val="575253593"/>
                    </a:ext>
                  </a:extLst>
                </a:gridCol>
                <a:gridCol w="1072713">
                  <a:extLst>
                    <a:ext uri="{9D8B030D-6E8A-4147-A177-3AD203B41FA5}">
                      <a16:colId xmlns:a16="http://schemas.microsoft.com/office/drawing/2014/main" val="3929332742"/>
                    </a:ext>
                  </a:extLst>
                </a:gridCol>
                <a:gridCol w="1067168">
                  <a:extLst>
                    <a:ext uri="{9D8B030D-6E8A-4147-A177-3AD203B41FA5}">
                      <a16:colId xmlns:a16="http://schemas.microsoft.com/office/drawing/2014/main" val="1930584421"/>
                    </a:ext>
                  </a:extLst>
                </a:gridCol>
              </a:tblGrid>
              <a:tr h="448267">
                <a:tc gridSpan="8"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rgbClr val="0070C0"/>
                          </a:solidFill>
                        </a:rPr>
                        <a:t>RESUMO (417 municípios)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4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803388"/>
                  </a:ext>
                </a:extLst>
              </a:tr>
              <a:tr h="351568">
                <a:tc rowSpan="2"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solidFill>
                            <a:schemeClr val="bg1"/>
                          </a:solidFill>
                        </a:rPr>
                        <a:t>REGIÕES DE SAÚDE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solidFill>
                            <a:schemeClr val="bg1"/>
                          </a:solidFill>
                        </a:rPr>
                        <a:t>Municípios Capacitados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solidFill>
                            <a:schemeClr val="bg1"/>
                          </a:solidFill>
                        </a:rPr>
                        <a:t>Municípios Faltosos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solidFill>
                            <a:schemeClr val="bg1"/>
                          </a:solidFill>
                        </a:rPr>
                        <a:t>Número de Participantes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solidFill>
                            <a:schemeClr val="bg1"/>
                          </a:solidFill>
                        </a:rPr>
                        <a:t>PERFIS NO DIGISUS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0141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577531"/>
                  </a:ext>
                </a:extLst>
              </a:tr>
              <a:tr h="351568">
                <a:tc vMerge="1">
                  <a:txBody>
                    <a:bodyPr/>
                    <a:lstStyle/>
                    <a:p>
                      <a:pPr algn="ctr"/>
                      <a:endParaRPr lang="pt-BR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BR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BR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BR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solidFill>
                            <a:schemeClr val="bg1"/>
                          </a:solidFill>
                        </a:rPr>
                        <a:t>GESTOR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solidFill>
                            <a:schemeClr val="bg1"/>
                          </a:solidFill>
                        </a:rPr>
                        <a:t>TÉCNICO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solidFill>
                            <a:schemeClr val="bg1"/>
                          </a:solidFill>
                        </a:rPr>
                        <a:t>CONSELHO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solidFill>
                            <a:schemeClr val="bg1"/>
                          </a:solidFill>
                        </a:rPr>
                        <a:t>ANALISTA COSEMS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683099"/>
                  </a:ext>
                </a:extLst>
              </a:tr>
              <a:tr h="276549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CENTRO LESTE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59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13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212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54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47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33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10"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14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330614"/>
                  </a:ext>
                </a:extLst>
              </a:tr>
              <a:tr h="270975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CENTRO NORTE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35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03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101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31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31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18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BR" sz="12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621360"/>
                  </a:ext>
                </a:extLst>
              </a:tr>
              <a:tr h="272435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LESTE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33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14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103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26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20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07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BR" sz="1200" b="1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21968"/>
                  </a:ext>
                </a:extLst>
              </a:tr>
              <a:tr h="272435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NORDESTE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24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09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96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25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16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BR" sz="12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70430"/>
                  </a:ext>
                </a:extLst>
              </a:tr>
              <a:tr h="244701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NORTE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22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06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64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24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21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14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BR" sz="1200" b="1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53573"/>
                  </a:ext>
                </a:extLst>
              </a:tr>
              <a:tr h="272435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OESTE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30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07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88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31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29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20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BR" sz="12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327153"/>
                  </a:ext>
                </a:extLst>
              </a:tr>
              <a:tr h="272435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SUDOESTE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60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13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226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46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42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35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BR" sz="1200" b="1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935374"/>
                  </a:ext>
                </a:extLst>
              </a:tr>
              <a:tr h="272435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solidFill>
                            <a:schemeClr val="tx1"/>
                          </a:solidFill>
                        </a:rPr>
                        <a:t>SUL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103150"/>
                  </a:ext>
                </a:extLst>
              </a:tr>
              <a:tr h="272435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EXTREMO SUL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20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01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58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10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11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/>
                        <a:t>07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BR" sz="12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407545"/>
                  </a:ext>
                </a:extLst>
              </a:tr>
              <a:tr h="272435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solidFill>
                            <a:schemeClr val="bg1"/>
                          </a:solidFill>
                        </a:rPr>
                        <a:t>283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solidFill>
                            <a:schemeClr val="bg1"/>
                          </a:solidFill>
                        </a:rPr>
                        <a:t>68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solidFill>
                            <a:schemeClr val="bg1"/>
                          </a:solidFill>
                        </a:rPr>
                        <a:t>948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solidFill>
                            <a:schemeClr val="bg1"/>
                          </a:solidFill>
                        </a:rPr>
                        <a:t>273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solidFill>
                            <a:schemeClr val="bg1"/>
                          </a:solidFill>
                        </a:rPr>
                        <a:t>250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solidFill>
                            <a:schemeClr val="bg1"/>
                          </a:solidFill>
                        </a:rPr>
                        <a:t>166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BR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593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1271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>
            <a:extLst>
              <a:ext uri="{FF2B5EF4-FFF2-40B4-BE49-F238E27FC236}">
                <a16:creationId xmlns:a16="http://schemas.microsoft.com/office/drawing/2014/main" id="{250262AB-765C-4A64-9DD6-E815E1066D10}"/>
              </a:ext>
            </a:extLst>
          </p:cNvPr>
          <p:cNvSpPr/>
          <p:nvPr/>
        </p:nvSpPr>
        <p:spPr>
          <a:xfrm>
            <a:off x="1666" y="0"/>
            <a:ext cx="10080000" cy="661320"/>
          </a:xfrm>
          <a:prstGeom prst="rect">
            <a:avLst/>
          </a:prstGeom>
          <a:solidFill>
            <a:srgbClr val="0084D1"/>
          </a:solidFill>
          <a:ln w="9360">
            <a:solidFill>
              <a:schemeClr val="bg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  <a:spcAft>
                <a:spcPts val="601"/>
              </a:spcAft>
            </a:pPr>
            <a:r>
              <a:rPr lang="pt-BR" sz="3200" b="1" spc="-1" dirty="0">
                <a:solidFill>
                  <a:srgbClr val="FFFFFF"/>
                </a:solidFill>
                <a:latin typeface="Arial"/>
                <a:ea typeface="Microsoft YaHei"/>
              </a:rPr>
              <a:t>RANKING POR ESTADOS </a:t>
            </a:r>
            <a:r>
              <a:rPr lang="pt-BR" sz="3200" b="1" strike="noStrike" spc="-1" dirty="0">
                <a:solidFill>
                  <a:srgbClr val="FFFFFF"/>
                </a:solidFill>
                <a:latin typeface="Arial"/>
                <a:ea typeface="Microsoft YaHei"/>
              </a:rPr>
              <a:t>- 2018</a:t>
            </a:r>
            <a:endParaRPr lang="pt-BR" sz="3200" b="0" strike="noStrike" spc="-1" dirty="0">
              <a:latin typeface="Arial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859289A3-63D2-4BC7-9965-E8FF7C3316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263151"/>
              </p:ext>
            </p:extLst>
          </p:nvPr>
        </p:nvGraphicFramePr>
        <p:xfrm>
          <a:off x="419639" y="1109709"/>
          <a:ext cx="8759872" cy="39069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2545">
                  <a:extLst>
                    <a:ext uri="{9D8B030D-6E8A-4147-A177-3AD203B41FA5}">
                      <a16:colId xmlns:a16="http://schemas.microsoft.com/office/drawing/2014/main" val="2100947983"/>
                    </a:ext>
                  </a:extLst>
                </a:gridCol>
                <a:gridCol w="802728">
                  <a:extLst>
                    <a:ext uri="{9D8B030D-6E8A-4147-A177-3AD203B41FA5}">
                      <a16:colId xmlns:a16="http://schemas.microsoft.com/office/drawing/2014/main" val="1755973898"/>
                    </a:ext>
                  </a:extLst>
                </a:gridCol>
                <a:gridCol w="1309305">
                  <a:extLst>
                    <a:ext uri="{9D8B030D-6E8A-4147-A177-3AD203B41FA5}">
                      <a16:colId xmlns:a16="http://schemas.microsoft.com/office/drawing/2014/main" val="1885234771"/>
                    </a:ext>
                  </a:extLst>
                </a:gridCol>
                <a:gridCol w="1067706">
                  <a:extLst>
                    <a:ext uri="{9D8B030D-6E8A-4147-A177-3AD203B41FA5}">
                      <a16:colId xmlns:a16="http://schemas.microsoft.com/office/drawing/2014/main" val="1418711312"/>
                    </a:ext>
                  </a:extLst>
                </a:gridCol>
                <a:gridCol w="1309305">
                  <a:extLst>
                    <a:ext uri="{9D8B030D-6E8A-4147-A177-3AD203B41FA5}">
                      <a16:colId xmlns:a16="http://schemas.microsoft.com/office/drawing/2014/main" val="1088013653"/>
                    </a:ext>
                  </a:extLst>
                </a:gridCol>
                <a:gridCol w="896250">
                  <a:extLst>
                    <a:ext uri="{9D8B030D-6E8A-4147-A177-3AD203B41FA5}">
                      <a16:colId xmlns:a16="http://schemas.microsoft.com/office/drawing/2014/main" val="910894401"/>
                    </a:ext>
                  </a:extLst>
                </a:gridCol>
                <a:gridCol w="1309305">
                  <a:extLst>
                    <a:ext uri="{9D8B030D-6E8A-4147-A177-3AD203B41FA5}">
                      <a16:colId xmlns:a16="http://schemas.microsoft.com/office/drawing/2014/main" val="3574851811"/>
                    </a:ext>
                  </a:extLst>
                </a:gridCol>
                <a:gridCol w="802728">
                  <a:extLst>
                    <a:ext uri="{9D8B030D-6E8A-4147-A177-3AD203B41FA5}">
                      <a16:colId xmlns:a16="http://schemas.microsoft.com/office/drawing/2014/main" val="2136587921"/>
                    </a:ext>
                  </a:extLst>
                </a:gridCol>
              </a:tblGrid>
              <a:tr h="37801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050" b="1" u="none" strike="noStrike" dirty="0">
                          <a:effectLst/>
                        </a:rPr>
                        <a:t>Plano de Saúde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050" b="1" u="none" strike="noStrike" dirty="0">
                          <a:effectLst/>
                        </a:rPr>
                        <a:t>Programação Anual de Saúde (2018)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050" b="1" u="none" strike="noStrike" dirty="0">
                          <a:effectLst/>
                        </a:rPr>
                        <a:t>Relatório Anual de Gestão (2018)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050" b="1" u="none" strike="noStrike" dirty="0">
                          <a:effectLst/>
                        </a:rPr>
                        <a:t>Pactuação </a:t>
                      </a:r>
                      <a:r>
                        <a:rPr lang="pt-BR" sz="1050" b="1" u="none" strike="noStrike" dirty="0" err="1">
                          <a:effectLst/>
                        </a:rPr>
                        <a:t>Interfederativa</a:t>
                      </a:r>
                      <a:r>
                        <a:rPr lang="pt-BR" sz="1050" b="1" u="none" strike="noStrike" dirty="0">
                          <a:effectLst/>
                        </a:rPr>
                        <a:t> de Indicadores (2018)</a:t>
                      </a:r>
                      <a:endParaRPr lang="pt-BR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7605827"/>
                  </a:ext>
                </a:extLst>
              </a:tr>
              <a:tr h="12600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Acre - AC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100%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Roraima - RR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73%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Roraima - RR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73%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Amazonas - AM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76%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extLst>
                  <a:ext uri="{0D108BD9-81ED-4DB2-BD59-A6C34878D82A}">
                    <a16:rowId xmlns:a16="http://schemas.microsoft.com/office/drawing/2014/main" val="895599474"/>
                  </a:ext>
                </a:extLst>
              </a:tr>
              <a:tr h="12600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Distrito Federal - DF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100%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Amazonas - AM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45%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Amazonas - AM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37%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Roraima - RR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73%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extLst>
                  <a:ext uri="{0D108BD9-81ED-4DB2-BD59-A6C34878D82A}">
                    <a16:rowId xmlns:a16="http://schemas.microsoft.com/office/drawing/2014/main" val="1414296155"/>
                  </a:ext>
                </a:extLst>
              </a:tr>
              <a:tr h="12600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Paraíba - PB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100%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Rio Grande do Norte - RN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40%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Rio Grande do Norte - RN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27%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Rio Grande do Sul - RS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66%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extLst>
                  <a:ext uri="{0D108BD9-81ED-4DB2-BD59-A6C34878D82A}">
                    <a16:rowId xmlns:a16="http://schemas.microsoft.com/office/drawing/2014/main" val="2678062156"/>
                  </a:ext>
                </a:extLst>
              </a:tr>
              <a:tr h="12600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Pernambuco - PE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100%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Mato Grosso - MT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37%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Mato Grosso - MT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25%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Mato Grosso - MT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65%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extLst>
                  <a:ext uri="{0D108BD9-81ED-4DB2-BD59-A6C34878D82A}">
                    <a16:rowId xmlns:a16="http://schemas.microsoft.com/office/drawing/2014/main" val="1087111882"/>
                  </a:ext>
                </a:extLst>
              </a:tr>
              <a:tr h="12600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Rio de Janeiro - RJ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100%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Sergipe - SE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35%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Santa Catarina - SC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19%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Pernambuco - PE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59%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extLst>
                  <a:ext uri="{0D108BD9-81ED-4DB2-BD59-A6C34878D82A}">
                    <a16:rowId xmlns:a16="http://schemas.microsoft.com/office/drawing/2014/main" val="4091328088"/>
                  </a:ext>
                </a:extLst>
              </a:tr>
              <a:tr h="12600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Roraima - RR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100%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Santa Catarina - SC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34%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Rio Grande do Sul - RS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17%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Sergipe - SE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52%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extLst>
                  <a:ext uri="{0D108BD9-81ED-4DB2-BD59-A6C34878D82A}">
                    <a16:rowId xmlns:a16="http://schemas.microsoft.com/office/drawing/2014/main" val="1417354758"/>
                  </a:ext>
                </a:extLst>
              </a:tr>
              <a:tr h="12600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Mato Grosso - MT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99%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Mato Grosso do Sul - MS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33%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Espírito Santo - ES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15%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Santa Catarina - SC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46%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extLst>
                  <a:ext uri="{0D108BD9-81ED-4DB2-BD59-A6C34878D82A}">
                    <a16:rowId xmlns:a16="http://schemas.microsoft.com/office/drawing/2014/main" val="2011301932"/>
                  </a:ext>
                </a:extLst>
              </a:tr>
              <a:tr h="12600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Sergipe - SE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99%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Pernambuco - PE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30%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Piauí - PI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15%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Acre - AC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45%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extLst>
                  <a:ext uri="{0D108BD9-81ED-4DB2-BD59-A6C34878D82A}">
                    <a16:rowId xmlns:a16="http://schemas.microsoft.com/office/drawing/2014/main" val="1291620343"/>
                  </a:ext>
                </a:extLst>
              </a:tr>
              <a:tr h="12600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Amazonas - AM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98%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Rio Grande do Sul - RS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29%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Goiás - GO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14%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Paraíba - PB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45%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extLst>
                  <a:ext uri="{0D108BD9-81ED-4DB2-BD59-A6C34878D82A}">
                    <a16:rowId xmlns:a16="http://schemas.microsoft.com/office/drawing/2014/main" val="2530395810"/>
                  </a:ext>
                </a:extLst>
              </a:tr>
              <a:tr h="12600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Mato Grosso do Sul - MS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96%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Paraná - PR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29%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Mato Grosso do Sul - MS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14%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Goiás - GO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45%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extLst>
                  <a:ext uri="{0D108BD9-81ED-4DB2-BD59-A6C34878D82A}">
                    <a16:rowId xmlns:a16="http://schemas.microsoft.com/office/drawing/2014/main" val="2969223293"/>
                  </a:ext>
                </a:extLst>
              </a:tr>
              <a:tr h="12600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Rio Grande do Sul - RS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94%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Goiás - GO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26%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Rondônia - RO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13%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São Paulo - SP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43%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extLst>
                  <a:ext uri="{0D108BD9-81ED-4DB2-BD59-A6C34878D82A}">
                    <a16:rowId xmlns:a16="http://schemas.microsoft.com/office/drawing/2014/main" val="1244561888"/>
                  </a:ext>
                </a:extLst>
              </a:tr>
              <a:tr h="12600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Goiás - GO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90%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Paraíba - PB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26%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Paraná - PR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13%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Rondônia - RO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42%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extLst>
                  <a:ext uri="{0D108BD9-81ED-4DB2-BD59-A6C34878D82A}">
                    <a16:rowId xmlns:a16="http://schemas.microsoft.com/office/drawing/2014/main" val="924797899"/>
                  </a:ext>
                </a:extLst>
              </a:tr>
              <a:tr h="12600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Paraná - PR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90%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Rio de Janeiro - RJ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24%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Sergipe - SE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12%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Paraná - PR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42%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extLst>
                  <a:ext uri="{0D108BD9-81ED-4DB2-BD59-A6C34878D82A}">
                    <a16:rowId xmlns:a16="http://schemas.microsoft.com/office/drawing/2014/main" val="3686068702"/>
                  </a:ext>
                </a:extLst>
              </a:tr>
              <a:tr h="12600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Ceará - CE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90%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São Paulo - SP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23%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Pernambuco - PE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12%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Rio Grande do Norte - RN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42%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extLst>
                  <a:ext uri="{0D108BD9-81ED-4DB2-BD59-A6C34878D82A}">
                    <a16:rowId xmlns:a16="http://schemas.microsoft.com/office/drawing/2014/main" val="3019229288"/>
                  </a:ext>
                </a:extLst>
              </a:tr>
              <a:tr h="12600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Santa Catarina - SC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88%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Piauí - PI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23%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Rio de Janeiro - RJ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12%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Piauí - PI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41%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extLst>
                  <a:ext uri="{0D108BD9-81ED-4DB2-BD59-A6C34878D82A}">
                    <a16:rowId xmlns:a16="http://schemas.microsoft.com/office/drawing/2014/main" val="3389445037"/>
                  </a:ext>
                </a:extLst>
              </a:tr>
              <a:tr h="12600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São Paulo - SP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88%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Minas Gerais - MG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20%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Paraíba - PB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11%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Rio de Janeiro - RJ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37%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extLst>
                  <a:ext uri="{0D108BD9-81ED-4DB2-BD59-A6C34878D82A}">
                    <a16:rowId xmlns:a16="http://schemas.microsoft.com/office/drawing/2014/main" val="3063678868"/>
                  </a:ext>
                </a:extLst>
              </a:tr>
              <a:tr h="21657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Rio Grande do Norte - RN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88%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Acre - AC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20%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São Paulo - SP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11%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Ceará - CE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27%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extLst>
                  <a:ext uri="{0D108BD9-81ED-4DB2-BD59-A6C34878D82A}">
                    <a16:rowId xmlns:a16="http://schemas.microsoft.com/office/drawing/2014/main" val="3023426427"/>
                  </a:ext>
                </a:extLst>
              </a:tr>
              <a:tr h="12600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Rondônia - RO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81%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Rondônia - RO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19%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Minas Gerais - MG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11%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Minas Gerais - MG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25%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extLst>
                  <a:ext uri="{0D108BD9-81ED-4DB2-BD59-A6C34878D82A}">
                    <a16:rowId xmlns:a16="http://schemas.microsoft.com/office/drawing/2014/main" val="1901686424"/>
                  </a:ext>
                </a:extLst>
              </a:tr>
              <a:tr h="12600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Piauí - PI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80%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Espírito Santo - ES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17%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Acre - AC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9%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Mato Grosso do Sul - MS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25%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extLst>
                  <a:ext uri="{0D108BD9-81ED-4DB2-BD59-A6C34878D82A}">
                    <a16:rowId xmlns:a16="http://schemas.microsoft.com/office/drawing/2014/main" val="2694980080"/>
                  </a:ext>
                </a:extLst>
              </a:tr>
              <a:tr h="12600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Minas Gerais - MG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77%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Ceará - CE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16%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Ceará - CE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5%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Espírito Santo - ES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19%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extLst>
                  <a:ext uri="{0D108BD9-81ED-4DB2-BD59-A6C34878D82A}">
                    <a16:rowId xmlns:a16="http://schemas.microsoft.com/office/drawing/2014/main" val="2823300428"/>
                  </a:ext>
                </a:extLst>
              </a:tr>
              <a:tr h="12600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Espírito Santo - ES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77%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Alagoas - AL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16%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Alagoas - AL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5%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Bahia - BA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16%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924657"/>
                  </a:ext>
                </a:extLst>
              </a:tr>
              <a:tr h="12600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Bahia - BA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60%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Bahia - BA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10%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Maranhão - MA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5%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Pará - PA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15%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extLst>
                  <a:ext uri="{0D108BD9-81ED-4DB2-BD59-A6C34878D82A}">
                    <a16:rowId xmlns:a16="http://schemas.microsoft.com/office/drawing/2014/main" val="4230618344"/>
                  </a:ext>
                </a:extLst>
              </a:tr>
              <a:tr h="12600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Alagoas - AL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59%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Pará - PA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9%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Bahia - BA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3%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Alagoas - AL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12%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extLst>
                  <a:ext uri="{0D108BD9-81ED-4DB2-BD59-A6C34878D82A}">
                    <a16:rowId xmlns:a16="http://schemas.microsoft.com/office/drawing/2014/main" val="1740340275"/>
                  </a:ext>
                </a:extLst>
              </a:tr>
              <a:tr h="12600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Amapá - AP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50%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Tocantins - TO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8%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Pará - PA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3%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Tocantins - TO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12%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extLst>
                  <a:ext uri="{0D108BD9-81ED-4DB2-BD59-A6C34878D82A}">
                    <a16:rowId xmlns:a16="http://schemas.microsoft.com/office/drawing/2014/main" val="302039018"/>
                  </a:ext>
                </a:extLst>
              </a:tr>
              <a:tr h="12600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Pará - PA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50%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Maranhão - MA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8%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Tocantins - TO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2%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Maranhão - MA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10%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extLst>
                  <a:ext uri="{0D108BD9-81ED-4DB2-BD59-A6C34878D82A}">
                    <a16:rowId xmlns:a16="http://schemas.microsoft.com/office/drawing/2014/main" val="1383584784"/>
                  </a:ext>
                </a:extLst>
              </a:tr>
              <a:tr h="12600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Maranhão - MA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49%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Distrito Federal - DF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0%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Distrito Federal - DF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0%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Amapá - AP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6%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extLst>
                  <a:ext uri="{0D108BD9-81ED-4DB2-BD59-A6C34878D82A}">
                    <a16:rowId xmlns:a16="http://schemas.microsoft.com/office/drawing/2014/main" val="2011483522"/>
                  </a:ext>
                </a:extLst>
              </a:tr>
              <a:tr h="12600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Tocantins - TO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29%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Amapá - AP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0%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Amapá - AP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0%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Distrito Federal - DF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0%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0" marR="5480" marT="5480" marB="0" anchor="ctr"/>
                </a:tc>
                <a:extLst>
                  <a:ext uri="{0D108BD9-81ED-4DB2-BD59-A6C34878D82A}">
                    <a16:rowId xmlns:a16="http://schemas.microsoft.com/office/drawing/2014/main" val="4117480952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BDBEAA16-B362-41E9-9B30-C4ECC5E8D007}"/>
              </a:ext>
            </a:extLst>
          </p:cNvPr>
          <p:cNvSpPr txBox="1"/>
          <p:nvPr/>
        </p:nvSpPr>
        <p:spPr>
          <a:xfrm>
            <a:off x="639192" y="745724"/>
            <a:ext cx="7989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rgbClr val="0070C0"/>
                </a:solidFill>
              </a:rPr>
              <a:t>Inserção dos Instrumentos de Gestão no DGMP em 2018 </a:t>
            </a:r>
            <a:endParaRPr lang="pt-BR" sz="16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806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>
            <a:extLst>
              <a:ext uri="{FF2B5EF4-FFF2-40B4-BE49-F238E27FC236}">
                <a16:creationId xmlns:a16="http://schemas.microsoft.com/office/drawing/2014/main" id="{250262AB-765C-4A64-9DD6-E815E1066D10}"/>
              </a:ext>
            </a:extLst>
          </p:cNvPr>
          <p:cNvSpPr/>
          <p:nvPr/>
        </p:nvSpPr>
        <p:spPr>
          <a:xfrm>
            <a:off x="1666" y="0"/>
            <a:ext cx="10080000" cy="661320"/>
          </a:xfrm>
          <a:prstGeom prst="rect">
            <a:avLst/>
          </a:prstGeom>
          <a:solidFill>
            <a:srgbClr val="0084D1"/>
          </a:solidFill>
          <a:ln w="9360">
            <a:solidFill>
              <a:schemeClr val="bg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  <a:spcAft>
                <a:spcPts val="601"/>
              </a:spcAft>
            </a:pPr>
            <a:r>
              <a:rPr lang="pt-BR" sz="3200" b="1" spc="-1" dirty="0">
                <a:solidFill>
                  <a:srgbClr val="FFFFFF"/>
                </a:solidFill>
                <a:latin typeface="Arial"/>
                <a:ea typeface="Microsoft YaHei"/>
              </a:rPr>
              <a:t>RANKING POR ESTADOS </a:t>
            </a:r>
            <a:r>
              <a:rPr lang="pt-BR" sz="3200" b="1" strike="noStrike" spc="-1" dirty="0">
                <a:solidFill>
                  <a:srgbClr val="FFFFFF"/>
                </a:solidFill>
                <a:latin typeface="Arial"/>
                <a:ea typeface="Microsoft YaHei"/>
              </a:rPr>
              <a:t>- 2019</a:t>
            </a:r>
            <a:endParaRPr lang="pt-BR" sz="3200" b="0" strike="noStrike" spc="-1" dirty="0">
              <a:latin typeface="Arial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DBEAA16-B362-41E9-9B30-C4ECC5E8D007}"/>
              </a:ext>
            </a:extLst>
          </p:cNvPr>
          <p:cNvSpPr txBox="1"/>
          <p:nvPr/>
        </p:nvSpPr>
        <p:spPr>
          <a:xfrm>
            <a:off x="639192" y="703522"/>
            <a:ext cx="7989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rgbClr val="0070C0"/>
                </a:solidFill>
              </a:rPr>
              <a:t>Inserção dos Instrumentos de Gestão no DGMP em 2019 </a:t>
            </a:r>
            <a:endParaRPr lang="pt-BR" sz="16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4097017B-6DE8-41BA-BB36-29304F9F17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709824"/>
              </p:ext>
            </p:extLst>
          </p:nvPr>
        </p:nvGraphicFramePr>
        <p:xfrm>
          <a:off x="537883" y="1058547"/>
          <a:ext cx="8552328" cy="40330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5510">
                  <a:extLst>
                    <a:ext uri="{9D8B030D-6E8A-4147-A177-3AD203B41FA5}">
                      <a16:colId xmlns:a16="http://schemas.microsoft.com/office/drawing/2014/main" val="542680914"/>
                    </a:ext>
                  </a:extLst>
                </a:gridCol>
                <a:gridCol w="576800">
                  <a:extLst>
                    <a:ext uri="{9D8B030D-6E8A-4147-A177-3AD203B41FA5}">
                      <a16:colId xmlns:a16="http://schemas.microsoft.com/office/drawing/2014/main" val="1673370021"/>
                    </a:ext>
                  </a:extLst>
                </a:gridCol>
                <a:gridCol w="1618264">
                  <a:extLst>
                    <a:ext uri="{9D8B030D-6E8A-4147-A177-3AD203B41FA5}">
                      <a16:colId xmlns:a16="http://schemas.microsoft.com/office/drawing/2014/main" val="451030602"/>
                    </a:ext>
                  </a:extLst>
                </a:gridCol>
                <a:gridCol w="663266">
                  <a:extLst>
                    <a:ext uri="{9D8B030D-6E8A-4147-A177-3AD203B41FA5}">
                      <a16:colId xmlns:a16="http://schemas.microsoft.com/office/drawing/2014/main" val="3306386527"/>
                    </a:ext>
                  </a:extLst>
                </a:gridCol>
                <a:gridCol w="1614945">
                  <a:extLst>
                    <a:ext uri="{9D8B030D-6E8A-4147-A177-3AD203B41FA5}">
                      <a16:colId xmlns:a16="http://schemas.microsoft.com/office/drawing/2014/main" val="3091754978"/>
                    </a:ext>
                  </a:extLst>
                </a:gridCol>
                <a:gridCol w="631886">
                  <a:extLst>
                    <a:ext uri="{9D8B030D-6E8A-4147-A177-3AD203B41FA5}">
                      <a16:colId xmlns:a16="http://schemas.microsoft.com/office/drawing/2014/main" val="479659992"/>
                    </a:ext>
                  </a:extLst>
                </a:gridCol>
                <a:gridCol w="1646322">
                  <a:extLst>
                    <a:ext uri="{9D8B030D-6E8A-4147-A177-3AD203B41FA5}">
                      <a16:colId xmlns:a16="http://schemas.microsoft.com/office/drawing/2014/main" val="3958245791"/>
                    </a:ext>
                  </a:extLst>
                </a:gridCol>
                <a:gridCol w="545335">
                  <a:extLst>
                    <a:ext uri="{9D8B030D-6E8A-4147-A177-3AD203B41FA5}">
                      <a16:colId xmlns:a16="http://schemas.microsoft.com/office/drawing/2014/main" val="883561644"/>
                    </a:ext>
                  </a:extLst>
                </a:gridCol>
              </a:tblGrid>
              <a:tr h="316277"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Plano de Saúde</a:t>
                      </a:r>
                    </a:p>
                  </a:txBody>
                  <a:tcPr marL="3924" marR="3924" marT="392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Programação Anual de Saúde (2019)</a:t>
                      </a:r>
                    </a:p>
                  </a:txBody>
                  <a:tcPr marL="3924" marR="3924" marT="392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Relatório Anual de Gestão (2019)</a:t>
                      </a:r>
                    </a:p>
                  </a:txBody>
                  <a:tcPr marL="3924" marR="3924" marT="392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Pactuação </a:t>
                      </a:r>
                      <a:r>
                        <a:rPr lang="pt-BR" sz="105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Interfederativa</a:t>
                      </a:r>
                      <a:r>
                        <a:rPr lang="pt-BR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Indicadores (2019)</a:t>
                      </a:r>
                    </a:p>
                  </a:txBody>
                  <a:tcPr marL="3924" marR="3924" marT="3924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208110"/>
                  </a:ext>
                </a:extLst>
              </a:tr>
              <a:tr h="12285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Acre - AC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Roraima - RR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Roraima - RR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Amazonas - AM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77%</a:t>
                      </a:r>
                    </a:p>
                  </a:txBody>
                  <a:tcPr marL="3924" marR="3924" marT="3924" marB="0" anchor="ctr"/>
                </a:tc>
                <a:extLst>
                  <a:ext uri="{0D108BD9-81ED-4DB2-BD59-A6C34878D82A}">
                    <a16:rowId xmlns:a16="http://schemas.microsoft.com/office/drawing/2014/main" val="3437736447"/>
                  </a:ext>
                </a:extLst>
              </a:tr>
              <a:tr h="13482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Distrito Federal - DF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Amazonas - AM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Amazonas - AM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Rio Grande do Sul - RS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68%</a:t>
                      </a:r>
                    </a:p>
                  </a:txBody>
                  <a:tcPr marL="3924" marR="3924" marT="3924" marB="0" anchor="ctr"/>
                </a:tc>
                <a:extLst>
                  <a:ext uri="{0D108BD9-81ED-4DB2-BD59-A6C34878D82A}">
                    <a16:rowId xmlns:a16="http://schemas.microsoft.com/office/drawing/2014/main" val="4218597054"/>
                  </a:ext>
                </a:extLst>
              </a:tr>
              <a:tr h="13482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Mato Grosso - MT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Mato Grosso do Sul - MS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Rio Grande do Sul - RS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Mato Grosso - MT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67%</a:t>
                      </a:r>
                    </a:p>
                  </a:txBody>
                  <a:tcPr marL="3924" marR="3924" marT="3924" marB="0" anchor="ctr"/>
                </a:tc>
                <a:extLst>
                  <a:ext uri="{0D108BD9-81ED-4DB2-BD59-A6C34878D82A}">
                    <a16:rowId xmlns:a16="http://schemas.microsoft.com/office/drawing/2014/main" val="1555698498"/>
                  </a:ext>
                </a:extLst>
              </a:tr>
              <a:tr h="13482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Paraíba - PB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Acre - AC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Mato Grosso do Sul - MS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Pernambuco - PE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63%</a:t>
                      </a:r>
                    </a:p>
                  </a:txBody>
                  <a:tcPr marL="3924" marR="3924" marT="3924" marB="0" anchor="ctr"/>
                </a:tc>
                <a:extLst>
                  <a:ext uri="{0D108BD9-81ED-4DB2-BD59-A6C34878D82A}">
                    <a16:rowId xmlns:a16="http://schemas.microsoft.com/office/drawing/2014/main" val="2257098193"/>
                  </a:ext>
                </a:extLst>
              </a:tr>
              <a:tr h="13482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Pernambuco - PE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Rio Grande do Sul - RS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Santa Catarina - SC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Sergipe - SE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56%</a:t>
                      </a:r>
                    </a:p>
                  </a:txBody>
                  <a:tcPr marL="3924" marR="3924" marT="3924" marB="0" anchor="ctr"/>
                </a:tc>
                <a:extLst>
                  <a:ext uri="{0D108BD9-81ED-4DB2-BD59-A6C34878D82A}">
                    <a16:rowId xmlns:a16="http://schemas.microsoft.com/office/drawing/2014/main" val="3940736485"/>
                  </a:ext>
                </a:extLst>
              </a:tr>
              <a:tr h="26737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Rio de Janeiro - RJ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Rondônia - RO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Minas Gerais - MG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Rondônia - RO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56%</a:t>
                      </a:r>
                    </a:p>
                  </a:txBody>
                  <a:tcPr marL="3924" marR="3924" marT="3924" marB="0" anchor="ctr"/>
                </a:tc>
                <a:extLst>
                  <a:ext uri="{0D108BD9-81ED-4DB2-BD59-A6C34878D82A}">
                    <a16:rowId xmlns:a16="http://schemas.microsoft.com/office/drawing/2014/main" val="1457760232"/>
                  </a:ext>
                </a:extLst>
              </a:tr>
              <a:tr h="12285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Roraima - RR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Santa Catarina - SC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Goiás - GO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Roraima - RR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53%</a:t>
                      </a:r>
                    </a:p>
                  </a:txBody>
                  <a:tcPr marL="3924" marR="3924" marT="3924" marB="0" anchor="ctr"/>
                </a:tc>
                <a:extLst>
                  <a:ext uri="{0D108BD9-81ED-4DB2-BD59-A6C34878D82A}">
                    <a16:rowId xmlns:a16="http://schemas.microsoft.com/office/drawing/2014/main" val="1834410813"/>
                  </a:ext>
                </a:extLst>
              </a:tr>
              <a:tr h="19968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Sergipe - SE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Mato Grosso - MT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Rondônia - RO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Goiás - GO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53%</a:t>
                      </a:r>
                    </a:p>
                  </a:txBody>
                  <a:tcPr marL="3924" marR="3924" marT="3924" marB="0" anchor="ctr"/>
                </a:tc>
                <a:extLst>
                  <a:ext uri="{0D108BD9-81ED-4DB2-BD59-A6C34878D82A}">
                    <a16:rowId xmlns:a16="http://schemas.microsoft.com/office/drawing/2014/main" val="781206534"/>
                  </a:ext>
                </a:extLst>
              </a:tr>
              <a:tr h="13482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Amazonas - AM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Rio Grande do Norte - RN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Espírito Santo - ES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Acre - AC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50%</a:t>
                      </a:r>
                    </a:p>
                  </a:txBody>
                  <a:tcPr marL="3924" marR="3924" marT="3924" marB="0" anchor="ctr"/>
                </a:tc>
                <a:extLst>
                  <a:ext uri="{0D108BD9-81ED-4DB2-BD59-A6C34878D82A}">
                    <a16:rowId xmlns:a16="http://schemas.microsoft.com/office/drawing/2014/main" val="1113660993"/>
                  </a:ext>
                </a:extLst>
              </a:tr>
              <a:tr h="13482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Rio Grande do Sul - RS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Pernambuco - PE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Paraíba - PB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Paraíba - PB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48%</a:t>
                      </a:r>
                    </a:p>
                  </a:txBody>
                  <a:tcPr marL="3924" marR="3924" marT="3924" marB="0" anchor="ctr"/>
                </a:tc>
                <a:extLst>
                  <a:ext uri="{0D108BD9-81ED-4DB2-BD59-A6C34878D82A}">
                    <a16:rowId xmlns:a16="http://schemas.microsoft.com/office/drawing/2014/main" val="3903611153"/>
                  </a:ext>
                </a:extLst>
              </a:tr>
              <a:tr h="13482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Mato Grosso do Sul - MS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Minas Gerais - MG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Mato Grosso - MT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Paraná - PR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44%</a:t>
                      </a:r>
                    </a:p>
                  </a:txBody>
                  <a:tcPr marL="3924" marR="3924" marT="3924" marB="0" anchor="ctr"/>
                </a:tc>
                <a:extLst>
                  <a:ext uri="{0D108BD9-81ED-4DB2-BD59-A6C34878D82A}">
                    <a16:rowId xmlns:a16="http://schemas.microsoft.com/office/drawing/2014/main" val="3895759653"/>
                  </a:ext>
                </a:extLst>
              </a:tr>
              <a:tr h="12285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Ceará - CE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Paraíba - PB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Piauí - PI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São Paulo - SP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43%</a:t>
                      </a:r>
                    </a:p>
                  </a:txBody>
                  <a:tcPr marL="3924" marR="3924" marT="3924" marB="0" anchor="ctr"/>
                </a:tc>
                <a:extLst>
                  <a:ext uri="{0D108BD9-81ED-4DB2-BD59-A6C34878D82A}">
                    <a16:rowId xmlns:a16="http://schemas.microsoft.com/office/drawing/2014/main" val="1678928262"/>
                  </a:ext>
                </a:extLst>
              </a:tr>
              <a:tr h="13482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Paraná - PR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Paraná - PR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Rio Grande do Norte - RN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Santa Catarina - SC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43%</a:t>
                      </a:r>
                    </a:p>
                  </a:txBody>
                  <a:tcPr marL="3924" marR="3924" marT="3924" marB="0" anchor="ctr"/>
                </a:tc>
                <a:extLst>
                  <a:ext uri="{0D108BD9-81ED-4DB2-BD59-A6C34878D82A}">
                    <a16:rowId xmlns:a16="http://schemas.microsoft.com/office/drawing/2014/main" val="4226865365"/>
                  </a:ext>
                </a:extLst>
              </a:tr>
              <a:tr h="13482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Rio Grande do Norte - RN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Sergipe - SE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Sergipe - SE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Mato Grosso do Sul - MS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43%</a:t>
                      </a:r>
                    </a:p>
                  </a:txBody>
                  <a:tcPr marL="3924" marR="3924" marT="3924" marB="0" anchor="ctr"/>
                </a:tc>
                <a:extLst>
                  <a:ext uri="{0D108BD9-81ED-4DB2-BD59-A6C34878D82A}">
                    <a16:rowId xmlns:a16="http://schemas.microsoft.com/office/drawing/2014/main" val="1189878029"/>
                  </a:ext>
                </a:extLst>
              </a:tr>
              <a:tr h="12285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Goiás - GO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Goiás - GO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Acre - AC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Piauí - PI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41%</a:t>
                      </a:r>
                    </a:p>
                  </a:txBody>
                  <a:tcPr marL="3924" marR="3924" marT="3924" marB="0" anchor="ctr"/>
                </a:tc>
                <a:extLst>
                  <a:ext uri="{0D108BD9-81ED-4DB2-BD59-A6C34878D82A}">
                    <a16:rowId xmlns:a16="http://schemas.microsoft.com/office/drawing/2014/main" val="284203781"/>
                  </a:ext>
                </a:extLst>
              </a:tr>
              <a:tr h="13199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Santa Catarina - SC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Rio de Janeiro - RJ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São Paulo - SP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Rio de Janeiro - RJ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38%</a:t>
                      </a:r>
                    </a:p>
                  </a:txBody>
                  <a:tcPr marL="3924" marR="3924" marT="3924" marB="0" anchor="ctr"/>
                </a:tc>
                <a:extLst>
                  <a:ext uri="{0D108BD9-81ED-4DB2-BD59-A6C34878D82A}">
                    <a16:rowId xmlns:a16="http://schemas.microsoft.com/office/drawing/2014/main" val="3056406735"/>
                  </a:ext>
                </a:extLst>
              </a:tr>
              <a:tr h="12285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São Paulo - SP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Espírito Santo - ES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Paraná - PR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Minas Gerais - MG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34%</a:t>
                      </a:r>
                    </a:p>
                  </a:txBody>
                  <a:tcPr marL="3924" marR="3924" marT="3924" marB="0" anchor="ctr"/>
                </a:tc>
                <a:extLst>
                  <a:ext uri="{0D108BD9-81ED-4DB2-BD59-A6C34878D82A}">
                    <a16:rowId xmlns:a16="http://schemas.microsoft.com/office/drawing/2014/main" val="652749266"/>
                  </a:ext>
                </a:extLst>
              </a:tr>
              <a:tr h="13482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Rondônia - RO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São Paulo - SP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Pernambuco - PE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Rio Grande do Norte - RN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33%</a:t>
                      </a:r>
                    </a:p>
                  </a:txBody>
                  <a:tcPr marL="3924" marR="3924" marT="3924" marB="0" anchor="ctr"/>
                </a:tc>
                <a:extLst>
                  <a:ext uri="{0D108BD9-81ED-4DB2-BD59-A6C34878D82A}">
                    <a16:rowId xmlns:a16="http://schemas.microsoft.com/office/drawing/2014/main" val="3038410977"/>
                  </a:ext>
                </a:extLst>
              </a:tr>
              <a:tr h="12285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Piauí - PI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Alagoas - AL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Rio de Janeiro - RJ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Espírito Santo - ES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28%</a:t>
                      </a:r>
                    </a:p>
                  </a:txBody>
                  <a:tcPr marL="3924" marR="3924" marT="3924" marB="0" anchor="ctr"/>
                </a:tc>
                <a:extLst>
                  <a:ext uri="{0D108BD9-81ED-4DB2-BD59-A6C34878D82A}">
                    <a16:rowId xmlns:a16="http://schemas.microsoft.com/office/drawing/2014/main" val="2723523236"/>
                  </a:ext>
                </a:extLst>
              </a:tr>
              <a:tr h="12285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Minas Gerais - MG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Piauí - PI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Alagoas - AL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Ceará - CE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21%</a:t>
                      </a:r>
                    </a:p>
                  </a:txBody>
                  <a:tcPr marL="3924" marR="3924" marT="3924" marB="0" anchor="ctr"/>
                </a:tc>
                <a:extLst>
                  <a:ext uri="{0D108BD9-81ED-4DB2-BD59-A6C34878D82A}">
                    <a16:rowId xmlns:a16="http://schemas.microsoft.com/office/drawing/2014/main" val="2793903302"/>
                  </a:ext>
                </a:extLst>
              </a:tr>
              <a:tr h="12285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Espírito Santo - ES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Ceará - CE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Ceará - CE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Tocantins - TO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19%</a:t>
                      </a:r>
                    </a:p>
                  </a:txBody>
                  <a:tcPr marL="3924" marR="3924" marT="3924" marB="0" anchor="ctr"/>
                </a:tc>
                <a:extLst>
                  <a:ext uri="{0D108BD9-81ED-4DB2-BD59-A6C34878D82A}">
                    <a16:rowId xmlns:a16="http://schemas.microsoft.com/office/drawing/2014/main" val="3630690524"/>
                  </a:ext>
                </a:extLst>
              </a:tr>
              <a:tr h="12285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Amapá - AP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Bahia - BA</a:t>
                      </a:r>
                    </a:p>
                  </a:txBody>
                  <a:tcPr marL="3924" marR="3924" marT="39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7%</a:t>
                      </a:r>
                    </a:p>
                  </a:txBody>
                  <a:tcPr marL="3924" marR="3924" marT="39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Maranhão - MA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Pará - PA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17%</a:t>
                      </a:r>
                    </a:p>
                  </a:txBody>
                  <a:tcPr marL="3924" marR="3924" marT="3924" marB="0" anchor="ctr"/>
                </a:tc>
                <a:extLst>
                  <a:ext uri="{0D108BD9-81ED-4DB2-BD59-A6C34878D82A}">
                    <a16:rowId xmlns:a16="http://schemas.microsoft.com/office/drawing/2014/main" val="1689041554"/>
                  </a:ext>
                </a:extLst>
              </a:tr>
              <a:tr h="12285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Pará - PA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Pará - PA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Bahia - BA</a:t>
                      </a:r>
                    </a:p>
                  </a:txBody>
                  <a:tcPr marL="3924" marR="3924" marT="39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</a:p>
                  </a:txBody>
                  <a:tcPr marL="3924" marR="3924" marT="39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Alagoas - AL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15%</a:t>
                      </a:r>
                    </a:p>
                  </a:txBody>
                  <a:tcPr marL="3924" marR="3924" marT="3924" marB="0" anchor="ctr"/>
                </a:tc>
                <a:extLst>
                  <a:ext uri="{0D108BD9-81ED-4DB2-BD59-A6C34878D82A}">
                    <a16:rowId xmlns:a16="http://schemas.microsoft.com/office/drawing/2014/main" val="3195458860"/>
                  </a:ext>
                </a:extLst>
              </a:tr>
              <a:tr h="12285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Bahia - BA</a:t>
                      </a:r>
                    </a:p>
                  </a:txBody>
                  <a:tcPr marL="3924" marR="3924" marT="39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65%</a:t>
                      </a:r>
                    </a:p>
                  </a:txBody>
                  <a:tcPr marL="3924" marR="3924" marT="39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Tocantins - TO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Tocantins - TO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Maranhão - MA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13%</a:t>
                      </a:r>
                    </a:p>
                  </a:txBody>
                  <a:tcPr marL="3924" marR="3924" marT="3924" marB="0" anchor="ctr"/>
                </a:tc>
                <a:extLst>
                  <a:ext uri="{0D108BD9-81ED-4DB2-BD59-A6C34878D82A}">
                    <a16:rowId xmlns:a16="http://schemas.microsoft.com/office/drawing/2014/main" val="2260796685"/>
                  </a:ext>
                </a:extLst>
              </a:tr>
              <a:tr h="12285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Alagoas - AL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Maranhão - MA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Pará - PA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Bahia - BA</a:t>
                      </a:r>
                    </a:p>
                  </a:txBody>
                  <a:tcPr marL="3924" marR="3924" marT="39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10%</a:t>
                      </a:r>
                    </a:p>
                  </a:txBody>
                  <a:tcPr marL="3924" marR="3924" marT="3924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137709"/>
                  </a:ext>
                </a:extLst>
              </a:tr>
              <a:tr h="12285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Maranhão - MA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Distrito Federal - DF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Distrito Federal - DF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Amapá - AP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marL="3924" marR="3924" marT="3924" marB="0" anchor="ctr"/>
                </a:tc>
                <a:extLst>
                  <a:ext uri="{0D108BD9-81ED-4DB2-BD59-A6C34878D82A}">
                    <a16:rowId xmlns:a16="http://schemas.microsoft.com/office/drawing/2014/main" val="1144960073"/>
                  </a:ext>
                </a:extLst>
              </a:tr>
              <a:tr h="12285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Tocantins - TO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Amapá - AP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Amapá - AP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Distrito Federal - DF</a:t>
                      </a:r>
                    </a:p>
                  </a:txBody>
                  <a:tcPr marL="3924" marR="3924" marT="392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3924" marR="3924" marT="3924" marB="0" anchor="ctr"/>
                </a:tc>
                <a:extLst>
                  <a:ext uri="{0D108BD9-81ED-4DB2-BD59-A6C34878D82A}">
                    <a16:rowId xmlns:a16="http://schemas.microsoft.com/office/drawing/2014/main" val="583480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4828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625" y="0"/>
            <a:ext cx="10080000" cy="661320"/>
          </a:xfrm>
          <a:prstGeom prst="rect">
            <a:avLst/>
          </a:prstGeom>
          <a:solidFill>
            <a:srgbClr val="0084D1"/>
          </a:solidFill>
          <a:ln w="9360">
            <a:solidFill>
              <a:schemeClr val="bg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  <a:spcAft>
                <a:spcPts val="601"/>
              </a:spcAft>
            </a:pPr>
            <a:r>
              <a:rPr lang="pt-BR" sz="3200" b="1" strike="noStrike" spc="-1" dirty="0">
                <a:solidFill>
                  <a:srgbClr val="FFFFFF"/>
                </a:solidFill>
                <a:latin typeface="Arial"/>
                <a:ea typeface="Microsoft YaHei"/>
              </a:rPr>
              <a:t>REUNIÕES DIGISUS - 2020</a:t>
            </a:r>
            <a:endParaRPr lang="pt-BR" sz="3200" b="0" strike="noStrike" spc="-1" dirty="0">
              <a:latin typeface="Arial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7B5F73C4-7A13-42AE-AB23-B6BAD40268AD}"/>
              </a:ext>
            </a:extLst>
          </p:cNvPr>
          <p:cNvSpPr txBox="1"/>
          <p:nvPr/>
        </p:nvSpPr>
        <p:spPr>
          <a:xfrm>
            <a:off x="695885" y="1151069"/>
            <a:ext cx="87103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/>
              <a:t>04/02/2020 – </a:t>
            </a:r>
            <a:r>
              <a:rPr lang="pt-BR" dirty="0"/>
              <a:t>Apresentação do relatório de capacitação 2019 e novo cronograma de capacitação ao Conselho Estadual de Saúde.</a:t>
            </a:r>
            <a:endParaRPr lang="pt-BR" b="1" dirty="0"/>
          </a:p>
          <a:p>
            <a:pPr algn="just"/>
            <a:endParaRPr lang="pt-BR" b="1" dirty="0"/>
          </a:p>
          <a:p>
            <a:pPr algn="just"/>
            <a:r>
              <a:rPr lang="pt-BR" b="1" dirty="0"/>
              <a:t>13/02/2020- </a:t>
            </a:r>
            <a:r>
              <a:rPr lang="pt-BR" dirty="0" err="1"/>
              <a:t>Pactuação</a:t>
            </a:r>
            <a:r>
              <a:rPr lang="pt-BR" dirty="0"/>
              <a:t> do novo cronograma de capacitação à Comissão </a:t>
            </a:r>
            <a:r>
              <a:rPr lang="pt-BR" dirty="0" err="1"/>
              <a:t>Intergestora</a:t>
            </a:r>
            <a:r>
              <a:rPr lang="pt-BR" dirty="0"/>
              <a:t> </a:t>
            </a:r>
            <a:r>
              <a:rPr lang="pt-BR" dirty="0" err="1"/>
              <a:t>Bipartite</a:t>
            </a:r>
            <a:r>
              <a:rPr lang="pt-BR" dirty="0"/>
              <a:t> - CIB.</a:t>
            </a:r>
          </a:p>
          <a:p>
            <a:pPr algn="just"/>
            <a:endParaRPr lang="pt-BR" b="1" dirty="0"/>
          </a:p>
          <a:p>
            <a:pPr algn="just"/>
            <a:r>
              <a:rPr lang="pt-BR" b="1" dirty="0"/>
              <a:t>13/02/2020 - </a:t>
            </a:r>
            <a:r>
              <a:rPr lang="pt-BR" dirty="0"/>
              <a:t>Apresentação do relatório de capacitação 2019 e novo cronograma de capacitação na Oficina de Formação para o Controle Social no SUS</a:t>
            </a:r>
            <a:endParaRPr lang="pt-BR" b="1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4F6BDF56-CD87-46FB-A08B-725124F260E3}"/>
              </a:ext>
            </a:extLst>
          </p:cNvPr>
          <p:cNvSpPr txBox="1"/>
          <p:nvPr/>
        </p:nvSpPr>
        <p:spPr>
          <a:xfrm>
            <a:off x="5655162" y="3905798"/>
            <a:ext cx="3116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Período de Capacitação:</a:t>
            </a:r>
          </a:p>
          <a:p>
            <a:r>
              <a:rPr lang="pt-BR" dirty="0"/>
              <a:t>05/03/2020 a 05/05/2020</a:t>
            </a:r>
          </a:p>
        </p:txBody>
      </p:sp>
    </p:spTree>
    <p:extLst>
      <p:ext uri="{BB962C8B-B14F-4D97-AF65-F5344CB8AC3E}">
        <p14:creationId xmlns:p14="http://schemas.microsoft.com/office/powerpoint/2010/main" val="187769918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>
            <a:extLst>
              <a:ext uri="{FF2B5EF4-FFF2-40B4-BE49-F238E27FC236}">
                <a16:creationId xmlns:a16="http://schemas.microsoft.com/office/drawing/2014/main" id="{250262AB-765C-4A64-9DD6-E815E1066D10}"/>
              </a:ext>
            </a:extLst>
          </p:cNvPr>
          <p:cNvSpPr/>
          <p:nvPr/>
        </p:nvSpPr>
        <p:spPr>
          <a:xfrm>
            <a:off x="1666" y="0"/>
            <a:ext cx="10080000" cy="661320"/>
          </a:xfrm>
          <a:prstGeom prst="rect">
            <a:avLst/>
          </a:prstGeom>
          <a:solidFill>
            <a:srgbClr val="0084D1"/>
          </a:solidFill>
          <a:ln w="9360">
            <a:solidFill>
              <a:schemeClr val="bg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  <a:spcAft>
                <a:spcPts val="601"/>
              </a:spcAft>
            </a:pPr>
            <a:r>
              <a:rPr lang="pt-BR" sz="3200" b="1" spc="-1" dirty="0">
                <a:solidFill>
                  <a:srgbClr val="FFFFFF"/>
                </a:solidFill>
                <a:latin typeface="Arial"/>
                <a:ea typeface="Microsoft YaHei"/>
              </a:rPr>
              <a:t>CRONOGRAMA DE CAPACITAÇÕES - 2020</a:t>
            </a:r>
            <a:endParaRPr lang="pt-BR" sz="3200" b="0" strike="noStrike" spc="-1" dirty="0">
              <a:latin typeface="Arial"/>
            </a:endParaRPr>
          </a:p>
        </p:txBody>
      </p:sp>
      <p:graphicFrame>
        <p:nvGraphicFramePr>
          <p:cNvPr id="5" name="Tabela 6">
            <a:extLst>
              <a:ext uri="{FF2B5EF4-FFF2-40B4-BE49-F238E27FC236}">
                <a16:creationId xmlns:a16="http://schemas.microsoft.com/office/drawing/2014/main" id="{9166AC39-BB3B-4830-995E-06620BDA81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027254"/>
              </p:ext>
            </p:extLst>
          </p:nvPr>
        </p:nvGraphicFramePr>
        <p:xfrm>
          <a:off x="624300" y="1669186"/>
          <a:ext cx="3551774" cy="332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3741">
                  <a:extLst>
                    <a:ext uri="{9D8B030D-6E8A-4147-A177-3AD203B41FA5}">
                      <a16:colId xmlns:a16="http://schemas.microsoft.com/office/drawing/2014/main" val="1833799287"/>
                    </a:ext>
                  </a:extLst>
                </a:gridCol>
                <a:gridCol w="1348033">
                  <a:extLst>
                    <a:ext uri="{9D8B030D-6E8A-4147-A177-3AD203B41FA5}">
                      <a16:colId xmlns:a16="http://schemas.microsoft.com/office/drawing/2014/main" val="24855764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NRS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74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LESTE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05/03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1071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NORDESTE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07/04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411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NORTE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08/04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9063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OESTE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16/04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412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CENTRO LESTE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16/04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3563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CENTRO NORTE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29/04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516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SUDOESTE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29/04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647295"/>
                  </a:ext>
                </a:extLst>
              </a:tr>
              <a:tr h="308819">
                <a:tc>
                  <a:txBody>
                    <a:bodyPr/>
                    <a:lstStyle/>
                    <a:p>
                      <a:r>
                        <a:rPr lang="pt-BR" dirty="0"/>
                        <a:t>EXTREMO SUL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05/05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3394275"/>
                  </a:ext>
                </a:extLst>
              </a:tr>
            </a:tbl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FE031C82-9755-4AB5-90B7-A9A32074337A}"/>
              </a:ext>
            </a:extLst>
          </p:cNvPr>
          <p:cNvSpPr txBox="1"/>
          <p:nvPr/>
        </p:nvSpPr>
        <p:spPr>
          <a:xfrm>
            <a:off x="537328" y="999474"/>
            <a:ext cx="3827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Cronograma da capacitação dos Núcleos Regionais de Saúde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022E1AB-128F-469C-8E23-669AADD0C0FF}"/>
              </a:ext>
            </a:extLst>
          </p:cNvPr>
          <p:cNvSpPr txBox="1"/>
          <p:nvPr/>
        </p:nvSpPr>
        <p:spPr>
          <a:xfrm>
            <a:off x="5040312" y="999473"/>
            <a:ext cx="3827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Cronograma da capacitação da Região Sul*</a:t>
            </a:r>
          </a:p>
        </p:txBody>
      </p:sp>
      <p:graphicFrame>
        <p:nvGraphicFramePr>
          <p:cNvPr id="10" name="Tabela 6">
            <a:extLst>
              <a:ext uri="{FF2B5EF4-FFF2-40B4-BE49-F238E27FC236}">
                <a16:creationId xmlns:a16="http://schemas.microsoft.com/office/drawing/2014/main" id="{90B395A9-0730-485F-A40D-89E47F729E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777170"/>
              </p:ext>
            </p:extLst>
          </p:nvPr>
        </p:nvGraphicFramePr>
        <p:xfrm>
          <a:off x="5315820" y="1669186"/>
          <a:ext cx="3551774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0271">
                  <a:extLst>
                    <a:ext uri="{9D8B030D-6E8A-4147-A177-3AD203B41FA5}">
                      <a16:colId xmlns:a16="http://schemas.microsoft.com/office/drawing/2014/main" val="1833799287"/>
                    </a:ext>
                  </a:extLst>
                </a:gridCol>
                <a:gridCol w="1731503">
                  <a:extLst>
                    <a:ext uri="{9D8B030D-6E8A-4147-A177-3AD203B41FA5}">
                      <a16:colId xmlns:a16="http://schemas.microsoft.com/office/drawing/2014/main" val="24855764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Município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74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Ilhéus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10/03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1071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Itabuna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11 e 12/03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411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Valença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17/03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9063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Jequié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25 e 26/03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412313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46E8B150-9545-40A8-BBAB-ABE6F6C0C00D}"/>
              </a:ext>
            </a:extLst>
          </p:cNvPr>
          <p:cNvSpPr txBox="1"/>
          <p:nvPr/>
        </p:nvSpPr>
        <p:spPr>
          <a:xfrm>
            <a:off x="5315820" y="3601039"/>
            <a:ext cx="35517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/>
              <a:t>*A capacitação não ocorreu junto com as demais no exercício de 2019 por opção do NRS que realizou sua própria capacitação. Diante das dúvidas provenientes dos técnicos e da baixa adesão da região, realizaremos  nova capacitação.</a:t>
            </a:r>
          </a:p>
        </p:txBody>
      </p:sp>
    </p:spTree>
    <p:extLst>
      <p:ext uri="{BB962C8B-B14F-4D97-AF65-F5344CB8AC3E}">
        <p14:creationId xmlns:p14="http://schemas.microsoft.com/office/powerpoint/2010/main" val="3857707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>
            <a:extLst>
              <a:ext uri="{FF2B5EF4-FFF2-40B4-BE49-F238E27FC236}">
                <a16:creationId xmlns:a16="http://schemas.microsoft.com/office/drawing/2014/main" id="{250262AB-765C-4A64-9DD6-E815E1066D10}"/>
              </a:ext>
            </a:extLst>
          </p:cNvPr>
          <p:cNvSpPr/>
          <p:nvPr/>
        </p:nvSpPr>
        <p:spPr>
          <a:xfrm>
            <a:off x="1666" y="0"/>
            <a:ext cx="10080000" cy="661320"/>
          </a:xfrm>
          <a:prstGeom prst="rect">
            <a:avLst/>
          </a:prstGeom>
          <a:solidFill>
            <a:srgbClr val="0084D1"/>
          </a:solidFill>
          <a:ln w="9360">
            <a:solidFill>
              <a:schemeClr val="bg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  <a:spcAft>
                <a:spcPts val="601"/>
              </a:spcAft>
            </a:pPr>
            <a:r>
              <a:rPr lang="pt-BR" sz="2400" b="1" strike="noStrike" spc="-1" dirty="0">
                <a:solidFill>
                  <a:srgbClr val="FFFFFF"/>
                </a:solidFill>
                <a:latin typeface="Arial"/>
                <a:ea typeface="Microsoft YaHei"/>
              </a:rPr>
              <a:t>MAPA DE SITUAÇÃO DOS INSTRUMENTOS DE PLANEJAMENTO</a:t>
            </a:r>
            <a:endParaRPr lang="pt-BR" sz="2400" b="0" strike="noStrike" spc="-1" dirty="0">
              <a:latin typeface="Arial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FB396A2-17FE-47FE-992A-E399EDC23B07}"/>
              </a:ext>
            </a:extLst>
          </p:cNvPr>
          <p:cNvSpPr txBox="1"/>
          <p:nvPr/>
        </p:nvSpPr>
        <p:spPr>
          <a:xfrm>
            <a:off x="3455309" y="851608"/>
            <a:ext cx="39801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00" b="1" dirty="0">
                <a:solidFill>
                  <a:srgbClr val="0070C0"/>
                </a:solidFill>
              </a:rPr>
              <a:t>PANORAMA DOS INTRUMENTOS DE GESTÃO ATUALMENTE</a:t>
            </a:r>
          </a:p>
        </p:txBody>
      </p:sp>
      <p:pic>
        <p:nvPicPr>
          <p:cNvPr id="11" name="Imagem 10" descr="Tela de celular com texto preto sobre fundo branco&#10;&#10;Descrição gerada automaticamente">
            <a:extLst>
              <a:ext uri="{FF2B5EF4-FFF2-40B4-BE49-F238E27FC236}">
                <a16:creationId xmlns:a16="http://schemas.microsoft.com/office/drawing/2014/main" id="{F17B463C-8298-4CFB-B9B8-5CED932AD5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6799" y="1520455"/>
            <a:ext cx="1267002" cy="800212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DCBA1056-F6BB-4A4E-86D4-990F1AEC7D69}"/>
              </a:ext>
            </a:extLst>
          </p:cNvPr>
          <p:cNvSpPr txBox="1"/>
          <p:nvPr/>
        </p:nvSpPr>
        <p:spPr>
          <a:xfrm>
            <a:off x="442814" y="4932077"/>
            <a:ext cx="67027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Fonte: DigiSUS/Planejar/Situação dos Instrumentos de Planejamento e Pactuação </a:t>
            </a:r>
            <a:r>
              <a:rPr lang="pt-BR" sz="1100" dirty="0" err="1"/>
              <a:t>Interfederativa</a:t>
            </a:r>
            <a:endParaRPr lang="pt-BR" sz="1100" dirty="0"/>
          </a:p>
          <a:p>
            <a:r>
              <a:rPr lang="pt-BR" sz="1100" dirty="0"/>
              <a:t>Data: 28/01/2020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330DB27-5D8B-477C-BD6D-BA586CF04F6B}"/>
              </a:ext>
            </a:extLst>
          </p:cNvPr>
          <p:cNvSpPr txBox="1"/>
          <p:nvPr/>
        </p:nvSpPr>
        <p:spPr>
          <a:xfrm>
            <a:off x="8265186" y="3479376"/>
            <a:ext cx="141022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/>
              <a:t>Instrumentos de Gestão:</a:t>
            </a:r>
            <a:endParaRPr lang="pt-BR" sz="1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dirty="0"/>
              <a:t>PMS;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dirty="0"/>
              <a:t>PAS;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dirty="0"/>
              <a:t>RAG;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dirty="0"/>
              <a:t>Pactuação.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508E00B9-2F2F-4E92-BC09-34BAAE10F2DB}"/>
              </a:ext>
            </a:extLst>
          </p:cNvPr>
          <p:cNvSpPr txBox="1"/>
          <p:nvPr/>
        </p:nvSpPr>
        <p:spPr>
          <a:xfrm>
            <a:off x="2098531" y="1289623"/>
            <a:ext cx="44051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00" b="1" dirty="0">
                <a:solidFill>
                  <a:srgbClr val="0070C0"/>
                </a:solidFill>
              </a:rPr>
              <a:t>2018</a:t>
            </a:r>
          </a:p>
        </p:txBody>
      </p:sp>
      <p:pic>
        <p:nvPicPr>
          <p:cNvPr id="12" name="Imagem 11" descr="Uma imagem contendo texto&#10;&#10;Descrição gerada automaticamente">
            <a:extLst>
              <a:ext uri="{FF2B5EF4-FFF2-40B4-BE49-F238E27FC236}">
                <a16:creationId xmlns:a16="http://schemas.microsoft.com/office/drawing/2014/main" id="{42382EE2-445F-4963-AC0E-0A818669A2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07" y="1520455"/>
            <a:ext cx="2950759" cy="3111345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0C1ACF1C-651A-42A9-A8F3-94F6C724D8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0436" y="1537582"/>
            <a:ext cx="3003594" cy="3111345"/>
          </a:xfrm>
          <a:prstGeom prst="rect">
            <a:avLst/>
          </a:prstGeom>
        </p:spPr>
      </p:pic>
      <p:sp>
        <p:nvSpPr>
          <p:cNvPr id="15" name="CaixaDeTexto 14">
            <a:extLst>
              <a:ext uri="{FF2B5EF4-FFF2-40B4-BE49-F238E27FC236}">
                <a16:creationId xmlns:a16="http://schemas.microsoft.com/office/drawing/2014/main" id="{6C0E2427-D271-448F-9B8F-08E120F9344B}"/>
              </a:ext>
            </a:extLst>
          </p:cNvPr>
          <p:cNvSpPr txBox="1"/>
          <p:nvPr/>
        </p:nvSpPr>
        <p:spPr>
          <a:xfrm>
            <a:off x="6382233" y="1300720"/>
            <a:ext cx="44051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00" b="1" dirty="0">
                <a:solidFill>
                  <a:srgbClr val="0070C0"/>
                </a:solidFill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2162278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3094</TotalTime>
  <Words>2283</Words>
  <Application>Microsoft Office PowerPoint</Application>
  <PresentationFormat>Personalizar</PresentationFormat>
  <Paragraphs>787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Arial</vt:lpstr>
      <vt:lpstr>Calibri</vt:lpstr>
      <vt:lpstr>Symbol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Cenário Epidemiológico AIDS BAHIA</dc:title>
  <dc:creator>Aldacira de Jesus Ferreira Estrela Teles</dc:creator>
  <cp:lastModifiedBy>SESAB Office08</cp:lastModifiedBy>
  <cp:revision>343</cp:revision>
  <dcterms:created xsi:type="dcterms:W3CDTF">2015-02-04T20:08:14Z</dcterms:created>
  <dcterms:modified xsi:type="dcterms:W3CDTF">2020-02-12T19:24:22Z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KSOProductBuildVer">
    <vt:lpwstr>1046-11.2.0.8934</vt:lpwstr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Personalizar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71</vt:i4>
  </property>
</Properties>
</file>