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52" r:id="rId2"/>
    <p:sldId id="792" r:id="rId3"/>
    <p:sldId id="793" r:id="rId4"/>
    <p:sldId id="794" r:id="rId5"/>
    <p:sldId id="795" r:id="rId6"/>
    <p:sldId id="791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99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46" autoAdjust="0"/>
    <p:restoredTop sz="96581" autoAdjust="0"/>
  </p:normalViewPr>
  <p:slideViewPr>
    <p:cSldViewPr>
      <p:cViewPr>
        <p:scale>
          <a:sx n="70" d="100"/>
          <a:sy n="70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26E2-BC95-4A45-95C2-60EDAC25BC78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4EF4F-216F-4F17-803F-C64B88EFFD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353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A2FB2-FCFC-4E58-97DE-2CCCCDE87A88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7DB2-778D-47D7-9DEE-8CA332E466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156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FD974-0C68-4997-9F72-6C41CBAF439D}" type="datetimeFigureOut">
              <a:rPr lang="pt-BR" smtClean="0"/>
              <a:pPr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4C47-A39C-4AFF-861F-CF6887127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4800" b="1" dirty="0" smtClean="0">
                <a:solidFill>
                  <a:srgbClr val="0070C0"/>
                </a:solidFill>
              </a:rPr>
              <a:t>SITUAÇÃO GLAUCOMA</a:t>
            </a:r>
            <a:br>
              <a:rPr lang="pt-BR" sz="4800" b="1" dirty="0" smtClean="0">
                <a:solidFill>
                  <a:srgbClr val="0070C0"/>
                </a:solidFill>
              </a:rPr>
            </a:br>
            <a:r>
              <a:rPr lang="pt-BR" sz="4000" b="1" dirty="0" smtClean="0">
                <a:solidFill>
                  <a:srgbClr val="FF0000"/>
                </a:solidFill>
              </a:rPr>
              <a:t>ESTADO </a:t>
            </a:r>
            <a:r>
              <a:rPr lang="pt-BR" sz="4000" b="1" dirty="0">
                <a:solidFill>
                  <a:srgbClr val="FF0000"/>
                </a:solidFill>
              </a:rPr>
              <a:t>DA </a:t>
            </a:r>
            <a:r>
              <a:rPr lang="pt-BR" sz="4000" b="1" dirty="0" smtClean="0">
                <a:solidFill>
                  <a:srgbClr val="FF0000"/>
                </a:solidFill>
              </a:rPr>
              <a:t>BAHIA</a:t>
            </a:r>
            <a:br>
              <a:rPr lang="pt-BR" sz="4000" b="1" dirty="0" smtClean="0">
                <a:solidFill>
                  <a:srgbClr val="FF0000"/>
                </a:solidFill>
              </a:rPr>
            </a:br>
            <a:r>
              <a:rPr lang="pt-BR" sz="3600" b="1" dirty="0" smtClean="0">
                <a:solidFill>
                  <a:srgbClr val="FF0000"/>
                </a:solidFill>
              </a:rPr>
              <a:t>EXERCICIO 2019/2020</a:t>
            </a:r>
            <a:r>
              <a:rPr lang="pt-BR" sz="2000" b="1" dirty="0" smtClean="0">
                <a:solidFill>
                  <a:srgbClr val="FF0000"/>
                </a:solidFill>
              </a:rPr>
              <a:t/>
            </a:r>
            <a:br>
              <a:rPr lang="pt-BR" sz="2000" b="1" dirty="0" smtClean="0">
                <a:solidFill>
                  <a:srgbClr val="FF0000"/>
                </a:solidFill>
              </a:rPr>
            </a:br>
            <a:r>
              <a:rPr lang="pt-BR" sz="2000" b="1" dirty="0">
                <a:solidFill>
                  <a:schemeClr val="accent1"/>
                </a:solidFill>
              </a:rPr>
              <a:t/>
            </a:r>
            <a:br>
              <a:rPr lang="pt-BR" sz="2000" b="1" dirty="0">
                <a:solidFill>
                  <a:schemeClr val="accent1"/>
                </a:solidFill>
              </a:rPr>
            </a:br>
            <a:endParaRPr lang="pt-BR" sz="2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5" descr="http://www.blogdacomunicacao.com.br/wp-content/uploads/2014/11/s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427"/>
          <a:stretch>
            <a:fillRect/>
          </a:stretch>
        </p:blipFill>
        <p:spPr bwMode="auto">
          <a:xfrm>
            <a:off x="4991100" y="5915025"/>
            <a:ext cx="1295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9688" y="5603875"/>
            <a:ext cx="199231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04788" y="188913"/>
            <a:ext cx="71437" cy="662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66675" y="44450"/>
            <a:ext cx="71438" cy="6624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056434" y="5157192"/>
            <a:ext cx="1340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070C0"/>
                </a:solidFill>
              </a:rPr>
              <a:t>COSEMS </a:t>
            </a:r>
            <a:r>
              <a:rPr lang="pt-BR" sz="1600" b="1" dirty="0" smtClean="0">
                <a:solidFill>
                  <a:srgbClr val="0070C0"/>
                </a:solidFill>
              </a:rPr>
              <a:t>– BA</a:t>
            </a:r>
          </a:p>
          <a:p>
            <a:pPr algn="ctr"/>
            <a:r>
              <a:rPr lang="pt-BR" sz="1600" b="1" dirty="0" smtClean="0">
                <a:solidFill>
                  <a:srgbClr val="0070C0"/>
                </a:solidFill>
              </a:rPr>
              <a:t>AGOSTO2020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6375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91440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>EXECUÇÃO POR GESTOR 2019 A JUNHO /2020</a:t>
            </a:r>
            <a:br>
              <a:rPr lang="pt-BR" sz="2800" b="1" dirty="0" smtClean="0">
                <a:solidFill>
                  <a:srgbClr val="FF0000"/>
                </a:solidFill>
              </a:rPr>
            </a:br>
            <a:endParaRPr lang="pt-BR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8856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36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TRATAMENTO DE </a:t>
            </a:r>
            <a:r>
              <a:rPr lang="pt-BR" altLang="pt-BR" sz="36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GLAUCOMA</a:t>
            </a:r>
            <a:endParaRPr lang="pt-BR" altLang="pt-BR" sz="36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0623496"/>
              </p:ext>
            </p:extLst>
          </p:nvPr>
        </p:nvGraphicFramePr>
        <p:xfrm>
          <a:off x="179512" y="1196752"/>
          <a:ext cx="8784975" cy="546794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88232"/>
                <a:gridCol w="1601902"/>
                <a:gridCol w="1251210"/>
                <a:gridCol w="1210032"/>
                <a:gridCol w="1210032"/>
                <a:gridCol w="1423567"/>
              </a:tblGrid>
              <a:tr h="3615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Gestor da Produção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R$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400" b="1" u="none" strike="noStrike" dirty="0" smtClean="0">
                          <a:effectLst/>
                        </a:rPr>
                        <a:t>PPI </a:t>
                      </a:r>
                      <a:r>
                        <a:rPr lang="pt-BR" sz="1400" b="1" u="none" strike="noStrike" dirty="0">
                          <a:effectLst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smtClean="0">
                          <a:effectLst/>
                        </a:rPr>
                        <a:t>2019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smtClean="0">
                          <a:effectLst/>
                        </a:rPr>
                        <a:t>2020 (JAN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A JUN)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</a:tr>
              <a:tr h="389621">
                <a:tc vMerge="1"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VALOR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PRODUZIDO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% </a:t>
                      </a:r>
                      <a:r>
                        <a:rPr lang="pt-BR" sz="1400" b="1" u="none" strike="noStrike" dirty="0" smtClean="0">
                          <a:effectLst/>
                        </a:rPr>
                        <a:t>EXECUÇÃO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VALOR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PRODUZIDO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% </a:t>
                      </a:r>
                      <a:r>
                        <a:rPr lang="pt-BR" sz="1400" b="1" u="none" strike="noStrike" dirty="0" smtClean="0">
                          <a:effectLst/>
                        </a:rPr>
                        <a:t>EXECUÇÃO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rgbClr val="FFFF99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290070 Alagoinhas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1.150.553,08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966.043,58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83,96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357.140,16 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62,08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290460 Brumado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1.316.904,87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1.346.448,15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102,24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291072 Eunápolis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555.423,76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545.522,04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98,22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201.989,38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291080 Feira de Santana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4.510.201,68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4.692.706,61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104,05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2.297.707,58 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101,89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Guanambi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1.458.850,58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-  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 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291360 Ilhéus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965.569,26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804.834,15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83,35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270.684,86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56,07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291460 Irecê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1.496.738,39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1.459.047,66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97,48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717.031,74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95,81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Itaberaba (1)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735.087,96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-  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 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291480 Itabuna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1.628.793,32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858.341,88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52,70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354.665,01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43,55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291640 Itapetinga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755.511,05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584.930,74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77,42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236.706,24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291640 Itapetinga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755.511,05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584.930,74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77,42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236.706,24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291800 Jequié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1.506.032,16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918.484,14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60,99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628.213,20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61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91440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>EXECUÇÃO POR GESTOR 2019 A JUNHO /2020</a:t>
            </a:r>
            <a:br>
              <a:rPr lang="pt-BR" sz="2800" b="1" dirty="0" smtClean="0">
                <a:solidFill>
                  <a:srgbClr val="FF0000"/>
                </a:solidFill>
              </a:rPr>
            </a:br>
            <a:endParaRPr lang="pt-BR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8856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36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TRATAMENTO DE </a:t>
            </a:r>
            <a:r>
              <a:rPr lang="pt-BR" altLang="pt-BR" sz="36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GLAUCOMA</a:t>
            </a:r>
            <a:endParaRPr lang="pt-BR" altLang="pt-BR" sz="36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6214579"/>
              </p:ext>
            </p:extLst>
          </p:nvPr>
        </p:nvGraphicFramePr>
        <p:xfrm>
          <a:off x="179512" y="1052736"/>
          <a:ext cx="8784976" cy="517576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160240"/>
                <a:gridCol w="1529318"/>
                <a:gridCol w="1348678"/>
                <a:gridCol w="1304292"/>
                <a:gridCol w="1304292"/>
                <a:gridCol w="1138156"/>
              </a:tblGrid>
              <a:tr h="3615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Gestor da Produção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PPI 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smtClean="0">
                          <a:effectLst/>
                        </a:rPr>
                        <a:t>2019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smtClean="0">
                          <a:effectLst/>
                        </a:rPr>
                        <a:t>2020 (JAN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A JUN)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</a:tr>
              <a:tr h="389621">
                <a:tc vMerge="1"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VALOR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PRODUZIDO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% </a:t>
                      </a:r>
                      <a:r>
                        <a:rPr lang="pt-BR" sz="1400" b="1" u="none" strike="noStrike" dirty="0" smtClean="0">
                          <a:effectLst/>
                        </a:rPr>
                        <a:t>EXECUÇÃO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VALOR</a:t>
                      </a:r>
                      <a:r>
                        <a:rPr lang="pt-BR" sz="1400" b="1" u="none" strike="noStrike" baseline="0" dirty="0" smtClean="0">
                          <a:effectLst/>
                        </a:rPr>
                        <a:t> PRODUZIDO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% </a:t>
                      </a:r>
                      <a:r>
                        <a:rPr lang="pt-BR" sz="1400" b="1" u="none" strike="noStrike" dirty="0" smtClean="0">
                          <a:effectLst/>
                        </a:rPr>
                        <a:t>EXECUÇÃO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rgbClr val="FFFF99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292230 Muritiba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480.779,76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493.287,74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102,60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271.164,25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112,80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292400 Paulo Afonso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720.385,50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872.579,31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121,13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458.366,48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127,26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292530 Porto Seguro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402.322,01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194.969,22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48,46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108.967,61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54,17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292740 Salvador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11.823.915,29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18.665.929,49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157,87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8.592.348,98 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145,34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292800 Santaluz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2.310.070,25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2.352.106,48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101,82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1.165.180,46 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100,88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São Félix (1)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273.261,04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-  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293135 Teixeira de Freitas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1.285.031,71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490.233,87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38,15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561.317,48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293330 Vitória da Conquista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2.007.912,16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1.724.416,00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85,88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1.230.910,98 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122,61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20317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290000 Bahia - Gestão </a:t>
                      </a:r>
                      <a:r>
                        <a:rPr lang="pt-BR" sz="1400" u="none" strike="noStrike" dirty="0" smtClean="0">
                          <a:effectLst/>
                        </a:rPr>
                        <a:t>Estadual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8.753.557,97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6.740.458,38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77,00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3.585.469,22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</a:rPr>
                        <a:t>81,92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0" marR="4710" marT="4710" marB="0" anchor="ctr">
                    <a:solidFill>
                      <a:srgbClr val="FFFFCC"/>
                    </a:solidFill>
                  </a:tcPr>
                </a:tc>
              </a:tr>
              <a:tr h="1451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</a:rPr>
                        <a:t>44.136.901,80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</a:rPr>
                        <a:t>43.710.339,44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</a:rPr>
                        <a:t>99,03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98" marR="4198" marT="41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19.063.128,91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</a:rPr>
                        <a:t>107,75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0" marR="4710" marT="471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107504" y="6218728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50" dirty="0" smtClean="0"/>
              <a:t>OBS: (1) Municípios com unidade sem habilitação</a:t>
            </a:r>
          </a:p>
          <a:p>
            <a:r>
              <a:rPr lang="pt-BR" sz="1350" dirty="0" smtClean="0"/>
              <a:t>Para o ano de 2020, foi considerado o R$ PPI equivalente ao mesmo período da produção (6 meses). E para a GE foi considerado a produção das unidades não habilitadas do ano de 2019 e o 1º trimestre de 2020.</a:t>
            </a:r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xmlns="" val="18707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-36512" y="446807"/>
            <a:ext cx="91440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ESTRATÉGIA ADOTADA PELA SESAB, NO PERÍODO DA PANDEMIA COVID-19</a:t>
            </a:r>
            <a:br>
              <a:rPr lang="pt-BR" sz="2800" b="1" dirty="0" smtClean="0">
                <a:solidFill>
                  <a:srgbClr val="FF0000"/>
                </a:solidFill>
              </a:rPr>
            </a:br>
            <a:endParaRPr lang="pt-BR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189136"/>
            <a:ext cx="8856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36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TRATAMENTO DE </a:t>
            </a:r>
            <a:r>
              <a:rPr lang="pt-BR" altLang="pt-BR" sz="36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GLAUCOMA</a:t>
            </a:r>
            <a:endParaRPr lang="pt-BR" altLang="pt-BR" sz="36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916832"/>
            <a:ext cx="8856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Visando garantir a continuidade do uso do colírio para o Tratamento do glaucoma, de forma a respeitar os critérios de segurança e do isolamento social, os colírios passaram a ser dispensados pelos prestadores: </a:t>
            </a:r>
          </a:p>
          <a:p>
            <a:pPr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		- No próprio domicílio;</a:t>
            </a:r>
          </a:p>
          <a:p>
            <a:pPr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		- Nas Secretarias de Saúde;</a:t>
            </a:r>
          </a:p>
          <a:p>
            <a:pPr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		- Para os Agentes Comunitários...</a:t>
            </a:r>
          </a:p>
          <a:p>
            <a:pPr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endParaRPr lang="pt-BR" altLang="pt-BR" sz="28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b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Obs</a:t>
            </a:r>
            <a:r>
              <a:rPr lang="pt-BR" altLang="pt-BR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: nesse período os serviços não faturaram a consulta e nem o acompanhamento.</a:t>
            </a:r>
            <a:endParaRPr lang="pt-BR" altLang="pt-BR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916832"/>
            <a:ext cx="8856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endParaRPr lang="pt-BR" altLang="pt-BR" sz="32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79512" y="-27384"/>
            <a:ext cx="828092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COMO ESTÁ A SITUAÇÃO DO GLAUCOMA EM SEU MUNICÍPIO??</a:t>
            </a:r>
            <a:endParaRPr lang="pt-BR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9512" y="2069232"/>
            <a:ext cx="8856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marL="514350" indent="-514350"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AutoNum type="arabicPeriod"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Qual a estratégia utilizada para manutenção do tratamento dos pacientes?</a:t>
            </a:r>
          </a:p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None/>
            </a:pPr>
            <a:endParaRPr lang="pt-BR" altLang="pt-BR" sz="2800" b="1" dirty="0" smtClean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2. Qual a situação dos atendimentos em seu município?</a:t>
            </a:r>
          </a:p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endParaRPr lang="pt-BR" altLang="pt-BR" sz="28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3. Houve interrupção no fornecimento dos colírios?</a:t>
            </a:r>
          </a:p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endParaRPr lang="pt-BR" altLang="pt-BR" sz="2800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algn="just" eaLnBrk="1" hangingPunct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4. A produção registrada na planilha disponibilizada está compatível com o serviço que está sendo prestado? </a:t>
            </a:r>
            <a:endParaRPr lang="pt-BR" altLang="pt-BR" b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5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0" y="2535039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  <a:endParaRPr lang="pt-BR" sz="3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371" name="Picture 5" descr="http://www.blogdacomunicacao.com.br/wp-content/uploads/2014/11/s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427"/>
          <a:stretch>
            <a:fillRect/>
          </a:stretch>
        </p:blipFill>
        <p:spPr bwMode="auto">
          <a:xfrm>
            <a:off x="4991100" y="5915025"/>
            <a:ext cx="1295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9688" y="5603875"/>
            <a:ext cx="199231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04788" y="188913"/>
            <a:ext cx="71437" cy="662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66675" y="44450"/>
            <a:ext cx="71438" cy="6624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125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17529</TotalTime>
  <Words>403</Words>
  <Application>Microsoft Office PowerPoint</Application>
  <PresentationFormat>Apresentação na tela (4:3)</PresentationFormat>
  <Paragraphs>172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SITUAÇÃO GLAUCOMA ESTADO DA BAHIA EXERCICIO 2019/2020  </vt:lpstr>
      <vt:lpstr>EXECUÇÃO POR GESTOR 2019 A JUNHO /2020 </vt:lpstr>
      <vt:lpstr>EXECUÇÃO POR GESTOR 2019 A JUNHO /2020 </vt:lpstr>
      <vt:lpstr> ESTRATÉGIA ADOTADA PELA SESAB, NO PERÍODO DA PANDEMIA COVID-19 </vt:lpstr>
      <vt:lpstr> COMO ESTÁ A SITUAÇÃO DO GLAUCOMA EM SEU MUNICÍPIO??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Thiago.jesus</dc:creator>
  <cp:lastModifiedBy>Luiza</cp:lastModifiedBy>
  <cp:revision>928</cp:revision>
  <cp:lastPrinted>2015-10-29T15:10:30Z</cp:lastPrinted>
  <dcterms:created xsi:type="dcterms:W3CDTF">2015-05-05T19:17:41Z</dcterms:created>
  <dcterms:modified xsi:type="dcterms:W3CDTF">2020-08-05T15:58:34Z</dcterms:modified>
</cp:coreProperties>
</file>