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796" r:id="rId3"/>
    <p:sldId id="797" r:id="rId4"/>
    <p:sldId id="798" r:id="rId5"/>
    <p:sldId id="274" r:id="rId6"/>
    <p:sldId id="799" r:id="rId7"/>
    <p:sldId id="800" r:id="rId8"/>
    <p:sldId id="801" r:id="rId9"/>
    <p:sldId id="802" r:id="rId10"/>
    <p:sldId id="803" r:id="rId11"/>
    <p:sldId id="805" r:id="rId12"/>
    <p:sldId id="806" r:id="rId13"/>
    <p:sldId id="807" r:id="rId14"/>
    <p:sldId id="808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5" autoAdjust="0"/>
    <p:restoredTop sz="94660"/>
  </p:normalViewPr>
  <p:slideViewPr>
    <p:cSldViewPr snapToGrid="0">
      <p:cViewPr>
        <p:scale>
          <a:sx n="72" d="100"/>
          <a:sy n="72" d="100"/>
        </p:scale>
        <p:origin x="7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A2246-C244-4831-8724-76A03F61E20E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6E218-ADEA-4083-A340-5427BCE0FD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15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C410D0-7815-4826-97AF-D2ACEEC25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15067C-1709-46C2-A52F-93C7F4C2E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CC2C21-8B15-45D9-9EE2-797D17734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DEC5-403A-4C88-B1EE-1BD60F1A5319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499F9C-9170-474E-989B-A2898FB86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F4ABB4-B54A-4B28-9E85-ACF2E4F72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DE82-6C79-437E-A46B-A358D997D3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92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34337-31E7-46BE-BB74-C874BF49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E9054F9-ACAD-4082-A8AA-8C7ED786B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370AF1-4DB4-4625-878C-12C942DF0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DEC5-403A-4C88-B1EE-1BD60F1A5319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D64193-D43B-4E38-AE7A-1AF687EBA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D2A40A-7A6A-4554-B90D-950B10C6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DE82-6C79-437E-A46B-A358D997D3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093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58A422-F1D5-43BF-B658-5CBBE3D977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9BF449C-21CE-4837-89C0-84D96765C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E94EF7-3AC3-494B-843D-632DBD529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DEC5-403A-4C88-B1EE-1BD60F1A5319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F641B2-1D43-45FC-931D-5A4C80D1D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3974EC-010F-44E6-8362-6821D2479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DE82-6C79-437E-A46B-A358D997D3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0137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2749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160"/>
            <a:ext cx="1097208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389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109720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2570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9249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1682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09480" y="273240"/>
            <a:ext cx="1097208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31580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0922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388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7E6FF0-C8B0-4E94-9384-A2E32A0D0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BC73B8-1D4B-42F3-804A-EAC313833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BCDAB1-E079-44E6-8ACA-84D0316DA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DEC5-403A-4C88-B1EE-1BD60F1A5319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82554C-58E5-4AA0-87FB-18154666A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D965DA-C7A7-4176-9DBF-D599E621B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DE82-6C79-437E-A46B-A358D997D3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620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9498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74045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16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1960" y="36817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37645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5320" b="0" strike="noStrike" spc="-1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16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9280" y="160416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28720" y="160416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9280" y="36817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28720" y="36817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023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54A83F-C1BA-43C2-88DF-00A6FA747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36CCFDF-91AE-4EFA-8A56-19F4EC40A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6D652E-8004-48D2-B5F2-417AC3B18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DEC5-403A-4C88-B1EE-1BD60F1A5319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27FE54-8223-43DE-8588-8149F7F3A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E3CDEC-3AB3-44D8-9B39-874D9ACB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DE82-6C79-437E-A46B-A358D997D3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498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8BEF92-05EA-4B3F-A5A3-008A91168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594DD8-04A1-47F8-B2D2-A24E182DBC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A9FF3CE-A496-422C-AB47-23EE51C07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2506EDD-EB0B-484A-8D88-38F12F814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DEC5-403A-4C88-B1EE-1BD60F1A5319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8FD42D1-CA03-423B-B441-B479B97FE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58DF3F-3884-4865-B18D-B889D34B5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DE82-6C79-437E-A46B-A358D997D3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747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65837-684A-45DA-BE08-6F24B6AF2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8BDB1B4-2268-4A06-ABC6-6FE7CFBB1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2C09381-45DB-40DE-A75E-50E4954BB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980E925-BE1D-4246-A556-AAF3DEDE47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D28BAD0-0C37-431C-8AB2-24314094C7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1B9E62E-1DE7-4043-9576-B9F7C6C8E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DEC5-403A-4C88-B1EE-1BD60F1A5319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1E5A0D1-D9FD-4F15-A91F-A9864B632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0BE21E-2027-4E9B-ABBC-4DD183E27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DE82-6C79-437E-A46B-A358D997D3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64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26B5FB-375D-4909-A926-A6D8A3C2D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D8E3015-2CE9-4208-BC3E-DBAC3B4C1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DEC5-403A-4C88-B1EE-1BD60F1A5319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AD5C166-0E52-4245-A0D3-3C3246F25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E8F7F24-1629-48EF-A079-347909247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DE82-6C79-437E-A46B-A358D997D3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287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6EE23E1-17C7-43F1-ADB9-5DF3B3A30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DEC5-403A-4C88-B1EE-1BD60F1A5319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85533E8-A566-41D6-95A1-AC1813935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563764A-D5DA-41CA-8935-80A50A47E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DE82-6C79-437E-A46B-A358D997D3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46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5B6270-1F71-47CB-A4BA-5939579EC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4BD888-D10F-43B6-8008-D7681E44D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914A6DE-E46A-48B9-AD49-3AF3E7F1C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F3999EC-1C71-4AD6-A4D2-746476679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DEC5-403A-4C88-B1EE-1BD60F1A5319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7CA3464-F38D-45C5-9011-CCE628B6F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29C42A-3A68-445F-B88A-D490E2F0A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DE82-6C79-437E-A46B-A358D997D3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2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AA5EC-8389-4D76-B56F-1578096F3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5334DE9-A0D1-47E2-8866-15AEE84DB0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0C3F6F2-896A-4D5D-8D59-FF46A3B9F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BAF778E-F2CA-4D59-8C83-D3695F43C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DEC5-403A-4C88-B1EE-1BD60F1A5319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7E362DD-E521-4274-9C3D-34A550C85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36F272B-C810-49AB-9832-8CD22AE17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DE82-6C79-437E-A46B-A358D997D3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888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F10F6E3-2E60-431F-A57D-FA917FEF7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DE97F9-6B88-481E-95AE-0F34B3205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1DDB91-9D22-4658-AD65-1A5F197D5F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4DEC5-403A-4C88-B1EE-1BD60F1A5319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6141AC-40DA-49FC-B4AF-DD8D1D8C0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AEB063-FF95-42C8-BED7-5C6C56F53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EDE82-6C79-437E-A46B-A358D997D3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26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7"/>
          <p:cNvPicPr/>
          <p:nvPr/>
        </p:nvPicPr>
        <p:blipFill>
          <a:blip r:embed="rId14"/>
          <a:stretch/>
        </p:blipFill>
        <p:spPr>
          <a:xfrm>
            <a:off x="1440" y="0"/>
            <a:ext cx="12188520" cy="6857640"/>
          </a:xfrm>
          <a:prstGeom prst="rect">
            <a:avLst/>
          </a:prstGeom>
          <a:ln w="9525">
            <a:noFill/>
          </a:ln>
        </p:spPr>
      </p:pic>
      <p:pic>
        <p:nvPicPr>
          <p:cNvPr id="10" name="Imagem 8"/>
          <p:cNvPicPr/>
          <p:nvPr/>
        </p:nvPicPr>
        <p:blipFill>
          <a:blip r:embed="rId15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9525">
            <a:noFill/>
          </a:ln>
        </p:spPr>
      </p:pic>
      <p:pic>
        <p:nvPicPr>
          <p:cNvPr id="2" name="Imagem 10"/>
          <p:cNvPicPr/>
          <p:nvPr/>
        </p:nvPicPr>
        <p:blipFill>
          <a:blip r:embed="rId16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9525">
            <a:noFill/>
          </a:ln>
        </p:spPr>
      </p:pic>
      <p:pic>
        <p:nvPicPr>
          <p:cNvPr id="3" name="Imagem 9"/>
          <p:cNvPicPr/>
          <p:nvPr/>
        </p:nvPicPr>
        <p:blipFill>
          <a:blip r:embed="rId15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9525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2F5597"/>
                </a:solidFill>
                <a:latin typeface="Arial Black"/>
              </a:rPr>
              <a:t>Clique para editar o título mestre</a:t>
            </a: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CDD31ED5-93FF-42AE-840C-F881BA8EE4AC}" type="slidenum">
              <a:rPr lang="pt-BR" sz="1200" b="0" strike="noStrike" spc="-1">
                <a:solidFill>
                  <a:srgbClr val="898989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7.º nível da estrutura de tópicos</a:t>
            </a:r>
          </a:p>
        </p:txBody>
      </p:sp>
    </p:spTree>
    <p:extLst>
      <p:ext uri="{BB962C8B-B14F-4D97-AF65-F5344CB8AC3E}">
        <p14:creationId xmlns:p14="http://schemas.microsoft.com/office/powerpoint/2010/main" val="38578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A8B579FD-F3DB-4903-BC0F-02C9996354E1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9525">
            <a:noFill/>
          </a:ln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D00FF09A-1A81-4B20-919F-E5C9D48677C3}"/>
              </a:ext>
            </a:extLst>
          </p:cNvPr>
          <p:cNvSpPr txBox="1"/>
          <p:nvPr/>
        </p:nvSpPr>
        <p:spPr>
          <a:xfrm>
            <a:off x="1987826" y="1537252"/>
            <a:ext cx="840187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400" b="1" i="1" dirty="0">
                <a:solidFill>
                  <a:schemeClr val="bg1"/>
                </a:solidFill>
                <a:latin typeface="AvenirNext LT Pro Bold"/>
                <a:ea typeface="+mj-ea"/>
                <a:cs typeface="+mj-cs"/>
              </a:rPr>
              <a:t>Vigilância Epidemiológica das Arboviroses</a:t>
            </a:r>
          </a:p>
        </p:txBody>
      </p:sp>
    </p:spTree>
    <p:extLst>
      <p:ext uri="{BB962C8B-B14F-4D97-AF65-F5344CB8AC3E}">
        <p14:creationId xmlns:p14="http://schemas.microsoft.com/office/powerpoint/2010/main" val="1580149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1646E107-AE3C-4293-ABA6-532C46B6BBBB}"/>
              </a:ext>
            </a:extLst>
          </p:cNvPr>
          <p:cNvSpPr txBox="1"/>
          <p:nvPr/>
        </p:nvSpPr>
        <p:spPr>
          <a:xfrm>
            <a:off x="8246220" y="1544182"/>
            <a:ext cx="2137145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1 município com CI acima de 100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5976790-B236-4F76-9EEC-A40BAF819FDA}"/>
              </a:ext>
            </a:extLst>
          </p:cNvPr>
          <p:cNvSpPr/>
          <p:nvPr/>
        </p:nvSpPr>
        <p:spPr>
          <a:xfrm>
            <a:off x="138223" y="555385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200" dirty="0"/>
              <a:t>Fonte: SINAN/DIVEP/SESAB. CI por 100 mil Habitantes</a:t>
            </a:r>
          </a:p>
          <a:p>
            <a:r>
              <a:rPr lang="pt-BR" sz="1200" dirty="0"/>
              <a:t>* Dados prováveis (Excluído os descartados)</a:t>
            </a:r>
          </a:p>
          <a:p>
            <a:r>
              <a:rPr lang="pt-BR" sz="1200" dirty="0"/>
              <a:t>** Dados atualizados em 23 /03/2021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6470326-CAF3-4424-A9C8-FADDF4460388}"/>
              </a:ext>
            </a:extLst>
          </p:cNvPr>
          <p:cNvSpPr txBox="1"/>
          <p:nvPr/>
        </p:nvSpPr>
        <p:spPr>
          <a:xfrm>
            <a:off x="4853688" y="2563267"/>
            <a:ext cx="1297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N = 158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6BF215E-0370-4A11-96C0-72344DA57E86}"/>
              </a:ext>
            </a:extLst>
          </p:cNvPr>
          <p:cNvSpPr/>
          <p:nvPr/>
        </p:nvSpPr>
        <p:spPr>
          <a:xfrm>
            <a:off x="3313791" y="-84351"/>
            <a:ext cx="5160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Incidência de Zika*, Bahia - 2021**</a:t>
            </a: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2D0BA01E-9B96-46D4-A8F7-4EE6376D4DD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20859" y="3173665"/>
            <a:ext cx="3025024" cy="204508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7C6B7CD7-BDD3-47C6-9F49-2DCD84535EC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8223" y="469211"/>
            <a:ext cx="5161678" cy="4926775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10A9D04F-00BF-4BDF-AB14-B0EE456918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1158" y="2397168"/>
            <a:ext cx="4818604" cy="255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3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6007ADB7-A83A-4248-B341-FEC87D71800A}"/>
              </a:ext>
            </a:extLst>
          </p:cNvPr>
          <p:cNvSpPr/>
          <p:nvPr/>
        </p:nvSpPr>
        <p:spPr>
          <a:xfrm>
            <a:off x="678873" y="189553"/>
            <a:ext cx="107514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/>
              <a:t>ÓBITOS ARBOVIROSES URBANAS,  BAHIA - 2021*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69C8583-414C-4D98-A533-32121A875C61}"/>
              </a:ext>
            </a:extLst>
          </p:cNvPr>
          <p:cNvSpPr txBox="1"/>
          <p:nvPr/>
        </p:nvSpPr>
        <p:spPr>
          <a:xfrm>
            <a:off x="4011946" y="6445402"/>
            <a:ext cx="5022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Fonte: SINAN/DIVEP/SESAB.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79E6628-B296-46EF-B908-52A8AB759669}"/>
              </a:ext>
            </a:extLst>
          </p:cNvPr>
          <p:cNvSpPr/>
          <p:nvPr/>
        </p:nvSpPr>
        <p:spPr>
          <a:xfrm>
            <a:off x="101048" y="1315865"/>
            <a:ext cx="303424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PT" sz="1400" b="1" dirty="0">
                <a:latin typeface="Calibri" panose="020F0502020204030204" pitchFamily="34" charset="0"/>
                <a:ea typeface="Calibri" panose="020F0502020204030204" pitchFamily="34" charset="0"/>
              </a:rPr>
              <a:t>ÓBITOS CONFIRMADOS – DENGUE (1)</a:t>
            </a:r>
            <a:endParaRPr lang="pt-BR" sz="1400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CD393498-0AE3-4DAD-823F-88027D8FD1D2}"/>
              </a:ext>
            </a:extLst>
          </p:cNvPr>
          <p:cNvSpPr/>
          <p:nvPr/>
        </p:nvSpPr>
        <p:spPr>
          <a:xfrm>
            <a:off x="3276600" y="1321026"/>
            <a:ext cx="3246402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pt-PT" sz="1400" b="1" dirty="0">
                <a:latin typeface="Calibri" panose="020F0502020204030204" pitchFamily="34" charset="0"/>
                <a:ea typeface="Calibri" panose="020F0502020204030204" pitchFamily="34" charset="0"/>
              </a:rPr>
              <a:t>ÓBITOS EM INVESTIGAÇÃO – DENGUE (4)</a:t>
            </a:r>
            <a:endParaRPr lang="pt-BR" sz="2400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6B846FFE-FFD7-4739-8098-834821742197}"/>
              </a:ext>
            </a:extLst>
          </p:cNvPr>
          <p:cNvSpPr/>
          <p:nvPr/>
        </p:nvSpPr>
        <p:spPr>
          <a:xfrm>
            <a:off x="9816033" y="1325053"/>
            <a:ext cx="2271451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PT" sz="1400" b="1" dirty="0">
                <a:latin typeface="Calibri" panose="020F0502020204030204" pitchFamily="34" charset="0"/>
              </a:rPr>
              <a:t>ÓBITOS EM INVESTIGAÇÃO – CHIKUNGUNYA (1)</a:t>
            </a:r>
            <a:endParaRPr lang="pt-BR" sz="1400" b="1" dirty="0">
              <a:latin typeface="Calibri" panose="020F0502020204030204" pitchFamily="34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5B5AA26-7D39-49EA-B746-9F5EA7B23068}"/>
              </a:ext>
            </a:extLst>
          </p:cNvPr>
          <p:cNvSpPr/>
          <p:nvPr/>
        </p:nvSpPr>
        <p:spPr>
          <a:xfrm>
            <a:off x="6664311" y="1311440"/>
            <a:ext cx="3025422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1400" b="1" dirty="0">
                <a:latin typeface="Calibri" panose="020F0502020204030204" pitchFamily="34" charset="0"/>
              </a:rPr>
              <a:t>ÓBITOS EM INVESTIGAÇÃO – ZIKA (01)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3B60A172-E201-45F5-B89E-021AF8399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429501"/>
              </p:ext>
            </p:extLst>
          </p:nvPr>
        </p:nvGraphicFramePr>
        <p:xfrm>
          <a:off x="101048" y="1694385"/>
          <a:ext cx="3034242" cy="6742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22261">
                  <a:extLst>
                    <a:ext uri="{9D8B030D-6E8A-4147-A177-3AD203B41FA5}">
                      <a16:colId xmlns:a16="http://schemas.microsoft.com/office/drawing/2014/main" val="2115233526"/>
                    </a:ext>
                  </a:extLst>
                </a:gridCol>
                <a:gridCol w="811981">
                  <a:extLst>
                    <a:ext uri="{9D8B030D-6E8A-4147-A177-3AD203B41FA5}">
                      <a16:colId xmlns:a16="http://schemas.microsoft.com/office/drawing/2014/main" val="1887480432"/>
                    </a:ext>
                  </a:extLst>
                </a:gridCol>
              </a:tblGrid>
              <a:tr h="28488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875"/>
                        </a:spcBef>
                        <a:spcAft>
                          <a:spcPts val="800"/>
                        </a:spcAft>
                      </a:pPr>
                      <a:r>
                        <a:rPr lang="pt-P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Município de Residência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875"/>
                        </a:spcBef>
                        <a:spcAft>
                          <a:spcPts val="800"/>
                        </a:spcAf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nº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94509"/>
                  </a:ext>
                </a:extLst>
              </a:tr>
              <a:tr h="38936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875"/>
                        </a:spcBef>
                        <a:spcAft>
                          <a:spcPts val="8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Luís Eduardo Magalhães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875"/>
                        </a:spcBef>
                        <a:spcAft>
                          <a:spcPts val="8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126483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1D4E15CD-E85C-4E6B-9CBA-3BE027114B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457051"/>
              </p:ext>
            </p:extLst>
          </p:nvPr>
        </p:nvGraphicFramePr>
        <p:xfrm>
          <a:off x="3276600" y="1704262"/>
          <a:ext cx="3246402" cy="230724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73549">
                  <a:extLst>
                    <a:ext uri="{9D8B030D-6E8A-4147-A177-3AD203B41FA5}">
                      <a16:colId xmlns:a16="http://schemas.microsoft.com/office/drawing/2014/main" val="3525440863"/>
                    </a:ext>
                  </a:extLst>
                </a:gridCol>
                <a:gridCol w="872853">
                  <a:extLst>
                    <a:ext uri="{9D8B030D-6E8A-4147-A177-3AD203B41FA5}">
                      <a16:colId xmlns:a16="http://schemas.microsoft.com/office/drawing/2014/main" val="3456990038"/>
                    </a:ext>
                  </a:extLst>
                </a:gridCol>
              </a:tblGrid>
              <a:tr h="3188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875"/>
                        </a:spcBef>
                        <a:spcAft>
                          <a:spcPts val="800"/>
                        </a:spcAft>
                      </a:pPr>
                      <a:r>
                        <a:rPr lang="pt-P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Município de Residência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875"/>
                        </a:spcBef>
                        <a:spcAft>
                          <a:spcPts val="800"/>
                        </a:spcAf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nº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391885"/>
                  </a:ext>
                </a:extLst>
              </a:tr>
              <a:tr h="478475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Salvador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1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2612903"/>
                  </a:ext>
                </a:extLst>
              </a:tr>
              <a:tr h="565775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Riacho de Santana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23657"/>
                  </a:ext>
                </a:extLst>
              </a:tr>
              <a:tr h="407574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Juazeiro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241691"/>
                  </a:ext>
                </a:extLst>
              </a:tr>
              <a:tr h="407574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Uruçuca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169343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C7995DF2-1620-4C01-903D-E914EA7CE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67092"/>
              </p:ext>
            </p:extLst>
          </p:nvPr>
        </p:nvGraphicFramePr>
        <p:xfrm>
          <a:off x="9816032" y="1848273"/>
          <a:ext cx="2271451" cy="11134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03921">
                  <a:extLst>
                    <a:ext uri="{9D8B030D-6E8A-4147-A177-3AD203B41FA5}">
                      <a16:colId xmlns:a16="http://schemas.microsoft.com/office/drawing/2014/main" val="2239296449"/>
                    </a:ext>
                  </a:extLst>
                </a:gridCol>
                <a:gridCol w="567530">
                  <a:extLst>
                    <a:ext uri="{9D8B030D-6E8A-4147-A177-3AD203B41FA5}">
                      <a16:colId xmlns:a16="http://schemas.microsoft.com/office/drawing/2014/main" val="2153570214"/>
                    </a:ext>
                  </a:extLst>
                </a:gridCol>
              </a:tblGrid>
              <a:tr h="49491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Bef>
                          <a:spcPts val="875"/>
                        </a:spcBef>
                        <a:spcAft>
                          <a:spcPts val="800"/>
                        </a:spcAft>
                      </a:pPr>
                      <a:r>
                        <a:rPr lang="pt-P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Município</a:t>
                      </a:r>
                      <a:r>
                        <a:rPr lang="pt-PT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Residência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875"/>
                        </a:spcBef>
                        <a:spcAft>
                          <a:spcPts val="800"/>
                        </a:spcAf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nº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8253670"/>
                  </a:ext>
                </a:extLst>
              </a:tr>
              <a:tr h="59430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Camaçari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1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3282164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B868B265-A0AD-4135-8D4C-268059A9BC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793493"/>
              </p:ext>
            </p:extLst>
          </p:nvPr>
        </p:nvGraphicFramePr>
        <p:xfrm>
          <a:off x="6664311" y="1710203"/>
          <a:ext cx="3025422" cy="85496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69511">
                  <a:extLst>
                    <a:ext uri="{9D8B030D-6E8A-4147-A177-3AD203B41FA5}">
                      <a16:colId xmlns:a16="http://schemas.microsoft.com/office/drawing/2014/main" val="3626831066"/>
                    </a:ext>
                  </a:extLst>
                </a:gridCol>
                <a:gridCol w="755911">
                  <a:extLst>
                    <a:ext uri="{9D8B030D-6E8A-4147-A177-3AD203B41FA5}">
                      <a16:colId xmlns:a16="http://schemas.microsoft.com/office/drawing/2014/main" val="1085944100"/>
                    </a:ext>
                  </a:extLst>
                </a:gridCol>
              </a:tblGrid>
              <a:tr h="23381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Bef>
                          <a:spcPts val="875"/>
                        </a:spcBef>
                        <a:spcAft>
                          <a:spcPts val="800"/>
                        </a:spcAft>
                      </a:pPr>
                      <a:r>
                        <a:rPr lang="pt-P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Município</a:t>
                      </a:r>
                      <a:r>
                        <a:rPr lang="pt-PT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Residência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875"/>
                        </a:spcBef>
                        <a:spcAft>
                          <a:spcPts val="800"/>
                        </a:spcAf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nº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201877"/>
                  </a:ext>
                </a:extLst>
              </a:tr>
              <a:tr h="58943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Cícero Dantas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1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838446"/>
                  </a:ext>
                </a:extLst>
              </a:tr>
            </a:tbl>
          </a:graphicData>
        </a:graphic>
      </p:graphicFrame>
      <p:sp>
        <p:nvSpPr>
          <p:cNvPr id="14" name="Retângulo 13">
            <a:extLst>
              <a:ext uri="{FF2B5EF4-FFF2-40B4-BE49-F238E27FC236}">
                <a16:creationId xmlns:a16="http://schemas.microsoft.com/office/drawing/2014/main" id="{3A45FE30-9EEF-4FB2-9405-6FCE7F462122}"/>
              </a:ext>
            </a:extLst>
          </p:cNvPr>
          <p:cNvSpPr/>
          <p:nvPr/>
        </p:nvSpPr>
        <p:spPr>
          <a:xfrm>
            <a:off x="3909786" y="6215352"/>
            <a:ext cx="26132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/>
              <a:t>* Dados atualizados em 23/03/2021</a:t>
            </a:r>
          </a:p>
        </p:txBody>
      </p:sp>
    </p:spTree>
    <p:extLst>
      <p:ext uri="{BB962C8B-B14F-4D97-AF65-F5344CB8AC3E}">
        <p14:creationId xmlns:p14="http://schemas.microsoft.com/office/powerpoint/2010/main" val="2032480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CFE6E9-D8B5-4352-BCC1-6504A1E4D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Estratégias adotadas/programadas pela DIVEP/SUVISA/SESAB para Prevenção e Controle das Arboviroses </a:t>
            </a:r>
            <a:endParaRPr lang="pt-BR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54A440-42C8-479B-9C50-C1C87632EF96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212036" y="1417680"/>
            <a:ext cx="11847442" cy="470482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Elaboração e divulgação de monitoramentos semanais;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Publicação de boletins epidemiológicos mensais;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Intervenção com emprego de UBV acoplado a veiculo em 5 municípios (</a:t>
            </a:r>
            <a:r>
              <a:rPr lang="pt-BR" sz="2400" dirty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Central, Luís Eduardo Magalhães, Barreiras, Macaúbas e Rio do Pires);</a:t>
            </a: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Participação na 1ª Jornada Estadual sobre Doenças de transmissão Vetorial;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Realização de Web reunião (tema: Ações de campo dos Agente de Combate às Endemias (ACE) sob o escopo da Nota Técnica 11/2020)</a:t>
            </a: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Participação no Comitê Estadual de SCZV;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Programação de reuniões mensais da Sala Estadual de Coordenação e Controle Arboviroses;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Web reunião com os Agentes de Combate às Endemias programada para o dia 31/03/2021  (tema: Visita domiciliar em tempos de COVID-19).</a:t>
            </a: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5693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EF799279-2D9C-4434-A292-0883C81EFBBB}"/>
              </a:ext>
            </a:extLst>
          </p:cNvPr>
          <p:cNvSpPr/>
          <p:nvPr/>
        </p:nvSpPr>
        <p:spPr>
          <a:xfrm>
            <a:off x="2947001" y="786175"/>
            <a:ext cx="6096000" cy="5271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r>
              <a:rPr lang="pt-BR" b="1" dirty="0">
                <a:solidFill>
                  <a:srgbClr val="002060"/>
                </a:solidFill>
                <a:cs typeface="Arial" panose="020B0604020202020204" pitchFamily="34" charset="0"/>
              </a:rPr>
              <a:t>Superintendência de Vigilância e Proteção à Saúde - SUVISA</a:t>
            </a:r>
          </a:p>
          <a:p>
            <a:pPr algn="ctr"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r>
              <a:rPr lang="pt-BR" dirty="0" err="1">
                <a:solidFill>
                  <a:srgbClr val="002060"/>
                </a:solidFill>
                <a:cs typeface="Arial" panose="020B0604020202020204" pitchFamily="34" charset="0"/>
              </a:rPr>
              <a:t>Rívia</a:t>
            </a:r>
            <a:r>
              <a:rPr lang="pt-BR" dirty="0">
                <a:solidFill>
                  <a:srgbClr val="002060"/>
                </a:solidFill>
                <a:cs typeface="Arial" panose="020B0604020202020204" pitchFamily="34" charset="0"/>
              </a:rPr>
              <a:t> Barros</a:t>
            </a:r>
          </a:p>
          <a:p>
            <a:pPr algn="ctr"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endParaRPr lang="pt-BR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r>
              <a:rPr lang="pt-BR" b="1" dirty="0">
                <a:solidFill>
                  <a:srgbClr val="002060"/>
                </a:solidFill>
                <a:cs typeface="Arial" panose="020B0604020202020204" pitchFamily="34" charset="0"/>
              </a:rPr>
              <a:t>Diretoria de Vigilância Epidemiológica - DIVEP</a:t>
            </a:r>
          </a:p>
          <a:p>
            <a:pPr algn="ctr"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r>
              <a:rPr lang="pt-BR" dirty="0">
                <a:solidFill>
                  <a:srgbClr val="002060"/>
                </a:solidFill>
                <a:cs typeface="Arial" panose="020B0604020202020204" pitchFamily="34" charset="0"/>
              </a:rPr>
              <a:t>Marcia São Pedro Leal Sousa</a:t>
            </a:r>
          </a:p>
          <a:p>
            <a:pPr algn="ctr"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endParaRPr lang="pt-BR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r>
              <a:rPr lang="pt-BR" b="1" dirty="0">
                <a:solidFill>
                  <a:srgbClr val="002060"/>
                </a:solidFill>
                <a:cs typeface="Arial" panose="020B0604020202020204" pitchFamily="34" charset="0"/>
              </a:rPr>
              <a:t>Coordenação de Doenças Transmitidas por Vetores</a:t>
            </a:r>
          </a:p>
          <a:p>
            <a:pPr algn="ctr"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r>
              <a:rPr lang="pt-BR" dirty="0">
                <a:solidFill>
                  <a:srgbClr val="002060"/>
                </a:solidFill>
                <a:cs typeface="Arial" panose="020B0604020202020204" pitchFamily="34" charset="0"/>
              </a:rPr>
              <a:t>Ana Claudia Fernandes Nunes da Silva</a:t>
            </a:r>
          </a:p>
          <a:p>
            <a:pPr marL="0" marR="0" indent="0" algn="ctr">
              <a:lnSpc>
                <a:spcPct val="138000"/>
              </a:lnSpc>
              <a:spcBef>
                <a:spcPts val="0"/>
              </a:spcBef>
              <a:spcAft>
                <a:spcPts val="200"/>
              </a:spcAft>
            </a:pPr>
            <a:endParaRPr lang="pt-BR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marR="0" indent="0" algn="ctr">
              <a:lnSpc>
                <a:spcPct val="138000"/>
              </a:lnSpc>
              <a:spcBef>
                <a:spcPts val="0"/>
              </a:spcBef>
              <a:spcAft>
                <a:spcPts val="200"/>
              </a:spcAft>
            </a:pPr>
            <a:r>
              <a:rPr lang="pt-BR" b="1" dirty="0">
                <a:solidFill>
                  <a:srgbClr val="002060"/>
                </a:solidFill>
                <a:cs typeface="Arial" panose="020B0604020202020204" pitchFamily="34" charset="0"/>
              </a:rPr>
              <a:t>Equipe Técnica GT Arboviroses</a:t>
            </a:r>
          </a:p>
          <a:p>
            <a:pPr marL="0" marR="0" indent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>
                <a:solidFill>
                  <a:srgbClr val="002060"/>
                </a:solidFill>
                <a:cs typeface="Arial" panose="020B0604020202020204" pitchFamily="34" charset="0"/>
              </a:rPr>
              <a:t>Ênio Soares, Maiane Ferreira, Fabíola Souza, Júlio Barboza, Marcelo Brandão e Sarah Senna</a:t>
            </a:r>
          </a:p>
          <a:p>
            <a:pPr marL="0" marR="0" indent="0" algn="ctr">
              <a:lnSpc>
                <a:spcPct val="138000"/>
              </a:lnSpc>
              <a:spcBef>
                <a:spcPts val="0"/>
              </a:spcBef>
              <a:spcAft>
                <a:spcPts val="200"/>
              </a:spcAft>
            </a:pPr>
            <a:r>
              <a:rPr lang="pt-BR" b="1" dirty="0">
                <a:solidFill>
                  <a:srgbClr val="002060"/>
                </a:solidFill>
                <a:cs typeface="Arial" panose="020B0604020202020204" pitchFamily="34" charset="0"/>
              </a:rPr>
              <a:t>Equipe Técnica GT Entomologia e Controle Vetorial</a:t>
            </a:r>
          </a:p>
          <a:p>
            <a:pPr algn="ctr">
              <a:lnSpc>
                <a:spcPct val="138000"/>
              </a:lnSpc>
            </a:pPr>
            <a:r>
              <a:rPr lang="pt-BR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002060"/>
                </a:solidFill>
                <a:cs typeface="Arial" panose="020B0604020202020204" pitchFamily="34" charset="0"/>
              </a:rPr>
              <a:t>Edie</a:t>
            </a:r>
            <a:r>
              <a:rPr lang="pt-BR" dirty="0">
                <a:solidFill>
                  <a:srgbClr val="002060"/>
                </a:solidFill>
                <a:cs typeface="Arial" panose="020B0604020202020204" pitchFamily="34" charset="0"/>
              </a:rPr>
              <a:t> Carvalho, </a:t>
            </a:r>
            <a:r>
              <a:rPr lang="pt-BR" dirty="0" err="1">
                <a:solidFill>
                  <a:srgbClr val="002060"/>
                </a:solidFill>
                <a:cs typeface="Arial" panose="020B0604020202020204" pitchFamily="34" charset="0"/>
              </a:rPr>
              <a:t>Jailton</a:t>
            </a:r>
            <a:r>
              <a:rPr lang="pt-BR" dirty="0">
                <a:solidFill>
                  <a:srgbClr val="002060"/>
                </a:solidFill>
                <a:cs typeface="Arial" panose="020B0604020202020204" pitchFamily="34" charset="0"/>
              </a:rPr>
              <a:t> Batista e José Melo</a:t>
            </a:r>
          </a:p>
          <a:p>
            <a:pPr marL="0" marR="0" indent="0" algn="l">
              <a:spcBef>
                <a:spcPts val="0"/>
              </a:spcBef>
              <a:spcAft>
                <a:spcPts val="302"/>
              </a:spcAft>
            </a:pPr>
            <a:r>
              <a:rPr lang="pt-BR" dirty="0">
                <a:solidFill>
                  <a:srgbClr val="002060"/>
                </a:solidFill>
                <a:cs typeface="Arial" panose="020B0604020202020204" pitchFamily="34" charset="0"/>
              </a:rPr>
              <a:t> </a:t>
            </a:r>
          </a:p>
          <a:p>
            <a:pPr algn="ctr"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endParaRPr lang="pt-BR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485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4A4779C-0068-42EA-95D7-825AE5AEDC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-95699"/>
            <a:ext cx="12191980" cy="685671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39CB67F-01A8-4F5F-BE1C-C8FB34383A2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-13252"/>
            <a:ext cx="12029551" cy="60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647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A4A4779C-0068-42EA-95D7-825AE5AEDC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-95699"/>
            <a:ext cx="12191980" cy="685671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5150581-4C1F-4B1F-95CA-9588FB5413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182" y="1508993"/>
            <a:ext cx="11734474" cy="4131456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C5592F9F-E0D1-495E-81CB-99821E75BA92}"/>
              </a:ext>
            </a:extLst>
          </p:cNvPr>
          <p:cNvSpPr/>
          <p:nvPr/>
        </p:nvSpPr>
        <p:spPr>
          <a:xfrm>
            <a:off x="2590800" y="72986"/>
            <a:ext cx="7010400" cy="858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600"/>
              </a:spcAft>
              <a:tabLst>
                <a:tab pos="771525" algn="l"/>
              </a:tabLst>
            </a:pPr>
            <a:r>
              <a:rPr lang="pt-B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CASOS PROVÁVEIS E COEFICIENTE DE INCIDÊNCIA DAS ARBOVIROSES POR MACRORREGIÃO, BAHIA - 2021* </a:t>
            </a:r>
            <a:endParaRPr lang="pt-B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A301CA85-0309-44A7-B08F-EF8520D8ED5C}"/>
              </a:ext>
            </a:extLst>
          </p:cNvPr>
          <p:cNvSpPr/>
          <p:nvPr/>
        </p:nvSpPr>
        <p:spPr>
          <a:xfrm>
            <a:off x="441251" y="5933509"/>
            <a:ext cx="7767083" cy="279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600"/>
              </a:spcAft>
              <a:tabLst>
                <a:tab pos="771525" algn="l"/>
              </a:tabLst>
            </a:pPr>
            <a:r>
              <a:rPr lang="pt-BR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SINAN/DIVEP/SESAB – *Dados atualizados até a SE 11 (Dengue, Chikungunya e Zika atualizados 23/03/21).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5B0C777-729F-4072-84B5-FBA2AAECFAE7}"/>
              </a:ext>
            </a:extLst>
          </p:cNvPr>
          <p:cNvSpPr/>
          <p:nvPr/>
        </p:nvSpPr>
        <p:spPr>
          <a:xfrm>
            <a:off x="1798176" y="4515108"/>
            <a:ext cx="2646069" cy="28997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8E44481-C729-47FF-A992-A897F6DF1DDF}"/>
              </a:ext>
            </a:extLst>
          </p:cNvPr>
          <p:cNvSpPr/>
          <p:nvPr/>
        </p:nvSpPr>
        <p:spPr>
          <a:xfrm>
            <a:off x="4444245" y="4805085"/>
            <a:ext cx="2396584" cy="28997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4C6AEDAB-85F9-4855-80E7-0923F7BD9B54}"/>
              </a:ext>
            </a:extLst>
          </p:cNvPr>
          <p:cNvSpPr/>
          <p:nvPr/>
        </p:nvSpPr>
        <p:spPr>
          <a:xfrm>
            <a:off x="6857999" y="4871845"/>
            <a:ext cx="2522408" cy="28997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A40F8563-08F2-47C3-A909-D47961279CA6}"/>
              </a:ext>
            </a:extLst>
          </p:cNvPr>
          <p:cNvSpPr/>
          <p:nvPr/>
        </p:nvSpPr>
        <p:spPr>
          <a:xfrm>
            <a:off x="9380407" y="4598866"/>
            <a:ext cx="2556411" cy="27297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70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EA2ABD7-2F22-451C-8856-02BCA31BE425}"/>
              </a:ext>
            </a:extLst>
          </p:cNvPr>
          <p:cNvSpPr txBox="1"/>
          <p:nvPr/>
        </p:nvSpPr>
        <p:spPr>
          <a:xfrm>
            <a:off x="2809461" y="6029740"/>
            <a:ext cx="5965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SINAN/DIVEP/SESAB. CI por 100 mil Habitantes</a:t>
            </a:r>
          </a:p>
          <a:p>
            <a:r>
              <a:rPr lang="pt-BR" sz="1400" dirty="0"/>
              <a:t>* Dados prováveis (Excluído os descartados)</a:t>
            </a:r>
          </a:p>
          <a:p>
            <a:r>
              <a:rPr lang="pt-BR" sz="1400" dirty="0"/>
              <a:t>** Dados atualizados em 23/03/2021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577AE7D-9D57-44B5-B06C-1C78C395422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0292" y="-81132"/>
            <a:ext cx="10563936" cy="605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159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F488DFEE-A6F1-4621-AE93-B24B433CDFAE}"/>
              </a:ext>
            </a:extLst>
          </p:cNvPr>
          <p:cNvSpPr/>
          <p:nvPr/>
        </p:nvSpPr>
        <p:spPr>
          <a:xfrm>
            <a:off x="3048000" y="0"/>
            <a:ext cx="5658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Incidência de Dengue*, Bahia-2021**</a:t>
            </a: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8C402D0-DF9D-4844-96A9-030838C04C2C}"/>
              </a:ext>
            </a:extLst>
          </p:cNvPr>
          <p:cNvSpPr txBox="1"/>
          <p:nvPr/>
        </p:nvSpPr>
        <p:spPr>
          <a:xfrm>
            <a:off x="7460974" y="461665"/>
            <a:ext cx="394022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25 municípios com CI acima de 100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FCE5D79-D100-4B44-9032-BC046B924C28}"/>
              </a:ext>
            </a:extLst>
          </p:cNvPr>
          <p:cNvSpPr/>
          <p:nvPr/>
        </p:nvSpPr>
        <p:spPr>
          <a:xfrm>
            <a:off x="0" y="572397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200" dirty="0"/>
              <a:t>Fonte: SINAN/DIVEP/SESAB. CI por 100 mil Habitantes</a:t>
            </a:r>
          </a:p>
          <a:p>
            <a:r>
              <a:rPr lang="pt-BR" sz="1200" dirty="0"/>
              <a:t>* Dados prováveis (Excluído os descartados)</a:t>
            </a:r>
          </a:p>
          <a:p>
            <a:r>
              <a:rPr lang="pt-BR" sz="1200" dirty="0"/>
              <a:t>** Dados atualizados em 23/03/2021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E45A293-4DFB-4689-861B-39D24B2224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9081" y="870322"/>
            <a:ext cx="5162550" cy="535305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37B0AB8F-7CC1-409E-B5E7-715BA47E3B6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1830" y="646331"/>
            <a:ext cx="5658879" cy="523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619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82B822C3-27D6-4BEA-9386-53FA36BA73A1}"/>
              </a:ext>
            </a:extLst>
          </p:cNvPr>
          <p:cNvSpPr/>
          <p:nvPr/>
        </p:nvSpPr>
        <p:spPr>
          <a:xfrm>
            <a:off x="3498526" y="128943"/>
            <a:ext cx="51949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000" b="1" dirty="0"/>
              <a:t>DIAGRAMAS DE CONTROLE DA DENGUE, 2021*</a:t>
            </a:r>
          </a:p>
          <a:p>
            <a:pPr algn="ctr"/>
            <a:r>
              <a:rPr lang="pt-BR" sz="2000" b="1" dirty="0"/>
              <a:t>Municípios em Epidemia de Dengue</a:t>
            </a:r>
            <a:endParaRPr lang="pt-BR" sz="20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6267E41-903E-48BF-9661-B1EDAE992D92}"/>
              </a:ext>
            </a:extLst>
          </p:cNvPr>
          <p:cNvSpPr/>
          <p:nvPr/>
        </p:nvSpPr>
        <p:spPr>
          <a:xfrm>
            <a:off x="1942214" y="5548366"/>
            <a:ext cx="67512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/>
              <a:t>Municípios com CI acima do limite máximo nas últimas 4 SE (SE 07 a 10) </a:t>
            </a:r>
            <a:endParaRPr lang="pt-BR" sz="1400" dirty="0"/>
          </a:p>
          <a:p>
            <a:r>
              <a:rPr lang="pt-BR" sz="1200" dirty="0"/>
              <a:t>Fonte: SINAN/DIVEP/SESAB. CI por 100 mil Habitantes</a:t>
            </a:r>
          </a:p>
          <a:p>
            <a:r>
              <a:rPr lang="pt-BR" sz="1200" dirty="0"/>
              <a:t>* Dados atualizados em 23/03/2021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D845935-2665-4096-8ACE-9188B170A74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99706" y="1161333"/>
            <a:ext cx="9792587" cy="456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6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FB9A4BD2-5246-4049-8C68-3DBB1B997BA6}"/>
              </a:ext>
            </a:extLst>
          </p:cNvPr>
          <p:cNvSpPr/>
          <p:nvPr/>
        </p:nvSpPr>
        <p:spPr>
          <a:xfrm>
            <a:off x="2441943" y="6001733"/>
            <a:ext cx="672624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/>
              <a:t>Municípios com CI acima do limite máximo nas últimas 4 SE (SE 07 a 10) </a:t>
            </a:r>
            <a:endParaRPr lang="pt-BR" sz="1400" dirty="0"/>
          </a:p>
          <a:p>
            <a:r>
              <a:rPr lang="pt-BR" sz="1200" dirty="0"/>
              <a:t>Fonte: SINAN/DIVEP/SESAB. CI por 100 mil Habitantes</a:t>
            </a:r>
          </a:p>
          <a:p>
            <a:r>
              <a:rPr lang="pt-BR" sz="1200" dirty="0"/>
              <a:t>* Dados atualizados em 23/03/2021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8EA8A6A-3619-4178-A81E-4F41E9F4907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28947" y="737088"/>
            <a:ext cx="7421110" cy="5235442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DDC0C007-8241-4E26-80D1-AFF3C0E36A96}"/>
              </a:ext>
            </a:extLst>
          </p:cNvPr>
          <p:cNvSpPr/>
          <p:nvPr/>
        </p:nvSpPr>
        <p:spPr>
          <a:xfrm>
            <a:off x="2962940" y="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000" b="1" dirty="0"/>
              <a:t>DIAGRAMAS DE CONTROLE DA DENGUE, 2021*</a:t>
            </a:r>
          </a:p>
          <a:p>
            <a:pPr algn="ctr"/>
            <a:r>
              <a:rPr lang="pt-BR" sz="2000" b="1" dirty="0"/>
              <a:t>Municípios em Epidemia de Dengue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20914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3E34D68E-ACEC-403D-9BE6-388DCCFEB07A}"/>
              </a:ext>
            </a:extLst>
          </p:cNvPr>
          <p:cNvSpPr/>
          <p:nvPr/>
        </p:nvSpPr>
        <p:spPr>
          <a:xfrm>
            <a:off x="3034748" y="5893006"/>
            <a:ext cx="6096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400" b="1" dirty="0">
                <a:solidFill>
                  <a:prstClr val="black"/>
                </a:solidFill>
                <a:latin typeface="Calibri" panose="020F0502020204030204"/>
              </a:rPr>
              <a:t>Municípios com CI acima do limite máximo nas últimas 4 SE (SE 07 a 10) </a:t>
            </a:r>
            <a:endParaRPr lang="pt-BR" sz="1400" dirty="0">
              <a:solidFill>
                <a:prstClr val="black"/>
              </a:solidFill>
              <a:latin typeface="Calibri" panose="020F0502020204030204"/>
            </a:endParaRPr>
          </a:p>
          <a:p>
            <a:r>
              <a:rPr lang="pt-BR" sz="1200" dirty="0">
                <a:solidFill>
                  <a:prstClr val="black"/>
                </a:solidFill>
                <a:latin typeface="Calibri" panose="020F0502020204030204"/>
              </a:rPr>
              <a:t>Fonte: SINAN/DIVEP/SESAB. CI por 100 mil Habitantes</a:t>
            </a:r>
          </a:p>
          <a:p>
            <a:r>
              <a:rPr lang="pt-BR" sz="1200" dirty="0">
                <a:solidFill>
                  <a:prstClr val="black"/>
                </a:solidFill>
                <a:latin typeface="Calibri" panose="020F0502020204030204"/>
              </a:rPr>
              <a:t>* Dados atualizados em 23/03/2021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E058BA2-6FD1-4FAD-80BE-51408AC6B62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18255" y="1222788"/>
            <a:ext cx="8928986" cy="3815645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D05AEA09-21CD-4A88-96BE-8BBADFF720F9}"/>
              </a:ext>
            </a:extLst>
          </p:cNvPr>
          <p:cNvSpPr/>
          <p:nvPr/>
        </p:nvSpPr>
        <p:spPr>
          <a:xfrm>
            <a:off x="2917790" y="137306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000" b="1" dirty="0">
                <a:solidFill>
                  <a:prstClr val="black"/>
                </a:solidFill>
                <a:latin typeface="Calibri" panose="020F0502020204030204"/>
              </a:rPr>
              <a:t>DIAGRAMAS DE CONTROLE DA DENGUE, 2021*</a:t>
            </a:r>
          </a:p>
          <a:p>
            <a:pPr algn="ctr"/>
            <a:r>
              <a:rPr lang="pt-BR" sz="2000" b="1" dirty="0">
                <a:solidFill>
                  <a:prstClr val="black"/>
                </a:solidFill>
                <a:latin typeface="Calibri" panose="020F0502020204030204"/>
              </a:rPr>
              <a:t>Municípios em Epidemia de Dengue</a:t>
            </a:r>
            <a:endParaRPr lang="pt-BR" sz="20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69473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DFD0DCD5-446A-4D83-A845-FBD0C503EC57}"/>
              </a:ext>
            </a:extLst>
          </p:cNvPr>
          <p:cNvSpPr txBox="1"/>
          <p:nvPr/>
        </p:nvSpPr>
        <p:spPr>
          <a:xfrm>
            <a:off x="8362506" y="1278564"/>
            <a:ext cx="2137145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11 municípios com CI acima de 100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45E7123-40AF-4142-B28E-E74373CA2095}"/>
              </a:ext>
            </a:extLst>
          </p:cNvPr>
          <p:cNvSpPr/>
          <p:nvPr/>
        </p:nvSpPr>
        <p:spPr>
          <a:xfrm>
            <a:off x="138223" y="563910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200" dirty="0"/>
              <a:t>Fonte: SINAN/DIVEP/SESAB. CI por 100 mil Habitantes</a:t>
            </a:r>
          </a:p>
          <a:p>
            <a:r>
              <a:rPr lang="pt-BR" sz="1200" dirty="0"/>
              <a:t>* Dados prováveis (Excluído os descartados)</a:t>
            </a:r>
          </a:p>
          <a:p>
            <a:r>
              <a:rPr lang="pt-BR" sz="1200" dirty="0"/>
              <a:t>** Dados atualizados em 23/03/2021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9EC67C4-AC2B-4B23-9435-DF39BC00CEF5}"/>
              </a:ext>
            </a:extLst>
          </p:cNvPr>
          <p:cNvSpPr/>
          <p:nvPr/>
        </p:nvSpPr>
        <p:spPr>
          <a:xfrm>
            <a:off x="3596985" y="0"/>
            <a:ext cx="66740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Incidência de Chikungunya*, Bahia - 2021**</a:t>
            </a: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9DFC15D-526B-400F-9550-35D455BBEEA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61665"/>
            <a:ext cx="5844563" cy="505046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87C454B-E8D7-4F95-8CFB-7DEB3812A1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6235" y="2129089"/>
            <a:ext cx="4758953" cy="2791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29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3884</TotalTime>
  <Words>645</Words>
  <Application>Microsoft Office PowerPoint</Application>
  <PresentationFormat>Widescreen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23" baseType="lpstr">
      <vt:lpstr>Arial</vt:lpstr>
      <vt:lpstr>Arial Black</vt:lpstr>
      <vt:lpstr>AvenirNext LT Pro Bold</vt:lpstr>
      <vt:lpstr>Calibri</vt:lpstr>
      <vt:lpstr>Calibri Light</vt:lpstr>
      <vt:lpstr>Symbol</vt:lpstr>
      <vt:lpstr>Times New Roman</vt:lpstr>
      <vt:lpstr>Wingdings</vt:lpstr>
      <vt:lpstr>Tema do Office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Estratégias adotadas/programadas pela DIVEP/SUVISA/SESAB para Prevenção e Controle das Arboviroses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Anna Ariane Alves Silva Varjão</dc:creator>
  <cp:lastModifiedBy>Ana Jandira Nunes</cp:lastModifiedBy>
  <cp:revision>430</cp:revision>
  <dcterms:created xsi:type="dcterms:W3CDTF">2020-11-24T18:01:09Z</dcterms:created>
  <dcterms:modified xsi:type="dcterms:W3CDTF">2021-03-30T09:52:49Z</dcterms:modified>
</cp:coreProperties>
</file>