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04" r:id="rId3"/>
    <p:sldId id="305" r:id="rId4"/>
    <p:sldId id="278" r:id="rId5"/>
    <p:sldId id="259" r:id="rId6"/>
  </p:sldIdLst>
  <p:sldSz cx="10080625" cy="567055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84D1"/>
    <a:srgbClr val="008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40" y="-3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FA1F4E33-99B3-4162-A570-91F6EDA7F0A1}" type="datetimeFigureOut">
              <a:rPr lang="pt-BR" smtClean="0"/>
              <a:t>28/04/2021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A7CAEECB-7AD8-4077-87D2-3BE707A442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76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="" xmlns:a16="http://schemas.microsoft.com/office/drawing/2014/main" id="{5366F982-6227-4C0C-ACD5-3A009C3BCF2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35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1C8E857F-363A-4263-875F-3E2D321281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CA0C649F-0E66-46E1-BE46-58B4722ADBD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44B142A2-BD94-4C8F-95A7-58EE119D292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330AD190-AE9E-4A43-93F7-7DA02F7A74D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1CC8F325-0B82-4507-B51C-816DEDE418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900807B-A29D-48C0-94F3-E519371CE7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1723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C7FAE7-7C65-49A5-8841-EA57FDD570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77B34A7-CDEE-4D41-9457-20C9D28B89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D5646A-D4B7-44BB-9DED-CDF38850CBF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EA8C9-33BF-49A8-99C1-3464886D00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96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1414048-1D97-408D-B02B-E8F80A40BE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AC841B2-02C4-4BEA-B654-6BFD77B5211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655DC0-DB1D-4A28-B15A-ED2D2923E94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8A371-D2E8-47AE-9925-3349063064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792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943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943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32FC94-7E03-4596-8A2B-EA64B4E2CA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1DC072-1B8B-4B34-9A0F-9088E24A4CC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D11310-156E-4E4A-873F-38CFC49C90A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199F2-01DB-4BD5-A65A-AE7BC1BB19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103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4457D794-491B-48EE-BE04-C8D4438780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3934FC-F471-42B4-B60F-967C9025E88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F3489BE-71CD-4E9D-B67E-232550F6E57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4949D-8EEE-4E3D-9E1A-D0D601FE0F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63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8DFE0C-A67C-42EB-AF36-8E712C5A81A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DA7C2F-13C2-4FA7-B736-6690C7D3C5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1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7B2106-B27B-4CBF-8F53-A8A1DC5960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89E987-5DDD-4D3A-BBAF-FE2158A495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1456FA-30FB-466E-95CE-E1BC4F5B479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DE0D1-CCB7-49CF-94D8-16688D1C42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428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3576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3325" y="1327150"/>
            <a:ext cx="4357688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58D9DBE-D68E-4477-ACB8-214857026F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1C3D253-D91C-4223-8BA4-A5A968A6CD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E03A681A-494F-4197-BE9A-146E94BD08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FBF08-6CDA-4C72-942E-D749DEFD53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6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31F291A-4CD9-4EA0-9A18-159E7A50EB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A5D9AB67-84AE-45FC-B67E-C0D65174C8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1885FCA4-7E35-4F4E-BD82-072ABA6FF5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D5EBE-644C-4CD7-90AD-C28B9D2552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61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163821A7-D574-400A-B7D2-230A4DE698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9B7D0B4-F3E9-4EAC-AE6C-4C5E9CECF0A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84F8FB5-DF81-4DD0-8FB3-006354B206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61C23-9CB1-44BD-BB9A-C87D1A9A7D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424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64FD6237-331A-46EC-950D-A3B04E2B39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0AB6A578-7D0C-4DC6-9C63-F20A9441534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F1C7B32-D890-42E2-81B6-09C89E65069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CAA98-C12E-4261-92A2-EA2FB630AF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50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14D3D2A-BE69-477B-B7CD-A0278CEA68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15DF124-D871-488D-A568-CB5033C87C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F585F049-5B22-4BC4-920C-B0E952768F0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80059-0E62-4D0D-BD76-7DC03BF62C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963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BAF1B989-30F1-4D20-9DA4-9F435A90B2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9E57DB9C-D745-411A-A8D2-48A6B66171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FF73A2EE-DD16-4154-A5EB-38AC57A4D29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A8B0A-F920-4378-93FF-6277FCFD1A2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57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89C1F157-6B31-48CC-9C67-F4C107A7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606914CD-F602-40DB-8926-8742F46D7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88677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8C862065-A4D9-4F54-9E91-4ECBF086C0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1209726-D2CE-42A5-9468-6C65746307C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9142193-DE60-452E-8545-1D32DD3EAB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5B8D7F16-A83F-459E-B545-38F3D37E2B7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2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ae.cour@saude.ba.gov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="" xmlns:a16="http://schemas.microsoft.com/office/drawing/2014/main" id="{E2CF379A-1EEB-4E6C-BFAF-CF619F12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912" y="531019"/>
            <a:ext cx="7953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endParaRPr lang="pt-BR" sz="3600" dirty="0" smtClean="0">
              <a:solidFill>
                <a:schemeClr val="bg1"/>
              </a:solidFill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Expansão da Frota do SAMU Regional de Alagoinhas, contemplando a Região de Saúde de Ribeira do Pombal</a:t>
            </a: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  <a:p>
            <a:pPr algn="ctr"/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48224" y="5088647"/>
            <a:ext cx="139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Abril </a:t>
            </a:r>
            <a:r>
              <a:rPr lang="pt-BR" sz="1400" b="1" dirty="0" smtClean="0"/>
              <a:t>2021</a:t>
            </a:r>
            <a:endParaRPr lang="pt-B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3379320"/>
            <a:ext cx="2469024" cy="185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3526312"/>
            <a:ext cx="2307567" cy="173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rgbClr val="0000FF"/>
                </a:solidFill>
              </a:rPr>
              <a:t>Expansão de Cobertura SAMU 192</a:t>
            </a:r>
            <a:endParaRPr lang="pt-BR" sz="2400" dirty="0">
              <a:solidFill>
                <a:srgbClr val="0000FF"/>
              </a:solidFill>
            </a:endParaRPr>
          </a:p>
        </p:txBody>
      </p:sp>
      <p:pic>
        <p:nvPicPr>
          <p:cNvPr id="4" name="Imagem 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DDC0FB6-CCA5-49C3-8C59-D260BABB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9678EBB-8EF5-4DD9-A2B6-72309697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A5B892B-D25B-4200-813C-EB1347A2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8E76624-4AE7-4AB3-8C13-D7ACD044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467C78F-FE54-4A5B-92D8-0A986D17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2906639-699B-4FBB-935F-2D3129B7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5E4BACE-1006-4ECC-A466-AC42D1ED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98F44F6-1B4F-4EAA-B47F-16CC64D0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40E7170-16E3-42C1-BC48-30519A8F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4660ACA-AECA-4E2A-B913-EC1B0413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FC28F0C-019E-47E1-BB80-4F247650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3BC16D9-0CEB-4F90-8F2C-226B768C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E01ACF6-6736-452E-95F1-D90D4B91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C595472-922A-49CB-89B2-F7185C99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104238D-698A-4109-A3B1-C78FC823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3AC6D4B-3484-4741-A7A6-1E0F6AC3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6F8EA46-91BD-40EE-AD96-F59F5934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A0510BE-AABA-4607-90C6-A14072E7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41D08E7-2897-47F3-A744-2A18AEBF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E5095F5-9767-438A-AA50-7C7F07BE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8A2D18D-B609-4858-87DE-FED81079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7A76728-1B7E-423D-BD93-A5A3F13B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98594AD-FEAB-4EC3-AFE6-5D6BEA64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BFEEEF9-C4A0-4032-8ADF-EBA5B3B2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D3AC93A-B76E-4D05-978C-FA1C93B4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04210E9-C844-4AD9-B1E3-30061871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F7C476F-DA46-4B63-8038-F1205644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9ADC7C5-2140-4378-95EF-B2C799CF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B3AB0ED-B65D-49C3-9650-AE2EF36C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m 3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641DC28-0025-4A7F-ABA4-8023F56F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m 3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7737982-4C86-4C31-B05D-4788F538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F8099AF-E9E7-4D74-989A-42A31E89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FF9568E-28F9-4E21-A64A-CF261C17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F89214F-AEED-4749-9C73-0EF6D0A9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0785F79-2CBF-483A-B21E-AE79A540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D2CDE76-E34E-4F78-9242-2FE5EA69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26343AB-7C6F-4CC5-86DC-632F185D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4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BABD6AD-A97C-4921-97D6-D4F3BACE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m 4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0FDDACF-DF41-4122-8180-1C41BFFB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4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5E6520B-9074-423E-ABED-EA74BE0D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4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19179B8-90FB-4D2E-AEE8-2A8329D8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m 4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909D719-9740-421E-99A7-36B0D3FD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m 4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9476F2C-BB1E-4A80-B5CC-40D7242D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AED852C-3E27-4B56-8637-8755F208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m 4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22E5EC6-3ECF-4C74-B8CD-95E60C32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m 4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AF97E22-6185-4611-B583-04E0BC23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m 4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533A35A-1DE2-4A12-9154-328D0E9F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m 5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B03D53B-41FB-4AEA-B1ED-6B56F583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m 5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F5C46E7-6798-45FC-A1EB-32EAB464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E55D7BE-D799-464C-A3CF-82BC52E8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m 5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4A09D3A-DFCA-42D3-86D0-58E1E500E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m 5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88CECD4-F91B-4A71-AD24-45984EE8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m 5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55AE002-3B15-4566-910D-F200B173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m 5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1BFA405-FE30-426C-966C-5CB120AE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m 5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5567AF9-6628-4A9C-B5FB-E1663FB8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m 5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F4AD069-2B40-4D3C-9E5D-4314EB76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m 5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2D91906-AC63-4FFA-830A-F8DE66CF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6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1306771-DC98-4203-AF79-00B57A37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m 6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EA21D34-4470-4319-8673-185735B7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m 6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B1C41E1-FB7B-49BD-95CF-40DD67ED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m 6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155D425-0C15-4042-B9EE-3A1237D7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m 6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94F483C-6609-410C-A644-C6C6B145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m 6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7C4329D-FD51-4117-A7DE-2A9E2DC5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m 6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AAFE6B0-FC23-4EF8-A9D5-859A1F01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m 6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B326C87-7899-44A0-9100-F923BC2C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m 6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36CD620-CD4B-41AA-9286-9D1BE494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m 6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74BE3D6-BE52-41D7-B757-0CFC7456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m 7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845B88F-9D86-4F8D-8F5B-57A82510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Imagem 7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00BF552-6B44-4209-8799-A5A20309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m 7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C07D14C-0949-4D6A-8A8D-B276899A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CaixaDeTexto 73"/>
          <p:cNvSpPr txBox="1"/>
          <p:nvPr/>
        </p:nvSpPr>
        <p:spPr>
          <a:xfrm>
            <a:off x="575816" y="1179091"/>
            <a:ext cx="9001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A </a:t>
            </a:r>
            <a:r>
              <a:rPr lang="pt-BR" dirty="0" smtClean="0"/>
              <a:t>Portaria </a:t>
            </a:r>
            <a:r>
              <a:rPr lang="pt-BR" dirty="0"/>
              <a:t>de Consolidação nº 03 de 2017 prevê as normas sobre as redes do Sistema </a:t>
            </a:r>
            <a:r>
              <a:rPr lang="pt-BR" dirty="0" smtClean="0"/>
              <a:t>Único, </a:t>
            </a:r>
            <a:r>
              <a:rPr lang="pt-BR" dirty="0"/>
              <a:t>subscrevendo no seu Capítulo I as diretrizes para o componente móvel - Serviço de Atendimento Móvel de Urgência - SAMU 192 (BRASIL, 2017</a:t>
            </a:r>
            <a:r>
              <a:rPr lang="pt-BR" dirty="0" smtClean="0"/>
              <a:t>);</a:t>
            </a: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endParaRPr lang="pt-BR" sz="32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A expansão consiste em ofertar a cobertura do Serviço Móvel de Atendimento às Urgências-SAMU em municípios que não haviam aderido ao </a:t>
            </a:r>
            <a:r>
              <a:rPr lang="pt-BR" dirty="0"/>
              <a:t>P</a:t>
            </a:r>
            <a:r>
              <a:rPr lang="pt-BR" dirty="0" smtClean="0"/>
              <a:t>rojeto inicial de implantação do Serviço, em uma mesma Macrorregião de Saúde, sob a égide da mesma Central de Regulação de </a:t>
            </a:r>
            <a:r>
              <a:rPr lang="pt-BR" dirty="0" smtClean="0"/>
              <a:t>Urgências - CRU;</a:t>
            </a:r>
            <a:endParaRPr lang="pt-BR" dirty="0" smtClean="0"/>
          </a:p>
          <a:p>
            <a:pPr algn="just"/>
            <a:endParaRPr lang="pt-BR" sz="32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Assim, </a:t>
            </a:r>
            <a:r>
              <a:rPr lang="pt-BR" dirty="0"/>
              <a:t>a expansão do SAMU 192 Regional de Alagoinhas </a:t>
            </a:r>
            <a:r>
              <a:rPr lang="pt-BR" dirty="0" smtClean="0"/>
              <a:t>ocorrerá através </a:t>
            </a:r>
            <a:r>
              <a:rPr lang="pt-BR" dirty="0"/>
              <a:t>da implantação do serviço na Região de Ribeira do </a:t>
            </a:r>
            <a:r>
              <a:rPr lang="pt-BR" dirty="0" smtClean="0"/>
              <a:t>Pombal, configurando-se no </a:t>
            </a:r>
            <a:r>
              <a:rPr lang="pt-BR" b="1" dirty="0" smtClean="0"/>
              <a:t>SAMU REGIONAL DE </a:t>
            </a:r>
            <a:r>
              <a:rPr lang="pt-BR" b="1" dirty="0" smtClean="0"/>
              <a:t>ALAGOINHAS/RIBEIRA </a:t>
            </a:r>
            <a:r>
              <a:rPr lang="pt-BR" b="1" dirty="0" smtClean="0"/>
              <a:t>DO POMBAL.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999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DDC0FB6-CCA5-49C3-8C59-D260BABB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9678EBB-8EF5-4DD9-A2B6-72309697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A5B892B-D25B-4200-813C-EB1347A2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8E76624-4AE7-4AB3-8C13-D7ACD044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467C78F-FE54-4A5B-92D8-0A986D17B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2906639-699B-4FBB-935F-2D3129B7F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5E4BACE-1006-4ECC-A466-AC42D1ED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98F44F6-1B4F-4EAA-B47F-16CC64D0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40E7170-16E3-42C1-BC48-30519A8F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4660ACA-AECA-4E2A-B913-EC1B0413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FC28F0C-019E-47E1-BB80-4F247650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3BC16D9-0CEB-4F90-8F2C-226B768C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E01ACF6-6736-452E-95F1-D90D4B91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C595472-922A-49CB-89B2-F7185C99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104238D-698A-4109-A3B1-C78FC823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3AC6D4B-3484-4741-A7A6-1E0F6AC3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6F8EA46-91BD-40EE-AD96-F59F5934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A0510BE-AABA-4607-90C6-A14072E7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41D08E7-2897-47F3-A744-2A18AEBF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E5095F5-9767-438A-AA50-7C7F07BE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8A2D18D-B609-4858-87DE-FED81079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7A76728-1B7E-423D-BD93-A5A3F13B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98594AD-FEAB-4EC3-AFE6-5D6BEA64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BFEEEF9-C4A0-4032-8ADF-EBA5B3B2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D3AC93A-B76E-4D05-978C-FA1C93B4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04210E9-C844-4AD9-B1E3-30061871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F7C476F-DA46-4B63-8038-F1205644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9ADC7C5-2140-4378-95EF-B2C799CF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B3AB0ED-B65D-49C3-9650-AE2EF36C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m 3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641DC28-0025-4A7F-ABA4-8023F56F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m 3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7737982-4C86-4C31-B05D-4788F538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F8099AF-E9E7-4D74-989A-42A31E89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FF9568E-28F9-4E21-A64A-CF261C17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F89214F-AEED-4749-9C73-0EF6D0A9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0785F79-2CBF-483A-B21E-AE79A540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D2CDE76-E34E-4F78-9242-2FE5EA69B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m 3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826343AB-7C6F-4CC5-86DC-632F185D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m 4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BABD6AD-A97C-4921-97D6-D4F3BACE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m 4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0FDDACF-DF41-4122-8180-1C41BFFB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4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5E6520B-9074-423E-ABED-EA74BE0D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4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19179B8-90FB-4D2E-AEE8-2A8329D87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m 4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909D719-9740-421E-99A7-36B0D3FD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m 4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9476F2C-BB1E-4A80-B5CC-40D7242D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AED852C-3E27-4B56-8637-8755F208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m 4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22E5EC6-3ECF-4C74-B8CD-95E60C32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m 4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AF97E22-6185-4611-B583-04E0BC23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m 4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533A35A-1DE2-4A12-9154-328D0E9F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m 5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B03D53B-41FB-4AEA-B1ED-6B56F583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m 5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F5C46E7-6798-45FC-A1EB-32EAB464F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E55D7BE-D799-464C-A3CF-82BC52E8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m 5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D4A09D3A-DFCA-42D3-86D0-58E1E500E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m 5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88CECD4-F91B-4A71-AD24-45984EE8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m 5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55AE002-3B15-4566-910D-F200B173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m 5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1BFA405-FE30-426C-966C-5CB120AE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m 5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5567AF9-6628-4A9C-B5FB-E1663FB84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m 5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6F4AD069-2B40-4D3C-9E5D-4314EB763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m 5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F2D91906-AC63-4FFA-830A-F8DE66CF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6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1306771-DC98-4203-AF79-00B57A37C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m 6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EA21D34-4470-4319-8673-185735B7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m 6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B1C41E1-FB7B-49BD-95CF-40DD67ED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m 63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155D425-0C15-4042-B9EE-3A1237D76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m 64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194F483C-6609-410C-A644-C6C6B145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m 65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37C4329D-FD51-4117-A7DE-2A9E2DC5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m 66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AAFE6B0-FC23-4EF8-A9D5-859A1F01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m 67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7B326C87-7899-44A0-9100-F923BC2C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m 68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436CD620-CD4B-41AA-9286-9D1BE494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Imagem 69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74BE3D6-BE52-41D7-B757-0CFC7456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m 70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845B88F-9D86-4F8D-8F5B-57A82510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Imagem 71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00BF552-6B44-4209-8799-A5A20309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m 72" descr="https://sei.saude.gov.br/infra_css/imagens/espaco.gif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C07D14C-0949-4D6A-8A8D-B276899A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708150"/>
            <a:ext cx="38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5" name="Tabela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29398"/>
              </p:ext>
            </p:extLst>
          </p:nvPr>
        </p:nvGraphicFramePr>
        <p:xfrm>
          <a:off x="143768" y="57487"/>
          <a:ext cx="5904655" cy="5525364"/>
        </p:xfrm>
        <a:graphic>
          <a:graphicData uri="http://schemas.openxmlformats.org/drawingml/2006/table">
            <a:tbl>
              <a:tblPr/>
              <a:tblGrid>
                <a:gridCol w="1149492"/>
                <a:gridCol w="926870"/>
                <a:gridCol w="1232840"/>
                <a:gridCol w="1297727"/>
                <a:gridCol w="583977"/>
                <a:gridCol w="713749"/>
              </a:tblGrid>
              <a:tr h="23994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effectLst/>
                          <a:latin typeface="Arial"/>
                        </a:rPr>
                        <a:t>SAMU REGIONAL ALAGOINHAS/RIBEIRA DO POMBAL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34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MACRORREGIÃO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 SAMU REGIONAL 192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MUNICÍPIOS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POPULAÇÃO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USA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USB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4157">
                <a:tc rowSpan="30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Arial"/>
                        </a:rPr>
                        <a:t>NORDESTE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Alagoinhas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Alagoinhas- CRU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152.327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Aporá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17.788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 err="1">
                          <a:effectLst/>
                          <a:latin typeface="Arial"/>
                        </a:rPr>
                        <a:t>Araças</a:t>
                      </a:r>
                      <a:endParaRPr lang="pt-BR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12.208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 err="1">
                          <a:effectLst/>
                          <a:latin typeface="Arial"/>
                        </a:rPr>
                        <a:t>Aramari</a:t>
                      </a:r>
                      <a:endParaRPr lang="pt-BR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11.461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Catu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54.970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 err="1">
                          <a:effectLst/>
                          <a:latin typeface="Arial"/>
                        </a:rPr>
                        <a:t>Crisópolis</a:t>
                      </a:r>
                      <a:endParaRPr lang="pt-BR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21.163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Entre Rios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41.901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Esplanada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37.578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Inhambupe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40.333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 err="1">
                          <a:effectLst/>
                          <a:latin typeface="Arial"/>
                        </a:rPr>
                        <a:t>Itanagra</a:t>
                      </a:r>
                      <a:endParaRPr lang="pt-BR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6.436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Itapicuru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35.883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Olindina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28.304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Rio Real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40.976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Sátiro Dias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17.302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518.630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effectLst/>
                          <a:latin typeface="Arial"/>
                        </a:rPr>
                        <a:t>Ribeira Do Pombal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Antas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17.126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 err="1">
                          <a:effectLst/>
                          <a:latin typeface="Arial"/>
                        </a:rPr>
                        <a:t>Adustina</a:t>
                      </a:r>
                      <a:endParaRPr lang="pt-BR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19.479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 err="1">
                          <a:effectLst/>
                          <a:latin typeface="Arial"/>
                        </a:rPr>
                        <a:t>Banzaê</a:t>
                      </a:r>
                      <a:endParaRPr lang="pt-BR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13.240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Cícero Dantas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32.576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Cipó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17.352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Coronel João Sá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15.717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Fátima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17.845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Heliópolis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12.987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Nova Soure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26.998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Novo Triunfo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15.443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Paripiranga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29.058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Ribeira do Pombal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14.612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Ribeira do Amparo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53.956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53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effectLst/>
                          <a:latin typeface="Arial"/>
                        </a:rPr>
                        <a:t>Sítio do Quinto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9.701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296.090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459" marR="5459" marT="5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6768504" y="1035075"/>
            <a:ext cx="3024336" cy="32932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-Expansão </a:t>
            </a:r>
            <a:r>
              <a:rPr lang="pt-BR" sz="1600" dirty="0" smtClean="0"/>
              <a:t>de mais 14 bases descentralizadas contemplando a Região de Saúde Ribeira do Pombal;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-Cobertura </a:t>
            </a:r>
            <a:r>
              <a:rPr lang="pt-BR" sz="1600" dirty="0" smtClean="0"/>
              <a:t>de 100% dos municípios da Macrorregião Nordeste;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-Total </a:t>
            </a:r>
            <a:r>
              <a:rPr lang="pt-BR" sz="1600" dirty="0" smtClean="0"/>
              <a:t>de 27 bases descentralizadas e 34 unidades móveis sob a égide da CRU Alagoinhas.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863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65359" y="157718"/>
            <a:ext cx="866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00FF"/>
                </a:solidFill>
                <a:latin typeface="+mn-lt"/>
              </a:rPr>
              <a:t>Cobertura SAMU Regional </a:t>
            </a:r>
            <a:r>
              <a:rPr lang="pt-BR" sz="2400" dirty="0" smtClean="0">
                <a:solidFill>
                  <a:srgbClr val="0000FF"/>
                </a:solidFill>
                <a:latin typeface="+mn-lt"/>
              </a:rPr>
              <a:t>Alagoinhas/Ribeira </a:t>
            </a:r>
            <a:r>
              <a:rPr lang="pt-BR" sz="2400" dirty="0" smtClean="0">
                <a:solidFill>
                  <a:srgbClr val="0000FF"/>
                </a:solidFill>
                <a:latin typeface="+mn-lt"/>
              </a:rPr>
              <a:t>do Pombal 192</a:t>
            </a:r>
            <a:endParaRPr lang="pt-BR" sz="24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619383"/>
            <a:ext cx="5472608" cy="489693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92440" y="747043"/>
            <a:ext cx="3498152" cy="43704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 smtClean="0"/>
              <a:t>USA de Nova Soure cobre:</a:t>
            </a:r>
          </a:p>
          <a:p>
            <a:pPr algn="just"/>
            <a:r>
              <a:rPr lang="pt-BR" sz="1600" dirty="0" smtClean="0"/>
              <a:t>-</a:t>
            </a:r>
            <a:r>
              <a:rPr lang="pt-BR" sz="1600" dirty="0" err="1" smtClean="0"/>
              <a:t>Banzaê</a:t>
            </a:r>
            <a:r>
              <a:rPr lang="pt-BR" sz="1600" dirty="0" smtClean="0"/>
              <a:t>,</a:t>
            </a:r>
          </a:p>
          <a:p>
            <a:pPr algn="just"/>
            <a:r>
              <a:rPr lang="pt-BR" sz="1600" dirty="0"/>
              <a:t>-</a:t>
            </a:r>
            <a:r>
              <a:rPr lang="pt-BR" sz="1600" dirty="0" smtClean="0"/>
              <a:t>Cipó, </a:t>
            </a:r>
          </a:p>
          <a:p>
            <a:pPr algn="just"/>
            <a:r>
              <a:rPr lang="pt-BR" sz="1600" dirty="0"/>
              <a:t>-</a:t>
            </a:r>
            <a:r>
              <a:rPr lang="pt-BR" sz="1600" dirty="0" smtClean="0"/>
              <a:t>Cícero Dantas, </a:t>
            </a:r>
          </a:p>
          <a:p>
            <a:pPr algn="just"/>
            <a:r>
              <a:rPr lang="pt-BR" sz="1600" dirty="0"/>
              <a:t>-</a:t>
            </a:r>
            <a:r>
              <a:rPr lang="pt-BR" sz="1600" dirty="0" smtClean="0"/>
              <a:t>Fátima, </a:t>
            </a:r>
          </a:p>
          <a:p>
            <a:pPr algn="just"/>
            <a:r>
              <a:rPr lang="pt-BR" sz="1600" dirty="0"/>
              <a:t>-</a:t>
            </a:r>
            <a:r>
              <a:rPr lang="pt-BR" sz="1600" dirty="0" smtClean="0"/>
              <a:t>Heliópolis, </a:t>
            </a:r>
          </a:p>
          <a:p>
            <a:pPr algn="just"/>
            <a:r>
              <a:rPr lang="pt-BR" sz="1600" dirty="0"/>
              <a:t>-</a:t>
            </a:r>
            <a:r>
              <a:rPr lang="pt-BR" sz="1600" dirty="0" smtClean="0"/>
              <a:t>Nova Soure, </a:t>
            </a:r>
          </a:p>
          <a:p>
            <a:pPr algn="just"/>
            <a:r>
              <a:rPr lang="pt-BR" sz="1600" dirty="0"/>
              <a:t>-</a:t>
            </a:r>
            <a:r>
              <a:rPr lang="pt-BR" sz="1600" dirty="0" smtClean="0"/>
              <a:t>Ribeira do Amparo</a:t>
            </a:r>
            <a:r>
              <a:rPr lang="pt-BR" dirty="0" smtClean="0"/>
              <a:t>.</a:t>
            </a:r>
          </a:p>
          <a:p>
            <a:pPr algn="just"/>
            <a:endParaRPr lang="pt-BR" u="sng" dirty="0" smtClean="0"/>
          </a:p>
          <a:p>
            <a:pPr algn="just"/>
            <a:r>
              <a:rPr lang="pt-BR" sz="1600" b="1" u="sng" dirty="0" smtClean="0"/>
              <a:t>USA </a:t>
            </a:r>
            <a:r>
              <a:rPr lang="pt-BR" sz="1600" b="1" u="sng" dirty="0"/>
              <a:t>de </a:t>
            </a:r>
            <a:r>
              <a:rPr lang="pt-BR" sz="1600" b="1" u="sng" dirty="0" smtClean="0"/>
              <a:t>Ribeira do Pombal cobre:</a:t>
            </a:r>
          </a:p>
          <a:p>
            <a:pPr algn="just"/>
            <a:r>
              <a:rPr lang="pt-BR" sz="1600" dirty="0" smtClean="0"/>
              <a:t>-Ribeira do Pombal,</a:t>
            </a:r>
          </a:p>
          <a:p>
            <a:pPr algn="just"/>
            <a:r>
              <a:rPr lang="pt-BR" sz="1600" dirty="0" smtClean="0"/>
              <a:t>-</a:t>
            </a:r>
            <a:r>
              <a:rPr lang="pt-BR" sz="1600" dirty="0" err="1" smtClean="0"/>
              <a:t>Adustina</a:t>
            </a:r>
            <a:r>
              <a:rPr lang="pt-BR" sz="1600" dirty="0" smtClean="0"/>
              <a:t>,</a:t>
            </a:r>
          </a:p>
          <a:p>
            <a:pPr algn="just"/>
            <a:r>
              <a:rPr lang="pt-BR" sz="1600" dirty="0" smtClean="0"/>
              <a:t>-Antas,</a:t>
            </a:r>
          </a:p>
          <a:p>
            <a:pPr algn="just"/>
            <a:r>
              <a:rPr lang="pt-BR" sz="1600" dirty="0" smtClean="0"/>
              <a:t>-Coronel João Sá,</a:t>
            </a:r>
          </a:p>
          <a:p>
            <a:pPr algn="just"/>
            <a:r>
              <a:rPr lang="pt-BR" sz="1600" dirty="0" smtClean="0"/>
              <a:t>-Novo Triunfo,</a:t>
            </a:r>
          </a:p>
          <a:p>
            <a:pPr algn="just"/>
            <a:r>
              <a:rPr lang="pt-BR" sz="1600" dirty="0" smtClean="0"/>
              <a:t>-Paripiranga,</a:t>
            </a:r>
          </a:p>
          <a:p>
            <a:pPr algn="just"/>
            <a:r>
              <a:rPr lang="pt-BR" sz="1600" dirty="0" smtClean="0"/>
              <a:t>-Sítio do Quinto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3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729" y="334945"/>
            <a:ext cx="2269461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468412" y="3621093"/>
            <a:ext cx="6038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800" u="sng" dirty="0" smtClean="0">
                <a:solidFill>
                  <a:schemeClr val="bg1"/>
                </a:solidFill>
                <a:latin typeface="+mj-lt"/>
                <a:hlinkClick r:id="rId4"/>
              </a:rPr>
              <a:t>dae.cour@saude.ba.gov.br/</a:t>
            </a:r>
            <a:r>
              <a:rPr lang="en-GB" sz="2800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+mj-lt"/>
              </a:rPr>
              <a:t>Telefone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: (71) 3115.4398/4399 </a:t>
            </a: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7784" y="33494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Obrigada!!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407</Words>
  <Application>Microsoft Office PowerPoint</Application>
  <PresentationFormat>Personalizar</PresentationFormat>
  <Paragraphs>164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Expansão de Cobertura SAMU 192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Cenário Epidemiológico AIDS BAHIA</dc:title>
  <dc:creator>Aldacira de Jesus Ferreira Estrela Teles</dc:creator>
  <cp:lastModifiedBy>ivanlucia.silva</cp:lastModifiedBy>
  <cp:revision>146</cp:revision>
  <cp:lastPrinted>1601-01-01T00:00:00Z</cp:lastPrinted>
  <dcterms:created xsi:type="dcterms:W3CDTF">2015-02-04T20:08:14Z</dcterms:created>
  <dcterms:modified xsi:type="dcterms:W3CDTF">2021-04-28T20:12:38Z</dcterms:modified>
</cp:coreProperties>
</file>