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68" r:id="rId3"/>
    <p:sldId id="259" r:id="rId4"/>
    <p:sldId id="261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425" autoAdjust="0"/>
  </p:normalViewPr>
  <p:slideViewPr>
    <p:cSldViewPr snapToGrid="0">
      <p:cViewPr varScale="1">
        <p:scale>
          <a:sx n="84" d="100"/>
          <a:sy n="84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BBA6F-4481-4732-A6DE-7CAF3F113E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5A201ED-63F4-4590-A95A-005C68E98898}">
      <dgm:prSet phldrT="[Texto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MS</a:t>
          </a:r>
        </a:p>
      </dgm:t>
    </dgm:pt>
    <dgm:pt modelId="{37681AF9-770D-454D-9680-3DFF16B86AC9}" type="parTrans" cxnId="{F057F996-C743-4714-9A9B-7B6EE3CD464F}">
      <dgm:prSet/>
      <dgm:spPr/>
      <dgm:t>
        <a:bodyPr/>
        <a:lstStyle/>
        <a:p>
          <a:endParaRPr lang="pt-BR"/>
        </a:p>
      </dgm:t>
    </dgm:pt>
    <dgm:pt modelId="{52B15517-B22B-43A7-9574-F90DA0A73C0A}" type="sibTrans" cxnId="{F057F996-C743-4714-9A9B-7B6EE3CD464F}">
      <dgm:prSet/>
      <dgm:spPr/>
      <dgm:t>
        <a:bodyPr/>
        <a:lstStyle/>
        <a:p>
          <a:endParaRPr lang="pt-BR"/>
        </a:p>
      </dgm:t>
    </dgm:pt>
    <dgm:pt modelId="{31663AB7-EB84-453F-A18A-FE05ADFDAB39}">
      <dgm:prSet phldrT="[Texto]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>
            <a:buNone/>
          </a:pPr>
          <a:r>
            <a:rPr lang="pt-BR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OPAS</a:t>
          </a:r>
        </a:p>
      </dgm:t>
    </dgm:pt>
    <dgm:pt modelId="{8CD9348F-95D7-41B7-8454-571C934BB9A4}" type="parTrans" cxnId="{DD439453-4AB9-4487-A563-D8910D82E262}">
      <dgm:prSet/>
      <dgm:spPr/>
      <dgm:t>
        <a:bodyPr/>
        <a:lstStyle/>
        <a:p>
          <a:endParaRPr lang="pt-BR"/>
        </a:p>
      </dgm:t>
    </dgm:pt>
    <dgm:pt modelId="{BD68424F-50DD-4BEA-873D-F0C610C2C427}" type="sibTrans" cxnId="{DD439453-4AB9-4487-A563-D8910D82E262}">
      <dgm:prSet/>
      <dgm:spPr/>
      <dgm:t>
        <a:bodyPr/>
        <a:lstStyle/>
        <a:p>
          <a:endParaRPr lang="pt-BR"/>
        </a:p>
      </dgm:t>
    </dgm:pt>
    <dgm:pt modelId="{904F1559-21EF-4FF9-981F-EAFA10A4BE09}">
      <dgm:prSet phldrT="[Texto]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>
            <a:buNone/>
          </a:pPr>
          <a:r>
            <a:rPr lang="pt-BR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UFBA</a:t>
          </a:r>
        </a:p>
      </dgm:t>
    </dgm:pt>
    <dgm:pt modelId="{322E9855-EBB8-428A-986A-47AD288DD3BA}" type="parTrans" cxnId="{3F168A0A-EE63-4AC2-852B-A41A1E59AAE1}">
      <dgm:prSet/>
      <dgm:spPr/>
      <dgm:t>
        <a:bodyPr/>
        <a:lstStyle/>
        <a:p>
          <a:endParaRPr lang="pt-BR"/>
        </a:p>
      </dgm:t>
    </dgm:pt>
    <dgm:pt modelId="{A58AA501-D742-47E6-834B-0FD80A28E764}" type="sibTrans" cxnId="{3F168A0A-EE63-4AC2-852B-A41A1E59AAE1}">
      <dgm:prSet/>
      <dgm:spPr/>
      <dgm:t>
        <a:bodyPr/>
        <a:lstStyle/>
        <a:p>
          <a:endParaRPr lang="pt-BR"/>
        </a:p>
      </dgm:t>
    </dgm:pt>
    <dgm:pt modelId="{DCC4563D-E800-4AC5-9CB8-975E65AC4B6C}" type="pres">
      <dgm:prSet presAssocID="{072BBA6F-4481-4732-A6DE-7CAF3F113EF7}" presName="Name0" presStyleCnt="0">
        <dgm:presLayoutVars>
          <dgm:dir/>
          <dgm:animLvl val="lvl"/>
          <dgm:resizeHandles val="exact"/>
        </dgm:presLayoutVars>
      </dgm:prSet>
      <dgm:spPr/>
    </dgm:pt>
    <dgm:pt modelId="{1262622C-ED9A-4003-B28A-26980FC961E0}" type="pres">
      <dgm:prSet presAssocID="{C5A201ED-63F4-4590-A95A-005C68E98898}" presName="parTxOnly" presStyleLbl="node1" presStyleIdx="0" presStyleCnt="3" custScaleX="68106" custScaleY="49350" custLinFactNeighborX="-569" custLinFactNeighborY="75362">
        <dgm:presLayoutVars>
          <dgm:chMax val="0"/>
          <dgm:chPref val="0"/>
          <dgm:bulletEnabled val="1"/>
        </dgm:presLayoutVars>
      </dgm:prSet>
      <dgm:spPr>
        <a:xfrm>
          <a:off x="1880903" y="1278786"/>
          <a:ext cx="2356496" cy="1669202"/>
        </a:xfrm>
        <a:prstGeom prst="chevron">
          <a:avLst/>
        </a:prstGeom>
      </dgm:spPr>
    </dgm:pt>
    <dgm:pt modelId="{C16D2BC2-4DB9-4671-A373-773D045FF5C5}" type="pres">
      <dgm:prSet presAssocID="{52B15517-B22B-43A7-9574-F90DA0A73C0A}" presName="parTxOnlySpace" presStyleCnt="0"/>
      <dgm:spPr/>
    </dgm:pt>
    <dgm:pt modelId="{B88CA799-9CB0-4C36-A92E-B557CCDCD6A0}" type="pres">
      <dgm:prSet presAssocID="{31663AB7-EB84-453F-A18A-FE05ADFDAB39}" presName="parTxOnly" presStyleLbl="node1" presStyleIdx="1" presStyleCnt="3" custScaleX="68106" custScaleY="49350" custLinFactNeighborX="21692" custLinFactNeighborY="7466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B620110D-0B82-4E19-B2E0-45B3C4BFD42C}" type="pres">
      <dgm:prSet presAssocID="{BD68424F-50DD-4BEA-873D-F0C610C2C427}" presName="parTxOnlySpace" presStyleCnt="0"/>
      <dgm:spPr/>
    </dgm:pt>
    <dgm:pt modelId="{187F85B2-191C-4CAF-B8F1-1B58515AF271}" type="pres">
      <dgm:prSet presAssocID="{904F1559-21EF-4FF9-981F-EAFA10A4BE09}" presName="parTxOnly" presStyleLbl="node1" presStyleIdx="2" presStyleCnt="3" custScaleX="68106" custScaleY="49350" custLinFactNeighborX="21692" custLinFactNeighborY="7466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3F168A0A-EE63-4AC2-852B-A41A1E59AAE1}" srcId="{072BBA6F-4481-4732-A6DE-7CAF3F113EF7}" destId="{904F1559-21EF-4FF9-981F-EAFA10A4BE09}" srcOrd="2" destOrd="0" parTransId="{322E9855-EBB8-428A-986A-47AD288DD3BA}" sibTransId="{A58AA501-D742-47E6-834B-0FD80A28E764}"/>
    <dgm:cxn modelId="{C06E0126-A265-4299-AE44-3F50EC165516}" type="presOf" srcId="{072BBA6F-4481-4732-A6DE-7CAF3F113EF7}" destId="{DCC4563D-E800-4AC5-9CB8-975E65AC4B6C}" srcOrd="0" destOrd="0" presId="urn:microsoft.com/office/officeart/2005/8/layout/chevron1"/>
    <dgm:cxn modelId="{63089237-6311-43B7-8F15-ACFF57AAA4D8}" type="presOf" srcId="{904F1559-21EF-4FF9-981F-EAFA10A4BE09}" destId="{187F85B2-191C-4CAF-B8F1-1B58515AF271}" srcOrd="0" destOrd="0" presId="urn:microsoft.com/office/officeart/2005/8/layout/chevron1"/>
    <dgm:cxn modelId="{E853BC65-31DC-47F4-B49B-E9CBA534569D}" type="presOf" srcId="{C5A201ED-63F4-4590-A95A-005C68E98898}" destId="{1262622C-ED9A-4003-B28A-26980FC961E0}" srcOrd="0" destOrd="0" presId="urn:microsoft.com/office/officeart/2005/8/layout/chevron1"/>
    <dgm:cxn modelId="{DD439453-4AB9-4487-A563-D8910D82E262}" srcId="{072BBA6F-4481-4732-A6DE-7CAF3F113EF7}" destId="{31663AB7-EB84-453F-A18A-FE05ADFDAB39}" srcOrd="1" destOrd="0" parTransId="{8CD9348F-95D7-41B7-8454-571C934BB9A4}" sibTransId="{BD68424F-50DD-4BEA-873D-F0C610C2C427}"/>
    <dgm:cxn modelId="{F057F996-C743-4714-9A9B-7B6EE3CD464F}" srcId="{072BBA6F-4481-4732-A6DE-7CAF3F113EF7}" destId="{C5A201ED-63F4-4590-A95A-005C68E98898}" srcOrd="0" destOrd="0" parTransId="{37681AF9-770D-454D-9680-3DFF16B86AC9}" sibTransId="{52B15517-B22B-43A7-9574-F90DA0A73C0A}"/>
    <dgm:cxn modelId="{9BEA10E7-9A31-4F26-BB31-25C21251534F}" type="presOf" srcId="{31663AB7-EB84-453F-A18A-FE05ADFDAB39}" destId="{B88CA799-9CB0-4C36-A92E-B557CCDCD6A0}" srcOrd="0" destOrd="0" presId="urn:microsoft.com/office/officeart/2005/8/layout/chevron1"/>
    <dgm:cxn modelId="{766D38D3-7E23-476A-8267-08FAF76E0C1F}" type="presParOf" srcId="{DCC4563D-E800-4AC5-9CB8-975E65AC4B6C}" destId="{1262622C-ED9A-4003-B28A-26980FC961E0}" srcOrd="0" destOrd="0" presId="urn:microsoft.com/office/officeart/2005/8/layout/chevron1"/>
    <dgm:cxn modelId="{E29DCED2-CCE9-408F-9FAB-697264304692}" type="presParOf" srcId="{DCC4563D-E800-4AC5-9CB8-975E65AC4B6C}" destId="{C16D2BC2-4DB9-4671-A373-773D045FF5C5}" srcOrd="1" destOrd="0" presId="urn:microsoft.com/office/officeart/2005/8/layout/chevron1"/>
    <dgm:cxn modelId="{B40289DE-5B47-4525-A3F7-29FEA031C1A4}" type="presParOf" srcId="{DCC4563D-E800-4AC5-9CB8-975E65AC4B6C}" destId="{B88CA799-9CB0-4C36-A92E-B557CCDCD6A0}" srcOrd="2" destOrd="0" presId="urn:microsoft.com/office/officeart/2005/8/layout/chevron1"/>
    <dgm:cxn modelId="{65FB3610-BCA0-4B34-B070-9DA6242FEC55}" type="presParOf" srcId="{DCC4563D-E800-4AC5-9CB8-975E65AC4B6C}" destId="{B620110D-0B82-4E19-B2E0-45B3C4BFD42C}" srcOrd="3" destOrd="0" presId="urn:microsoft.com/office/officeart/2005/8/layout/chevron1"/>
    <dgm:cxn modelId="{4C7C36DB-A839-4E6B-8457-639853FA7B97}" type="presParOf" srcId="{DCC4563D-E800-4AC5-9CB8-975E65AC4B6C}" destId="{187F85B2-191C-4CAF-B8F1-1B58515AF2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2622C-ED9A-4003-B28A-26980FC961E0}">
      <dsp:nvSpPr>
        <dsp:cNvPr id="0" name=""/>
        <dsp:cNvSpPr/>
      </dsp:nvSpPr>
      <dsp:spPr>
        <a:xfrm>
          <a:off x="1017" y="2105610"/>
          <a:ext cx="1906909" cy="5527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MS</a:t>
          </a:r>
        </a:p>
      </dsp:txBody>
      <dsp:txXfrm>
        <a:off x="277368" y="2105610"/>
        <a:ext cx="1354207" cy="552702"/>
      </dsp:txXfrm>
    </dsp:sp>
    <dsp:sp modelId="{B88CA799-9CB0-4C36-A92E-B557CCDCD6A0}">
      <dsp:nvSpPr>
        <dsp:cNvPr id="0" name=""/>
        <dsp:cNvSpPr/>
      </dsp:nvSpPr>
      <dsp:spPr>
        <a:xfrm>
          <a:off x="1690264" y="2097804"/>
          <a:ext cx="1906909" cy="5527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OPAS</a:t>
          </a:r>
        </a:p>
      </dsp:txBody>
      <dsp:txXfrm>
        <a:off x="1966615" y="2097804"/>
        <a:ext cx="1354207" cy="552702"/>
      </dsp:txXfrm>
    </dsp:sp>
    <dsp:sp modelId="{187F85B2-191C-4CAF-B8F1-1B58515AF271}">
      <dsp:nvSpPr>
        <dsp:cNvPr id="0" name=""/>
        <dsp:cNvSpPr/>
      </dsp:nvSpPr>
      <dsp:spPr>
        <a:xfrm>
          <a:off x="3259057" y="2097804"/>
          <a:ext cx="1906909" cy="552702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UFBA</a:t>
          </a:r>
        </a:p>
      </dsp:txBody>
      <dsp:txXfrm>
        <a:off x="3535408" y="2097804"/>
        <a:ext cx="1354207" cy="552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3A3C1-CF4A-4EC9-9E8B-7311321C1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0BA24-C255-4420-88B0-765E5C7C4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AF1553-169A-4744-A413-F7B036E0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357076-D15F-4140-828B-D3125E47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71D3BF-3C9D-44F4-9259-A23C986F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19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C954F-5101-49DB-A80B-E52D7502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425CB5-5172-4C71-8DEE-73C04893B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B72302-A56A-49F8-A8B5-9B70AAA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AA5EFE-7B5D-4249-9F35-D80F49D3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EAFA4-C4DB-4848-BC11-E52CF30A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07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FA8183-AD2E-4774-B1FF-E957C1254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D79011-6DE0-497C-9945-F08C5064C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DAADCD-7496-47DE-9F7B-AB9499D8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A1CA23-4469-4093-AC34-42976BF6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EA88C5-1FC1-4219-B2BC-7023CB30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06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120BE-E87B-4905-A6CD-42A6775E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63EEE4-392D-4813-8677-402C40D9C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2DE30-5A9A-4DD1-A651-581CD601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C814D-E095-4F95-9584-536A978D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1E3D82-C690-4A07-8FC3-B711EC42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42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C339B-CD55-4537-848A-CEB7F149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F8FA2A-0ED6-4248-B654-2F752A35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2E60F-61E2-4AAC-9164-8A7EC436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20ADCB-D6C2-4A4D-85B4-922A91AC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956B83-A9E4-4AA1-A892-DF51B83C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72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2C715-9D6C-4106-9809-20118D28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1BC666-E07B-4822-95E5-50271E792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1058A2-C0E5-4DDD-A48E-9CD9F4452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20D8C5-7498-46F8-B606-F80D8B01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7A50DC-837B-4CFD-867D-AE20F828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BBCCB7-5438-4AFC-B328-4DF84E12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1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BC33-25F6-45A9-898A-067DD400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610984-1F66-494F-B9D0-63258210D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54EC5E-4A1E-4B61-BDE9-28D959D6D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A6E32B-0342-4A39-8988-752F80830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D45412-8280-4C6C-97F9-A7EA790D0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FF060E1-FFD0-4E43-AE1C-0BF888FC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B7E151-CC63-44B4-A6EF-B3D4C6D8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234106-8E82-4633-BE8E-C1ADF3DC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5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D6CED-3C63-4590-B1C9-9E6B679B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9BFEFB-DEAD-43DA-BD0C-5DE8BB0D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B13650-BDB2-4510-B580-E3371C50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B4E07E-C975-4F70-994D-EE6B2059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04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42F222-778E-499F-BC43-2EABB047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C978E3-A62A-453D-AFB2-7FFEE7DE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B82B27-FEE2-48DF-9A11-92D3167F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69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A04DA-BC37-427C-AA9C-1E92F8F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B5BEE-F7C1-42CF-B889-F2A565B9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01A610-F266-48E1-AB41-DEF49F0C7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A04BFD-12C5-432F-B27A-4F71E04A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96248C-203A-41DB-AC0F-5BD88D3A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38AB7B-6362-417D-9C18-10DA0378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9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93DD5-6F6F-40D8-B1C7-05B9C54A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76C196-1E6D-4707-A6B3-076530863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E527BC-3B97-4FFE-9D0B-390D308DD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D26D4B-C1F0-4352-942A-B2BDB21C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9D4D3A-AE76-48FA-B3A2-12177254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AADDAA-5F36-48E6-B99B-E778AEF2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9C0689-1178-4473-972D-0D5AC958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FB2B72-FED8-46E6-BC6A-57FEE439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6D950E-886A-4056-8036-2147D88E9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D677-E3C3-4C5F-9384-56E4B7D9AE64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0B6390-4014-4E90-9BB0-7651538B9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0D85F-84B7-4F4B-9DC5-84E566A91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B928-6896-4314-81A3-7C548E2249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54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E82D79C-6F36-41EB-BFF1-97E3005C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945"/>
            <a:ext cx="12191999" cy="7105880"/>
          </a:xfrm>
          <a:prstGeom prst="rect">
            <a:avLst/>
          </a:prstGeom>
        </p:spPr>
      </p:pic>
      <p:pic>
        <p:nvPicPr>
          <p:cNvPr id="12290" name="Picture 2" descr="http://publicdomainvectors.org/photos/jantonalcor-corner-u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16200000">
            <a:off x="10563170" y="5419675"/>
            <a:ext cx="1340764" cy="1907705"/>
          </a:xfrm>
          <a:prstGeom prst="rect">
            <a:avLst/>
          </a:prstGeom>
          <a:noFill/>
        </p:spPr>
      </p:pic>
      <p:sp>
        <p:nvSpPr>
          <p:cNvPr id="7" name="Forma livre 6"/>
          <p:cNvSpPr/>
          <p:nvPr/>
        </p:nvSpPr>
        <p:spPr>
          <a:xfrm>
            <a:off x="10348210" y="5806134"/>
            <a:ext cx="1843790" cy="1268761"/>
          </a:xfrm>
          <a:custGeom>
            <a:avLst/>
            <a:gdLst>
              <a:gd name="connsiteX0" fmla="*/ 1843790 w 1843790"/>
              <a:gd name="connsiteY0" fmla="*/ 0 h 1334125"/>
              <a:gd name="connsiteX1" fmla="*/ 0 w 1843790"/>
              <a:gd name="connsiteY1" fmla="*/ 1319134 h 1334125"/>
              <a:gd name="connsiteX2" fmla="*/ 1828800 w 1843790"/>
              <a:gd name="connsiteY2" fmla="*/ 1334125 h 1334125"/>
              <a:gd name="connsiteX3" fmla="*/ 1843790 w 1843790"/>
              <a:gd name="connsiteY3" fmla="*/ 0 h 1334125"/>
              <a:gd name="connsiteX0" fmla="*/ 1843790 w 1843790"/>
              <a:gd name="connsiteY0" fmla="*/ 0 h 1321226"/>
              <a:gd name="connsiteX1" fmla="*/ 0 w 1843790"/>
              <a:gd name="connsiteY1" fmla="*/ 1306235 h 1321226"/>
              <a:gd name="connsiteX2" fmla="*/ 1828800 w 1843790"/>
              <a:gd name="connsiteY2" fmla="*/ 1321226 h 1321226"/>
              <a:gd name="connsiteX3" fmla="*/ 1843790 w 1843790"/>
              <a:gd name="connsiteY3" fmla="*/ 0 h 1321226"/>
              <a:gd name="connsiteX0" fmla="*/ 1843790 w 1843790"/>
              <a:gd name="connsiteY0" fmla="*/ 0 h 1321227"/>
              <a:gd name="connsiteX1" fmla="*/ 0 w 1843790"/>
              <a:gd name="connsiteY1" fmla="*/ 1306236 h 1321227"/>
              <a:gd name="connsiteX2" fmla="*/ 1828800 w 1843790"/>
              <a:gd name="connsiteY2" fmla="*/ 1321227 h 1321227"/>
              <a:gd name="connsiteX3" fmla="*/ 1843790 w 1843790"/>
              <a:gd name="connsiteY3" fmla="*/ 0 h 132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790" h="1321227">
                <a:moveTo>
                  <a:pt x="1843790" y="0"/>
                </a:moveTo>
                <a:lnTo>
                  <a:pt x="0" y="1306236"/>
                </a:lnTo>
                <a:lnTo>
                  <a:pt x="1828800" y="1321227"/>
                </a:lnTo>
                <a:lnTo>
                  <a:pt x="184379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02B6E30-065E-47FC-A793-58A68E12EB28}"/>
              </a:ext>
            </a:extLst>
          </p:cNvPr>
          <p:cNvSpPr txBox="1"/>
          <p:nvPr/>
        </p:nvSpPr>
        <p:spPr>
          <a:xfrm>
            <a:off x="180622" y="1750722"/>
            <a:ext cx="12006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Bradley Hand ITC" pitchFamily="66" charset="0"/>
              </a:rPr>
              <a:t>LEVANTAMENTO DOS PLANOS MUNICIPAIS DE SAÚDE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  <a:latin typeface="Bradley Hand ITC" pitchFamily="66" charset="0"/>
              </a:rPr>
              <a:t>2022-2025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4A2AC2-C68E-4C0E-B55B-0B8DF87E0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016" y="5976871"/>
            <a:ext cx="6494584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-1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007EB7-8D78-4E46-9CE4-4CB03CD84E6B}"/>
              </a:ext>
            </a:extLst>
          </p:cNvPr>
          <p:cNvSpPr txBox="1"/>
          <p:nvPr/>
        </p:nvSpPr>
        <p:spPr>
          <a:xfrm>
            <a:off x="186019" y="1808469"/>
            <a:ext cx="1111453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6B7CCBF-8C0C-4DC1-B31A-81CAB5E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44" y="6353166"/>
            <a:ext cx="1943100" cy="50482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8DF4756-4EDE-4ABA-8224-4B4D9691B3DF}"/>
              </a:ext>
            </a:extLst>
          </p:cNvPr>
          <p:cNvSpPr/>
          <p:nvPr/>
        </p:nvSpPr>
        <p:spPr>
          <a:xfrm>
            <a:off x="412958" y="1664645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SUDOESTE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80C9F33-67F6-4E49-A0FD-F093E808F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5215"/>
              </p:ext>
            </p:extLst>
          </p:nvPr>
        </p:nvGraphicFramePr>
        <p:xfrm>
          <a:off x="-1" y="2155815"/>
          <a:ext cx="3764189" cy="1992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608">
                  <a:extLst>
                    <a:ext uri="{9D8B030D-6E8A-4147-A177-3AD203B41FA5}">
                      <a16:colId xmlns:a16="http://schemas.microsoft.com/office/drawing/2014/main" val="3252401274"/>
                    </a:ext>
                  </a:extLst>
                </a:gridCol>
                <a:gridCol w="1320287">
                  <a:extLst>
                    <a:ext uri="{9D8B030D-6E8A-4147-A177-3AD203B41FA5}">
                      <a16:colId xmlns:a16="http://schemas.microsoft.com/office/drawing/2014/main" val="3698313704"/>
                    </a:ext>
                  </a:extLst>
                </a:gridCol>
                <a:gridCol w="1409294">
                  <a:extLst>
                    <a:ext uri="{9D8B030D-6E8A-4147-A177-3AD203B41FA5}">
                      <a16:colId xmlns:a16="http://schemas.microsoft.com/office/drawing/2014/main" val="4253112100"/>
                    </a:ext>
                  </a:extLst>
                </a:gridCol>
              </a:tblGrid>
              <a:tr h="539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Brumado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    Contendas do </a:t>
                      </a:r>
                      <a:r>
                        <a:rPr lang="pt-BR" sz="1000" u="none" strike="noStrike" dirty="0" err="1">
                          <a:effectLst/>
                        </a:rPr>
                        <a:t>Sincorá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Claudine da Silva Oliveira Lima de Souza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14337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Brumado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Malhada de Pedras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Cleyderson Aguiar Caetano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381419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14.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Evangivaldo Alves Rocha: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530687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Karoline Silva Rebouças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75445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Brumado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8.     Jussiape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Renato Almeida de Carvalho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2209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C95E8E5-94B7-4D74-8D37-FB0F2CDE8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7712"/>
              </p:ext>
            </p:extLst>
          </p:nvPr>
        </p:nvGraphicFramePr>
        <p:xfrm>
          <a:off x="3930730" y="2155815"/>
          <a:ext cx="4547617" cy="279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742">
                  <a:extLst>
                    <a:ext uri="{9D8B030D-6E8A-4147-A177-3AD203B41FA5}">
                      <a16:colId xmlns:a16="http://schemas.microsoft.com/office/drawing/2014/main" val="812916192"/>
                    </a:ext>
                  </a:extLst>
                </a:gridCol>
                <a:gridCol w="1449303">
                  <a:extLst>
                    <a:ext uri="{9D8B030D-6E8A-4147-A177-3AD203B41FA5}">
                      <a16:colId xmlns:a16="http://schemas.microsoft.com/office/drawing/2014/main" val="27983896"/>
                    </a:ext>
                  </a:extLst>
                </a:gridCol>
                <a:gridCol w="2045572">
                  <a:extLst>
                    <a:ext uri="{9D8B030D-6E8A-4147-A177-3AD203B41FA5}">
                      <a16:colId xmlns:a16="http://schemas.microsoft.com/office/drawing/2014/main" val="37085427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Jequié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2.     Barra do Rocha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Ana Claudia Tannus Brandao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39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Jequié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8.     Itagi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Ângela Muniz Andrade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973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</a:t>
                      </a:r>
                      <a:r>
                        <a:rPr lang="pt-BR" sz="1000" u="none" strike="noStrike" dirty="0" err="1">
                          <a:effectLst/>
                        </a:rPr>
                        <a:t>Itamari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Carla de Vasconcelos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756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Maracás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Darlene Coelho Rosa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666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    Cravolândia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Edinalva de Oliveira Mendes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407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18.   Planaltino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Fagner Machado Braga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583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9.     Itagibá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Josenilda</a:t>
                      </a:r>
                      <a:r>
                        <a:rPr lang="pt-BR" sz="1000" u="none" strike="noStrike" dirty="0">
                          <a:effectLst/>
                        </a:rPr>
                        <a:t> Lopes Miranda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97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Jequié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7.     Ipiaú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Laryssa</a:t>
                      </a:r>
                      <a:r>
                        <a:rPr lang="pt-BR" sz="1000" u="none" strike="noStrike" dirty="0">
                          <a:effectLst/>
                        </a:rPr>
                        <a:t> Andrade Santos Fernandes Dias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686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15.   Manoel Vitorino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Marcela Moreira Torres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97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19.   Santa Inês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Mariana Andrade de Paula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845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13.   Lafayette Coutinho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Paula Luiza Santos da Hora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24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Polliana</a:t>
                      </a:r>
                      <a:r>
                        <a:rPr lang="pt-BR" sz="1000" u="none" strike="noStrike" dirty="0">
                          <a:effectLst/>
                        </a:rPr>
                        <a:t> Leandro Oliveira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456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17.   Nova Itarana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Rafaela Lima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2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Itaquara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Sônia Kátia Lima Alves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499958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64252A62-4A1A-43B1-9718-64F265E2788C}"/>
              </a:ext>
            </a:extLst>
          </p:cNvPr>
          <p:cNvSpPr/>
          <p:nvPr/>
        </p:nvSpPr>
        <p:spPr>
          <a:xfrm>
            <a:off x="3930730" y="1749958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BA758E2-F5C8-464A-B391-2E1E19FCF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3101"/>
              </p:ext>
            </p:extLst>
          </p:nvPr>
        </p:nvGraphicFramePr>
        <p:xfrm>
          <a:off x="8613809" y="2112223"/>
          <a:ext cx="3578170" cy="3829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322">
                  <a:extLst>
                    <a:ext uri="{9D8B030D-6E8A-4147-A177-3AD203B41FA5}">
                      <a16:colId xmlns:a16="http://schemas.microsoft.com/office/drawing/2014/main" val="1171866631"/>
                    </a:ext>
                  </a:extLst>
                </a:gridCol>
                <a:gridCol w="1140345">
                  <a:extLst>
                    <a:ext uri="{9D8B030D-6E8A-4147-A177-3AD203B41FA5}">
                      <a16:colId xmlns:a16="http://schemas.microsoft.com/office/drawing/2014/main" val="2314163290"/>
                    </a:ext>
                  </a:extLst>
                </a:gridCol>
                <a:gridCol w="1609503">
                  <a:extLst>
                    <a:ext uri="{9D8B030D-6E8A-4147-A177-3AD203B41FA5}">
                      <a16:colId xmlns:a16="http://schemas.microsoft.com/office/drawing/2014/main" val="921500119"/>
                    </a:ext>
                  </a:extLst>
                </a:gridCol>
              </a:tblGrid>
              <a:tr h="96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Valença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19.   Valença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Alberto Martins de Sousa Filho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871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21.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Alex Souza de Miranda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86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5.     Mascote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Clemente Alexandrino Esteves Neto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94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22.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Domilene Borges Costa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094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20.   Wenceslau Guimarães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Fernando Argolo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57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1.     Arataca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Flávio Henrique Barreiros Machado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214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Gandu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Gracy Silva Brito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533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6.     Santa Luzia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Joyce Costa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756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18.   Teolândia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Lívia da Paixão Nascimento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4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Taperoá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Lorena Lemos Leite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13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Piraí do Norte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Milena Ribeiro de Araujo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24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Nova Ibiá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Nadia Nunes de Souza Soares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132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Igrapiúna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Railson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Assuncao</a:t>
                      </a:r>
                      <a:r>
                        <a:rPr lang="pt-BR" sz="1000" u="none" strike="noStrike" dirty="0">
                          <a:effectLst/>
                        </a:rPr>
                        <a:t> dos Santos </a:t>
                      </a:r>
                      <a:r>
                        <a:rPr lang="pt-BR" sz="1000" u="none" strike="noStrike" dirty="0" err="1">
                          <a:effectLst/>
                        </a:rPr>
                        <a:t>Araujo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140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    Itacaré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Ricardo Torres Lins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26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3.     Ilhéus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Rogério Levy Pereira da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21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23.   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Simone Soares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770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10.   Camamu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Thársia</a:t>
                      </a:r>
                      <a:r>
                        <a:rPr lang="pt-BR" sz="1000" u="none" strike="noStrike" dirty="0">
                          <a:effectLst/>
                        </a:rPr>
                        <a:t> Oliveira de Menezes Bastos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68904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7E974875-C581-4C82-8326-96B2D8B02D91}"/>
              </a:ext>
            </a:extLst>
          </p:cNvPr>
          <p:cNvSpPr/>
          <p:nvPr/>
        </p:nvSpPr>
        <p:spPr>
          <a:xfrm>
            <a:off x="8613809" y="1710062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SUL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E033583-2689-4EC6-9540-788A48B4B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7929"/>
              </p:ext>
            </p:extLst>
          </p:nvPr>
        </p:nvGraphicFramePr>
        <p:xfrm>
          <a:off x="42452" y="4382298"/>
          <a:ext cx="3795268" cy="2627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578">
                  <a:extLst>
                    <a:ext uri="{9D8B030D-6E8A-4147-A177-3AD203B41FA5}">
                      <a16:colId xmlns:a16="http://schemas.microsoft.com/office/drawing/2014/main" val="3223967416"/>
                    </a:ext>
                  </a:extLst>
                </a:gridCol>
                <a:gridCol w="1209533">
                  <a:extLst>
                    <a:ext uri="{9D8B030D-6E8A-4147-A177-3AD203B41FA5}">
                      <a16:colId xmlns:a16="http://schemas.microsoft.com/office/drawing/2014/main" val="2978740180"/>
                    </a:ext>
                  </a:extLst>
                </a:gridCol>
                <a:gridCol w="1707157">
                  <a:extLst>
                    <a:ext uri="{9D8B030D-6E8A-4147-A177-3AD203B41FA5}">
                      <a16:colId xmlns:a16="http://schemas.microsoft.com/office/drawing/2014/main" val="230763280"/>
                    </a:ext>
                  </a:extLst>
                </a:gridCol>
              </a:tblGrid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Itabuna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 Buerarema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Adriana Peixoto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234233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24.RT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Amanda dos Santos Nascimento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478716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9.  Ibicaraí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Carlos Cezar Souza Silva Júnior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91102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15.Itapitanga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Flávia Juliana Silva dos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028067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17.Maraú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Kellen</a:t>
                      </a:r>
                      <a:r>
                        <a:rPr lang="pt-BR" sz="1000" u="none" strike="noStrike" dirty="0">
                          <a:effectLst/>
                        </a:rPr>
                        <a:t> Christina Oliveira Costa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48304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12.Itaju do Colônia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Liliane Ferreira de Souza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808305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10.Ibirapitanga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Maria Aparecida S.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81758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7.  Floresta Azul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Priscilla </a:t>
                      </a:r>
                      <a:r>
                        <a:rPr lang="pt-BR" sz="1000" u="none" strike="noStrike" dirty="0" err="1">
                          <a:effectLst/>
                        </a:rPr>
                        <a:t>Araujo</a:t>
                      </a:r>
                      <a:r>
                        <a:rPr lang="pt-BR" sz="1000" u="none" strike="noStrike" dirty="0">
                          <a:effectLst/>
                        </a:rPr>
                        <a:t>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05879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19.Santa C. da Vitória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Roberta </a:t>
                      </a:r>
                      <a:r>
                        <a:rPr lang="pt-BR" sz="1000" u="none" strike="noStrike" dirty="0" err="1">
                          <a:effectLst/>
                        </a:rPr>
                        <a:t>Fulgencio</a:t>
                      </a:r>
                      <a:r>
                        <a:rPr lang="pt-BR" sz="1000" u="none" strike="noStrike" dirty="0">
                          <a:effectLst/>
                        </a:rPr>
                        <a:t> de Jesus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151333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21.Ubaitaba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Rodrigo de França Café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23628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22.Ubatã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Thauane</a:t>
                      </a:r>
                      <a:r>
                        <a:rPr lang="pt-BR" sz="1000" u="none" strike="noStrike" dirty="0">
                          <a:effectLst/>
                        </a:rPr>
                        <a:t> Ferreira Nascimento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793440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8.  Gongogi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Virginia Silva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44469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F13FD867-64E5-4ED2-9ACF-36CE0C05421C}"/>
              </a:ext>
            </a:extLst>
          </p:cNvPr>
          <p:cNvSpPr/>
          <p:nvPr/>
        </p:nvSpPr>
        <p:spPr>
          <a:xfrm>
            <a:off x="4072294" y="5684460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CDAAAD8-99D4-4C4D-876D-1DFF414F3F8B}"/>
              </a:ext>
            </a:extLst>
          </p:cNvPr>
          <p:cNvSpPr txBox="1"/>
          <p:nvPr/>
        </p:nvSpPr>
        <p:spPr>
          <a:xfrm>
            <a:off x="3522589" y="753982"/>
            <a:ext cx="933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radley Hand ITC" pitchFamily="66" charset="0"/>
              </a:rPr>
              <a:t>RECUPERAÇÃO </a:t>
            </a:r>
            <a:r>
              <a:rPr lang="pt-BR" sz="3600" b="1" dirty="0">
                <a:latin typeface="Bradley Hand ITC" pitchFamily="66" charset="0"/>
              </a:rPr>
              <a:t>GESTORES/ TÉCNICOS </a:t>
            </a:r>
            <a:endParaRPr lang="en-US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0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-1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007EB7-8D78-4E46-9CE4-4CB03CD84E6B}"/>
              </a:ext>
            </a:extLst>
          </p:cNvPr>
          <p:cNvSpPr txBox="1"/>
          <p:nvPr/>
        </p:nvSpPr>
        <p:spPr>
          <a:xfrm>
            <a:off x="186019" y="1808469"/>
            <a:ext cx="1111453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6B7CCBF-8C0C-4DC1-B31A-81CAB5E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44" y="6353166"/>
            <a:ext cx="1943100" cy="50482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8DF4756-4EDE-4ABA-8224-4B4D9691B3DF}"/>
              </a:ext>
            </a:extLst>
          </p:cNvPr>
          <p:cNvSpPr/>
          <p:nvPr/>
        </p:nvSpPr>
        <p:spPr>
          <a:xfrm>
            <a:off x="412958" y="1664645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SUDOESTE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80C9F33-67F6-4E49-A0FD-F093E808FCA9}"/>
              </a:ext>
            </a:extLst>
          </p:cNvPr>
          <p:cNvGraphicFramePr>
            <a:graphicFrameLocks noGrp="1"/>
          </p:cNvGraphicFramePr>
          <p:nvPr/>
        </p:nvGraphicFramePr>
        <p:xfrm>
          <a:off x="-1" y="2155815"/>
          <a:ext cx="3764189" cy="1992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608">
                  <a:extLst>
                    <a:ext uri="{9D8B030D-6E8A-4147-A177-3AD203B41FA5}">
                      <a16:colId xmlns:a16="http://schemas.microsoft.com/office/drawing/2014/main" val="3252401274"/>
                    </a:ext>
                  </a:extLst>
                </a:gridCol>
                <a:gridCol w="1320287">
                  <a:extLst>
                    <a:ext uri="{9D8B030D-6E8A-4147-A177-3AD203B41FA5}">
                      <a16:colId xmlns:a16="http://schemas.microsoft.com/office/drawing/2014/main" val="3698313704"/>
                    </a:ext>
                  </a:extLst>
                </a:gridCol>
                <a:gridCol w="1409294">
                  <a:extLst>
                    <a:ext uri="{9D8B030D-6E8A-4147-A177-3AD203B41FA5}">
                      <a16:colId xmlns:a16="http://schemas.microsoft.com/office/drawing/2014/main" val="4253112100"/>
                    </a:ext>
                  </a:extLst>
                </a:gridCol>
              </a:tblGrid>
              <a:tr h="53932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Brumado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    Contendas do </a:t>
                      </a:r>
                      <a:r>
                        <a:rPr lang="pt-BR" sz="1000" u="none" strike="noStrike" dirty="0" err="1">
                          <a:effectLst/>
                        </a:rPr>
                        <a:t>Sincorá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Claudine da Silva Oliveira Lima de Souza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14337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Brumado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Malhada de Pedras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Cleyderson Aguiar Caetano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381419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14.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Evangivaldo Alves Rocha: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530687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Karoline Silva Rebouças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75445"/>
                  </a:ext>
                </a:extLst>
              </a:tr>
              <a:tr h="36321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Brumado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8.     Jussiape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Renato Almeida de Carvalho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22099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C95E8E5-94B7-4D74-8D37-FB0F2CDE8770}"/>
              </a:ext>
            </a:extLst>
          </p:cNvPr>
          <p:cNvGraphicFramePr>
            <a:graphicFrameLocks noGrp="1"/>
          </p:cNvGraphicFramePr>
          <p:nvPr/>
        </p:nvGraphicFramePr>
        <p:xfrm>
          <a:off x="3930730" y="2155815"/>
          <a:ext cx="4547617" cy="279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742">
                  <a:extLst>
                    <a:ext uri="{9D8B030D-6E8A-4147-A177-3AD203B41FA5}">
                      <a16:colId xmlns:a16="http://schemas.microsoft.com/office/drawing/2014/main" val="812916192"/>
                    </a:ext>
                  </a:extLst>
                </a:gridCol>
                <a:gridCol w="1449303">
                  <a:extLst>
                    <a:ext uri="{9D8B030D-6E8A-4147-A177-3AD203B41FA5}">
                      <a16:colId xmlns:a16="http://schemas.microsoft.com/office/drawing/2014/main" val="27983896"/>
                    </a:ext>
                  </a:extLst>
                </a:gridCol>
                <a:gridCol w="2045572">
                  <a:extLst>
                    <a:ext uri="{9D8B030D-6E8A-4147-A177-3AD203B41FA5}">
                      <a16:colId xmlns:a16="http://schemas.microsoft.com/office/drawing/2014/main" val="37085427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Jequié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2.     Barra do Rocha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Ana Claudia Tannus Brandao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39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Jequié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8.     Itagi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Ângela Muniz Andrade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973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</a:t>
                      </a:r>
                      <a:r>
                        <a:rPr lang="pt-BR" sz="1000" u="none" strike="noStrike" dirty="0" err="1">
                          <a:effectLst/>
                        </a:rPr>
                        <a:t>Itamari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Carla de Vasconcelos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756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Maracás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Darlene Coelho Rosa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666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    Cravolândia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Edinalva de Oliveira Mendes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407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18.   Planaltino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Fagner Machado Braga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583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9.     Itagibá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Josenilda</a:t>
                      </a:r>
                      <a:r>
                        <a:rPr lang="pt-BR" sz="1000" u="none" strike="noStrike" dirty="0">
                          <a:effectLst/>
                        </a:rPr>
                        <a:t> Lopes Miranda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97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Jequié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7.     Ipiaú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Laryssa</a:t>
                      </a:r>
                      <a:r>
                        <a:rPr lang="pt-BR" sz="1000" u="none" strike="noStrike" dirty="0">
                          <a:effectLst/>
                        </a:rPr>
                        <a:t> Andrade Santos Fernandes Dias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686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15.   Manoel Vitorino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Marcela Moreira Torres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97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19.   Santa Inês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Mariana Andrade de Paula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845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13.   Lafayette Coutinho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Paula Luiza Santos da Hora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24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Polliana</a:t>
                      </a:r>
                      <a:r>
                        <a:rPr lang="pt-BR" sz="1000" u="none" strike="noStrike" dirty="0">
                          <a:effectLst/>
                        </a:rPr>
                        <a:t> Leandro Oliveira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456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17.   Nova Itarana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Rafaela Lima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2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Jequié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Itaquara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Sônia Kátia Lima Alves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499958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64252A62-4A1A-43B1-9718-64F265E2788C}"/>
              </a:ext>
            </a:extLst>
          </p:cNvPr>
          <p:cNvSpPr/>
          <p:nvPr/>
        </p:nvSpPr>
        <p:spPr>
          <a:xfrm>
            <a:off x="3930730" y="1749958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BA758E2-F5C8-464A-B391-2E1E19FCFF32}"/>
              </a:ext>
            </a:extLst>
          </p:cNvPr>
          <p:cNvGraphicFramePr>
            <a:graphicFrameLocks noGrp="1"/>
          </p:cNvGraphicFramePr>
          <p:nvPr/>
        </p:nvGraphicFramePr>
        <p:xfrm>
          <a:off x="8613809" y="2112223"/>
          <a:ext cx="3578170" cy="3829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322">
                  <a:extLst>
                    <a:ext uri="{9D8B030D-6E8A-4147-A177-3AD203B41FA5}">
                      <a16:colId xmlns:a16="http://schemas.microsoft.com/office/drawing/2014/main" val="1171866631"/>
                    </a:ext>
                  </a:extLst>
                </a:gridCol>
                <a:gridCol w="1140345">
                  <a:extLst>
                    <a:ext uri="{9D8B030D-6E8A-4147-A177-3AD203B41FA5}">
                      <a16:colId xmlns:a16="http://schemas.microsoft.com/office/drawing/2014/main" val="2314163290"/>
                    </a:ext>
                  </a:extLst>
                </a:gridCol>
                <a:gridCol w="1609503">
                  <a:extLst>
                    <a:ext uri="{9D8B030D-6E8A-4147-A177-3AD203B41FA5}">
                      <a16:colId xmlns:a16="http://schemas.microsoft.com/office/drawing/2014/main" val="921500119"/>
                    </a:ext>
                  </a:extLst>
                </a:gridCol>
              </a:tblGrid>
              <a:tr h="96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Valença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19.   Valença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Alberto Martins de Sousa Filho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871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21.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Alex Souza de Miranda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86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5.     Mascote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Clemente Alexandrino Esteves Neto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94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22.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Domilene Borges Costa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094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20.   Wenceslau Guimarães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Fernando Argolo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57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1.     Arataca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Flávio Henrique Barreiros Machado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214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Gandu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Gracy Silva Brito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533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6.     Santa Luzia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Joyce Costa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756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18.   Teolândia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Lívia da Paixão Nascimento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4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Taperoá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Lorena Lemos Leite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13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Piraí do Norte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Milena Ribeiro de Araujo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24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Nova Ibiá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Nadia Nunes de Souza Soares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132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Igrapiúna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Railson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Assuncao</a:t>
                      </a:r>
                      <a:r>
                        <a:rPr lang="pt-BR" sz="1000" u="none" strike="noStrike" dirty="0">
                          <a:effectLst/>
                        </a:rPr>
                        <a:t> dos Santos </a:t>
                      </a:r>
                      <a:r>
                        <a:rPr lang="pt-BR" sz="1000" u="none" strike="noStrike" dirty="0" err="1">
                          <a:effectLst/>
                        </a:rPr>
                        <a:t>Araujo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140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    Itacaré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Ricardo Torres Lins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26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Ilhéus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3.     Ilhéus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Rogério Levy Pereira da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621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23.   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Simone Soares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770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Valença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10.   Camamu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Thársia</a:t>
                      </a:r>
                      <a:r>
                        <a:rPr lang="pt-BR" sz="1000" u="none" strike="noStrike" dirty="0">
                          <a:effectLst/>
                        </a:rPr>
                        <a:t> Oliveira de Menezes Bastos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68904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7E974875-C581-4C82-8326-96B2D8B02D91}"/>
              </a:ext>
            </a:extLst>
          </p:cNvPr>
          <p:cNvSpPr/>
          <p:nvPr/>
        </p:nvSpPr>
        <p:spPr>
          <a:xfrm>
            <a:off x="8613809" y="1710062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SUL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E033583-2689-4EC6-9540-788A48B4BA89}"/>
              </a:ext>
            </a:extLst>
          </p:cNvPr>
          <p:cNvGraphicFramePr>
            <a:graphicFrameLocks noGrp="1"/>
          </p:cNvGraphicFramePr>
          <p:nvPr/>
        </p:nvGraphicFramePr>
        <p:xfrm>
          <a:off x="42452" y="4382298"/>
          <a:ext cx="3795268" cy="2627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578">
                  <a:extLst>
                    <a:ext uri="{9D8B030D-6E8A-4147-A177-3AD203B41FA5}">
                      <a16:colId xmlns:a16="http://schemas.microsoft.com/office/drawing/2014/main" val="3223967416"/>
                    </a:ext>
                  </a:extLst>
                </a:gridCol>
                <a:gridCol w="1209533">
                  <a:extLst>
                    <a:ext uri="{9D8B030D-6E8A-4147-A177-3AD203B41FA5}">
                      <a16:colId xmlns:a16="http://schemas.microsoft.com/office/drawing/2014/main" val="2978740180"/>
                    </a:ext>
                  </a:extLst>
                </a:gridCol>
                <a:gridCol w="1707157">
                  <a:extLst>
                    <a:ext uri="{9D8B030D-6E8A-4147-A177-3AD203B41FA5}">
                      <a16:colId xmlns:a16="http://schemas.microsoft.com/office/drawing/2014/main" val="230763280"/>
                    </a:ext>
                  </a:extLst>
                </a:gridCol>
              </a:tblGrid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Itabuna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 Buerarema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Adriana Peixoto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234233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24.RT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Amanda dos Santos Nascimento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478716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9.  Ibicaraí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Carlos Cezar Souza Silva Júnior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291102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15.Itapitanga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Flávia Juliana Silva dos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028067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17.Maraú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Kellen</a:t>
                      </a:r>
                      <a:r>
                        <a:rPr lang="pt-BR" sz="1000" u="none" strike="noStrike" dirty="0">
                          <a:effectLst/>
                        </a:rPr>
                        <a:t> Christina Oliveira Costa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48304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12.Itaju do Colônia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Liliane Ferreira de Souza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808305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10.Ibirapitanga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Maria Aparecida S.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81758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7.  Floresta Azul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Priscilla </a:t>
                      </a:r>
                      <a:r>
                        <a:rPr lang="pt-BR" sz="1000" u="none" strike="noStrike" dirty="0" err="1">
                          <a:effectLst/>
                        </a:rPr>
                        <a:t>Araujo</a:t>
                      </a:r>
                      <a:r>
                        <a:rPr lang="pt-BR" sz="1000" u="none" strike="noStrike" dirty="0">
                          <a:effectLst/>
                        </a:rPr>
                        <a:t>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05879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19.Santa C. da Vitória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Roberta </a:t>
                      </a:r>
                      <a:r>
                        <a:rPr lang="pt-BR" sz="1000" u="none" strike="noStrike" dirty="0" err="1">
                          <a:effectLst/>
                        </a:rPr>
                        <a:t>Fulgencio</a:t>
                      </a:r>
                      <a:r>
                        <a:rPr lang="pt-BR" sz="1000" u="none" strike="noStrike" dirty="0">
                          <a:effectLst/>
                        </a:rPr>
                        <a:t> de Jesus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151333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21.Ubaitaba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Rodrigo de França Café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23628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22.Ubatã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Thauane</a:t>
                      </a:r>
                      <a:r>
                        <a:rPr lang="pt-BR" sz="1000" u="none" strike="noStrike" dirty="0">
                          <a:effectLst/>
                        </a:rPr>
                        <a:t> Ferreira Nascimento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793440"/>
                  </a:ext>
                </a:extLst>
              </a:tr>
              <a:tr h="21894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Itabuna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8.  Gongogi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Virginia Silva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44469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F13FD867-64E5-4ED2-9ACF-36CE0C05421C}"/>
              </a:ext>
            </a:extLst>
          </p:cNvPr>
          <p:cNvSpPr/>
          <p:nvPr/>
        </p:nvSpPr>
        <p:spPr>
          <a:xfrm>
            <a:off x="4072294" y="5684460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CDAAAD8-99D4-4C4D-876D-1DFF414F3F8B}"/>
              </a:ext>
            </a:extLst>
          </p:cNvPr>
          <p:cNvSpPr txBox="1"/>
          <p:nvPr/>
        </p:nvSpPr>
        <p:spPr>
          <a:xfrm>
            <a:off x="3522589" y="753982"/>
            <a:ext cx="933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radley Hand ITC" pitchFamily="66" charset="0"/>
              </a:rPr>
              <a:t>RECUPERAÇÃO </a:t>
            </a:r>
            <a:r>
              <a:rPr lang="pt-BR" sz="3600" b="1" dirty="0">
                <a:latin typeface="Bradley Hand ITC" pitchFamily="66" charset="0"/>
              </a:rPr>
              <a:t>GESTORES/ TÉCNICOS </a:t>
            </a:r>
            <a:endParaRPr lang="en-US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5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0C2D4A-1922-4818-92A6-F934B497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643467" y="1769552"/>
            <a:ext cx="10905066" cy="33188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4F36E5D-BC55-4A60-9166-D09817574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856" y="5701320"/>
            <a:ext cx="1943100" cy="5048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174269-3291-4D43-A2D8-ECECB84B2A38}"/>
              </a:ext>
            </a:extLst>
          </p:cNvPr>
          <p:cNvSpPr txBox="1"/>
          <p:nvPr/>
        </p:nvSpPr>
        <p:spPr>
          <a:xfrm>
            <a:off x="3919554" y="3070664"/>
            <a:ext cx="567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Bradley Hand ITC" pitchFamily="66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71255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2"/>
          <p:cNvSpPr>
            <a:spLocks noChangeShapeType="1"/>
          </p:cNvSpPr>
          <p:nvPr/>
        </p:nvSpPr>
        <p:spPr bwMode="auto">
          <a:xfrm>
            <a:off x="1847955" y="1196975"/>
            <a:ext cx="842426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569302" y="2080169"/>
            <a:ext cx="1713535" cy="3580856"/>
            <a:chOff x="3275087" y="1628031"/>
            <a:chExt cx="1713422" cy="3580280"/>
          </a:xfrm>
        </p:grpSpPr>
        <p:sp>
          <p:nvSpPr>
            <p:cNvPr id="3075" name="Freeform 10"/>
            <p:cNvSpPr>
              <a:spLocks/>
            </p:cNvSpPr>
            <p:nvPr/>
          </p:nvSpPr>
          <p:spPr bwMode="auto">
            <a:xfrm>
              <a:off x="3728829" y="1843886"/>
              <a:ext cx="1105197" cy="3364425"/>
            </a:xfrm>
            <a:custGeom>
              <a:avLst/>
              <a:gdLst>
                <a:gd name="T0" fmla="*/ 86721 w 846"/>
                <a:gd name="T1" fmla="*/ 0 h 2268"/>
                <a:gd name="T2" fmla="*/ 699553 w 846"/>
                <a:gd name="T3" fmla="*/ 312110 h 2268"/>
                <a:gd name="T4" fmla="*/ 1310457 w 846"/>
                <a:gd name="T5" fmla="*/ 934616 h 2268"/>
                <a:gd name="T6" fmla="*/ 1572548 w 846"/>
                <a:gd name="T7" fmla="*/ 2100743 h 2268"/>
                <a:gd name="T8" fmla="*/ 961644 w 846"/>
                <a:gd name="T9" fmla="*/ 3266869 h 2268"/>
                <a:gd name="T10" fmla="*/ 0 w 846"/>
                <a:gd name="T11" fmla="*/ 3889375 h 2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6"/>
                <a:gd name="T19" fmla="*/ 0 h 2268"/>
                <a:gd name="T20" fmla="*/ 846 w 846"/>
                <a:gd name="T21" fmla="*/ 2268 h 22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6" h="2268">
                  <a:moveTo>
                    <a:pt x="45" y="0"/>
                  </a:moveTo>
                  <a:cubicBezTo>
                    <a:pt x="151" y="45"/>
                    <a:pt x="257" y="91"/>
                    <a:pt x="363" y="182"/>
                  </a:cubicBezTo>
                  <a:cubicBezTo>
                    <a:pt x="469" y="273"/>
                    <a:pt x="604" y="371"/>
                    <a:pt x="680" y="545"/>
                  </a:cubicBezTo>
                  <a:cubicBezTo>
                    <a:pt x="756" y="719"/>
                    <a:pt x="846" y="998"/>
                    <a:pt x="816" y="1225"/>
                  </a:cubicBezTo>
                  <a:cubicBezTo>
                    <a:pt x="786" y="1452"/>
                    <a:pt x="635" y="1731"/>
                    <a:pt x="499" y="1905"/>
                  </a:cubicBezTo>
                  <a:cubicBezTo>
                    <a:pt x="363" y="2079"/>
                    <a:pt x="83" y="2230"/>
                    <a:pt x="0" y="2268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3076" name="Oval 11"/>
            <p:cNvSpPr>
              <a:spLocks noChangeArrowheads="1"/>
            </p:cNvSpPr>
            <p:nvPr/>
          </p:nvSpPr>
          <p:spPr bwMode="auto">
            <a:xfrm>
              <a:off x="3275087" y="1628031"/>
              <a:ext cx="504825" cy="5048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algn="ctr">
              <a:solidFill>
                <a:srgbClr val="00B050"/>
              </a:solidFill>
              <a:round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77" name="Oval 12"/>
            <p:cNvSpPr>
              <a:spLocks noChangeArrowheads="1"/>
            </p:cNvSpPr>
            <p:nvPr/>
          </p:nvSpPr>
          <p:spPr bwMode="auto">
            <a:xfrm>
              <a:off x="4485272" y="2774990"/>
              <a:ext cx="503237" cy="5048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 algn="ctr">
              <a:solidFill>
                <a:srgbClr val="00B05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6151" name="Picture 4" descr="http://www.prolinkcontabil.com.br/static/site/img/produtos_servicos/encerramento-de-empresas_20131128051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763"/>
            <a:ext cx="1557524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>
            <a:off x="1426070" y="1952093"/>
            <a:ext cx="872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Nunito" pitchFamily="2" charset="0"/>
              </a:rPr>
              <a:t>Portaria n° 1.812/2020</a:t>
            </a:r>
            <a:endParaRPr lang="pt-BR" sz="2400" b="1" dirty="0">
              <a:latin typeface="Nunito" pitchFamily="2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74462BA-94FA-4525-8DA5-95D5308BA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50" b="1"/>
          <a:stretch/>
        </p:blipFill>
        <p:spPr>
          <a:xfrm>
            <a:off x="20" y="1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0361EE-277C-4059-A4A6-61F799B8D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0" y="6353175"/>
            <a:ext cx="1943100" cy="504825"/>
          </a:xfrm>
          <a:prstGeom prst="rect">
            <a:avLst/>
          </a:prstGeom>
        </p:spPr>
      </p:pic>
      <p:sp>
        <p:nvSpPr>
          <p:cNvPr id="12" name="Oval 12">
            <a:extLst>
              <a:ext uri="{FF2B5EF4-FFF2-40B4-BE49-F238E27FC236}">
                <a16:creationId xmlns:a16="http://schemas.microsoft.com/office/drawing/2014/main" id="{A0B85ADA-CD7C-4C2E-ADC2-610BDE612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00" y="5408572"/>
            <a:ext cx="503270" cy="5049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rgbClr val="00B05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AD0450-89B2-422A-9AAC-731668F44621}"/>
              </a:ext>
            </a:extLst>
          </p:cNvPr>
          <p:cNvSpPr txBox="1"/>
          <p:nvPr/>
        </p:nvSpPr>
        <p:spPr>
          <a:xfrm>
            <a:off x="2282836" y="3330485"/>
            <a:ext cx="634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Nunito" pitchFamily="2" charset="0"/>
              </a:rPr>
              <a:t>Levantamento dos planos Municipais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18D256-9DBD-4D60-9558-1D1254EBBEC6}"/>
              </a:ext>
            </a:extLst>
          </p:cNvPr>
          <p:cNvSpPr txBox="1"/>
          <p:nvPr/>
        </p:nvSpPr>
        <p:spPr>
          <a:xfrm>
            <a:off x="1575709" y="5533364"/>
            <a:ext cx="611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Nunito" pitchFamily="2" charset="0"/>
              </a:rPr>
              <a:t>Capacitação</a:t>
            </a: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b="1" dirty="0">
              <a:latin typeface="Nunito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0501EBD-031C-4032-98C5-327282C50720}"/>
              </a:ext>
            </a:extLst>
          </p:cNvPr>
          <p:cNvSpPr txBox="1"/>
          <p:nvPr/>
        </p:nvSpPr>
        <p:spPr>
          <a:xfrm>
            <a:off x="5787613" y="781476"/>
            <a:ext cx="6178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latin typeface="Bradley Hand ITC" pitchFamily="66" charset="0"/>
              </a:rPr>
              <a:t>PAUTA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277949720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DA5CF1-CD30-4242-9E21-6762E706E34D}"/>
              </a:ext>
            </a:extLst>
          </p:cNvPr>
          <p:cNvSpPr/>
          <p:nvPr/>
        </p:nvSpPr>
        <p:spPr>
          <a:xfrm>
            <a:off x="58615" y="2038865"/>
            <a:ext cx="12074768" cy="4842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41EC1D8-D2A2-46F8-BDE8-BBBAD25F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2" y="2027277"/>
            <a:ext cx="11957535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Ministério da Saúde lançou a Portaria n° 1.812/2020, que institui incentivo financeiro de custeio, para o aprimoramento das ações de gestão, planejamento e regionalização da saúde, visando à organização e à governança da Rede de Atenção à Saúde, no âmbito do Sistema Único de Saúde;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2A0727D-B306-4E6D-8C64-4309A75E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5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3200" b="1" i="0" dirty="0">
                <a:solidFill>
                  <a:schemeClr val="bg1"/>
                </a:solidFill>
                <a:effectLst/>
                <a:latin typeface="Nunito" panose="020B0604020202020204" pitchFamily="2" charset="0"/>
              </a:rPr>
              <a:t>Plano Estadual de Contingências para enfrentamento do SARS-CoV-2</a:t>
            </a:r>
            <a:br>
              <a:rPr lang="pt-BR" sz="4400" b="1" i="0" dirty="0">
                <a:effectLst/>
                <a:latin typeface="Nunito" panose="020B0604020202020204" pitchFamily="2" charset="0"/>
              </a:rPr>
            </a:b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B5445F9-C625-470C-8B80-ED843BA1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20" y="-28892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A09033-E400-401E-AA4D-E6B511A795A2}"/>
              </a:ext>
            </a:extLst>
          </p:cNvPr>
          <p:cNvSpPr txBox="1"/>
          <p:nvPr/>
        </p:nvSpPr>
        <p:spPr>
          <a:xfrm>
            <a:off x="0" y="572117"/>
            <a:ext cx="1182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4800" b="1" dirty="0">
                <a:latin typeface="Bradley Hand ITC" pitchFamily="66" charset="0"/>
              </a:rPr>
              <a:t>PORTARIA n° 1.812/2020</a:t>
            </a:r>
            <a:endParaRPr lang="pt-BR" sz="4800" b="1" dirty="0">
              <a:latin typeface="Bradley Hand ITC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FFAA92-CD66-4F11-A150-8FC4A925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713" y="6285883"/>
            <a:ext cx="1943100" cy="504825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39FF9A-D7E9-411D-B2E4-BF1738BC7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45109"/>
              </p:ext>
            </p:extLst>
          </p:nvPr>
        </p:nvGraphicFramePr>
        <p:xfrm>
          <a:off x="91833" y="1707301"/>
          <a:ext cx="5165967" cy="307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0B7B2DD-A60F-4CE4-877B-928658133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00243"/>
              </p:ext>
            </p:extLst>
          </p:nvPr>
        </p:nvGraphicFramePr>
        <p:xfrm>
          <a:off x="6725135" y="3718424"/>
          <a:ext cx="50409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4">
                  <a:extLst>
                    <a:ext uri="{9D8B030D-6E8A-4147-A177-3AD203B41FA5}">
                      <a16:colId xmlns:a16="http://schemas.microsoft.com/office/drawing/2014/main" val="118854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Plano Plurianual (PPA) – 4 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6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Diretrizes, objetivos e metas   Prazo – 31 de agosto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49980"/>
                  </a:ext>
                </a:extLst>
              </a:tr>
            </a:tbl>
          </a:graphicData>
        </a:graphic>
      </p:graphicFrame>
      <p:graphicFrame>
        <p:nvGraphicFramePr>
          <p:cNvPr id="16" name="Tabela 7">
            <a:extLst>
              <a:ext uri="{FF2B5EF4-FFF2-40B4-BE49-F238E27FC236}">
                <a16:creationId xmlns:a16="http://schemas.microsoft.com/office/drawing/2014/main" id="{FB4215F5-39CB-4D7A-83B2-74A26CC7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00838"/>
              </p:ext>
            </p:extLst>
          </p:nvPr>
        </p:nvGraphicFramePr>
        <p:xfrm>
          <a:off x="6725135" y="4570993"/>
          <a:ext cx="50409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4">
                  <a:extLst>
                    <a:ext uri="{9D8B030D-6E8A-4147-A177-3AD203B41FA5}">
                      <a16:colId xmlns:a16="http://schemas.microsoft.com/office/drawing/2014/main" val="118854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Lei de Diretrizes Orçamentárias (LDO) - 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6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Metas e prioridades                      Prazo – 15 de maio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49980"/>
                  </a:ext>
                </a:extLst>
              </a:tr>
            </a:tbl>
          </a:graphicData>
        </a:graphic>
      </p:graphicFrame>
      <p:graphicFrame>
        <p:nvGraphicFramePr>
          <p:cNvPr id="17" name="Tabela 7">
            <a:extLst>
              <a:ext uri="{FF2B5EF4-FFF2-40B4-BE49-F238E27FC236}">
                <a16:creationId xmlns:a16="http://schemas.microsoft.com/office/drawing/2014/main" id="{4F82FE7A-C391-4E9D-B846-56FF659A6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82915"/>
              </p:ext>
            </p:extLst>
          </p:nvPr>
        </p:nvGraphicFramePr>
        <p:xfrm>
          <a:off x="6725135" y="5423562"/>
          <a:ext cx="50409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4">
                  <a:extLst>
                    <a:ext uri="{9D8B030D-6E8A-4147-A177-3AD203B41FA5}">
                      <a16:colId xmlns:a16="http://schemas.microsoft.com/office/drawing/2014/main" val="118854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Lei Orçamentária Anual (LOA) - 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6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Receitas e Despesas               Prazo – 30 de setembro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49980"/>
                  </a:ext>
                </a:extLst>
              </a:tr>
            </a:tbl>
          </a:graphicData>
        </a:graphic>
      </p:graphicFrame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83E22871-1364-4A71-83CB-29090C400390}"/>
              </a:ext>
            </a:extLst>
          </p:cNvPr>
          <p:cNvSpPr/>
          <p:nvPr/>
        </p:nvSpPr>
        <p:spPr>
          <a:xfrm>
            <a:off x="1103924" y="5184460"/>
            <a:ext cx="3141784" cy="9636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PMS</a:t>
            </a:r>
          </a:p>
        </p:txBody>
      </p:sp>
      <p:cxnSp>
        <p:nvCxnSpPr>
          <p:cNvPr id="11" name="Conector: Curvo 10">
            <a:extLst>
              <a:ext uri="{FF2B5EF4-FFF2-40B4-BE49-F238E27FC236}">
                <a16:creationId xmlns:a16="http://schemas.microsoft.com/office/drawing/2014/main" id="{84E9A1FE-4DF7-44C1-9562-4BA0D2B9631E}"/>
              </a:ext>
            </a:extLst>
          </p:cNvPr>
          <p:cNvCxnSpPr/>
          <p:nvPr/>
        </p:nvCxnSpPr>
        <p:spPr>
          <a:xfrm flipV="1">
            <a:off x="4337538" y="4794757"/>
            <a:ext cx="2078889" cy="71508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0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1D71B5-4A2B-4923-B8F6-CBB491F2C395}"/>
              </a:ext>
            </a:extLst>
          </p:cNvPr>
          <p:cNvSpPr txBox="1"/>
          <p:nvPr/>
        </p:nvSpPr>
        <p:spPr>
          <a:xfrm>
            <a:off x="524831" y="790841"/>
            <a:ext cx="11702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600" b="1" dirty="0">
                <a:latin typeface="Bradley Hand ITC" pitchFamily="66" charset="0"/>
              </a:rPr>
              <a:t>LEVANTAMENTO DOS PLANOS  MUNICIPAIS </a:t>
            </a:r>
          </a:p>
          <a:p>
            <a:endParaRPr lang="pt-BR" sz="3600" b="1" dirty="0">
              <a:latin typeface="Bradley Hand ITC" pitchFamily="66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4AB6E17-1656-4A87-8831-B3F577D28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83390"/>
              </p:ext>
            </p:extLst>
          </p:nvPr>
        </p:nvGraphicFramePr>
        <p:xfrm>
          <a:off x="4994032" y="3669103"/>
          <a:ext cx="6588369" cy="249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875">
                  <a:extLst>
                    <a:ext uri="{9D8B030D-6E8A-4147-A177-3AD203B41FA5}">
                      <a16:colId xmlns:a16="http://schemas.microsoft.com/office/drawing/2014/main" val="4198124571"/>
                    </a:ext>
                  </a:extLst>
                </a:gridCol>
                <a:gridCol w="2840494">
                  <a:extLst>
                    <a:ext uri="{9D8B030D-6E8A-4147-A177-3AD203B41FA5}">
                      <a16:colId xmlns:a16="http://schemas.microsoft.com/office/drawing/2014/main" val="2429630897"/>
                    </a:ext>
                  </a:extLst>
                </a:gridCol>
              </a:tblGrid>
              <a:tr h="308323">
                <a:tc>
                  <a:txBody>
                    <a:bodyPr/>
                    <a:lstStyle/>
                    <a:p>
                      <a:r>
                        <a:rPr lang="pt-BR" dirty="0"/>
                        <a:t>EM ELABORAÇÃO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APROVADO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87240"/>
                  </a:ext>
                </a:extLst>
              </a:tr>
              <a:tr h="266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ANAGE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ADUSTINA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87830260"/>
                  </a:ext>
                </a:extLst>
              </a:tr>
              <a:tr h="266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COARACI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ITAPETINGA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9769252"/>
                  </a:ext>
                </a:extLst>
              </a:tr>
              <a:tr h="266710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ESPLANADA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JIQUIRICA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5096554"/>
                  </a:ext>
                </a:extLst>
              </a:tr>
              <a:tr h="266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ITATIM</a:t>
                      </a:r>
                    </a:p>
                  </a:txBody>
                  <a:tcPr marL="9525" marR="9525" marT="9525" marB="0"/>
                </a:tc>
                <a:tc rowSpan="5">
                  <a:txBody>
                    <a:bodyPr/>
                    <a:lstStyle/>
                    <a:p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608509"/>
                  </a:ext>
                </a:extLst>
              </a:tr>
              <a:tr h="266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MUNIZ FERREIRA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024178"/>
                  </a:ext>
                </a:extLst>
              </a:tr>
              <a:tr h="266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PARAMIRIM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394151"/>
                  </a:ext>
                </a:extLst>
              </a:tr>
              <a:tr h="266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SALVADOR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21822"/>
                  </a:ext>
                </a:extLst>
              </a:tr>
              <a:tr h="266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444649"/>
                          </a:solidFill>
                          <a:effectLst/>
                          <a:latin typeface="Arial" panose="020B0604020202020204" pitchFamily="34" charset="0"/>
                        </a:rPr>
                        <a:t>UIBAI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194895"/>
                  </a:ext>
                </a:extLst>
              </a:tr>
            </a:tbl>
          </a:graphicData>
        </a:graphic>
      </p:graphicFrame>
      <p:sp>
        <p:nvSpPr>
          <p:cNvPr id="4" name="AutoShape 2">
            <a:extLst>
              <a:ext uri="{FF2B5EF4-FFF2-40B4-BE49-F238E27FC236}">
                <a16:creationId xmlns:a16="http://schemas.microsoft.com/office/drawing/2014/main" id="{B18F7A50-4190-4B0C-95F3-B1A399204E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E09E130-CAF6-421E-963D-9D6582E54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 descr="Tabela&#10;&#10;Descrição gerada automaticamente">
            <a:extLst>
              <a:ext uri="{FF2B5EF4-FFF2-40B4-BE49-F238E27FC236}">
                <a16:creationId xmlns:a16="http://schemas.microsoft.com/office/drawing/2014/main" id="{82329B86-F3EB-4366-B2A7-7294307D9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9" y="1977812"/>
            <a:ext cx="4321967" cy="45053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506848-9F7F-4D35-8293-C57A2FFCDAD3}"/>
              </a:ext>
            </a:extLst>
          </p:cNvPr>
          <p:cNvSpPr txBox="1"/>
          <p:nvPr/>
        </p:nvSpPr>
        <p:spPr>
          <a:xfrm>
            <a:off x="4876771" y="2278641"/>
            <a:ext cx="724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/>
              <a:t>406 Municípios que não iniciaram a inserção do plano 2022-2025 no DIGISUS  </a:t>
            </a:r>
          </a:p>
          <a:p>
            <a:endParaRPr lang="pt-BR" sz="2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3FDA6EC-2429-4A37-BECA-9D354FBFA84C}"/>
              </a:ext>
            </a:extLst>
          </p:cNvPr>
          <p:cNvSpPr txBox="1"/>
          <p:nvPr/>
        </p:nvSpPr>
        <p:spPr>
          <a:xfrm>
            <a:off x="4994032" y="6252305"/>
            <a:ext cx="5468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 dirty="0"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PMS 2022-2025 nos municípios brasileiros no DGMP - extração via </a:t>
            </a:r>
            <a:r>
              <a:rPr lang="pt-BR" sz="900" b="0" i="0" dirty="0" err="1"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microstrategy</a:t>
            </a:r>
            <a:r>
              <a:rPr lang="pt-BR" sz="900" b="0" i="0" dirty="0">
                <a:solidFill>
                  <a:srgbClr val="201F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10/12/2021.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B956AB-6577-47E1-B509-6E1473316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532" y="6252305"/>
            <a:ext cx="19431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-1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9BDEBA-5FBB-4D4F-940A-DA21C62C839E}"/>
              </a:ext>
            </a:extLst>
          </p:cNvPr>
          <p:cNvSpPr txBox="1"/>
          <p:nvPr/>
        </p:nvSpPr>
        <p:spPr>
          <a:xfrm>
            <a:off x="2675714" y="632547"/>
            <a:ext cx="93302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dirty="0">
                <a:latin typeface="Bradley Hand ITC" pitchFamily="66" charset="0"/>
              </a:rPr>
              <a:t>CAPACITAÇÃO</a:t>
            </a:r>
          </a:p>
          <a:p>
            <a:endParaRPr lang="en-US" sz="3600" b="1" dirty="0">
              <a:latin typeface="Bradley Hand ITC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389BB0-EC92-4909-AB72-7E9A527A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083" y="2002852"/>
            <a:ext cx="3221918" cy="415278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007EB7-8D78-4E46-9CE4-4CB03CD84E6B}"/>
              </a:ext>
            </a:extLst>
          </p:cNvPr>
          <p:cNvSpPr txBox="1"/>
          <p:nvPr/>
        </p:nvSpPr>
        <p:spPr>
          <a:xfrm>
            <a:off x="186040" y="1871053"/>
            <a:ext cx="8412045" cy="840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CAPACITAÇÃO PARA 417 MUNICIPIOS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Gestores/Técnicos inscrito</a:t>
            </a:r>
            <a:r>
              <a:rPr lang="pt-BR" b="1" dirty="0"/>
              <a:t> 349 </a:t>
            </a:r>
            <a:r>
              <a:rPr lang="pt-BR" dirty="0"/>
              <a:t>participação ativa </a:t>
            </a:r>
            <a:r>
              <a:rPr lang="pt-BR" b="1" dirty="0"/>
              <a:t>166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Conselheiro inscrito</a:t>
            </a:r>
            <a:r>
              <a:rPr lang="pt-BR" b="1" dirty="0"/>
              <a:t>162 </a:t>
            </a:r>
            <a:r>
              <a:rPr lang="pt-BR" dirty="0"/>
              <a:t>participação ativa </a:t>
            </a:r>
            <a:r>
              <a:rPr lang="pt-BR" b="1" dirty="0"/>
              <a:t>95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FINALIZAÇÃO DO CURSO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Recuperação prazo para entrega </a:t>
            </a:r>
          </a:p>
          <a:p>
            <a:r>
              <a:rPr lang="pt-BR" dirty="0"/>
              <a:t>da atividade prorrogado para o  dia </a:t>
            </a:r>
          </a:p>
          <a:p>
            <a:r>
              <a:rPr lang="pt-BR" b="1" dirty="0"/>
              <a:t>                 15/01/2022</a:t>
            </a:r>
            <a:r>
              <a:rPr lang="pt-B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RECUPERAÇÃO 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Gestores/Técnicos </a:t>
            </a:r>
            <a:r>
              <a:rPr lang="pt-BR" b="1" dirty="0"/>
              <a:t>221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Conselheiro</a:t>
            </a:r>
            <a:r>
              <a:rPr lang="pt-BR" b="1" dirty="0"/>
              <a:t> 98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2923C8C-2F83-4290-A71E-0D6422A3B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883" y="3125963"/>
            <a:ext cx="4587201" cy="3428991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A6B7CCBF-8C0C-4DC1-B31A-81CAB5ECA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144" y="6353166"/>
            <a:ext cx="19431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9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-1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9BDEBA-5FBB-4D4F-940A-DA21C62C839E}"/>
              </a:ext>
            </a:extLst>
          </p:cNvPr>
          <p:cNvSpPr txBox="1"/>
          <p:nvPr/>
        </p:nvSpPr>
        <p:spPr>
          <a:xfrm>
            <a:off x="3370189" y="599942"/>
            <a:ext cx="933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radley Hand ITC" pitchFamily="66" charset="0"/>
              </a:rPr>
              <a:t>RECUPERAÇÃO </a:t>
            </a:r>
            <a:r>
              <a:rPr lang="pt-BR" sz="3600" b="1" dirty="0">
                <a:latin typeface="Bradley Hand ITC" pitchFamily="66" charset="0"/>
              </a:rPr>
              <a:t>GESTORES/ TÉCNICOS 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007EB7-8D78-4E46-9CE4-4CB03CD84E6B}"/>
              </a:ext>
            </a:extLst>
          </p:cNvPr>
          <p:cNvSpPr txBox="1"/>
          <p:nvPr/>
        </p:nvSpPr>
        <p:spPr>
          <a:xfrm>
            <a:off x="186019" y="1780346"/>
            <a:ext cx="1111453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6B7CCBF-8C0C-4DC1-B31A-81CAB5E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44" y="6353166"/>
            <a:ext cx="1943100" cy="50482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EEBF886-FA02-4083-B4C4-566284631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57666"/>
              </p:ext>
            </p:extLst>
          </p:nvPr>
        </p:nvGraphicFramePr>
        <p:xfrm>
          <a:off x="90273" y="2087303"/>
          <a:ext cx="4061968" cy="4329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318">
                  <a:extLst>
                    <a:ext uri="{9D8B030D-6E8A-4147-A177-3AD203B41FA5}">
                      <a16:colId xmlns:a16="http://schemas.microsoft.com/office/drawing/2014/main" val="4017523851"/>
                    </a:ext>
                  </a:extLst>
                </a:gridCol>
                <a:gridCol w="1546724">
                  <a:extLst>
                    <a:ext uri="{9D8B030D-6E8A-4147-A177-3AD203B41FA5}">
                      <a16:colId xmlns:a16="http://schemas.microsoft.com/office/drawing/2014/main" val="2313405057"/>
                    </a:ext>
                  </a:extLst>
                </a:gridCol>
                <a:gridCol w="1574926">
                  <a:extLst>
                    <a:ext uri="{9D8B030D-6E8A-4147-A177-3AD203B41FA5}">
                      <a16:colId xmlns:a16="http://schemas.microsoft.com/office/drawing/2014/main" val="3928892441"/>
                    </a:ext>
                  </a:extLst>
                </a:gridCol>
              </a:tblGrid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7.     Conceição do Jacuípe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Ana Paula Xavier da Cunha Costa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60781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Mundo Novo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André Luiz Pereira dos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085675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6.     Capela do Alto Alegre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Eriem Milena de Oliveira Carvalho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855238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    Baixa Grande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Jacquemario Silva do Bomfim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032518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9.     Gavião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Jason de Oliveira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496353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5.     Candeal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Kamila Lima dos Santos Santiago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056053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2.     Anguera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Karine Santos Ramos da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35188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</a:t>
                      </a:r>
                      <a:r>
                        <a:rPr lang="pt-BR" sz="1000" u="none" strike="noStrike" dirty="0" err="1">
                          <a:effectLst/>
                        </a:rPr>
                        <a:t>Santanópolis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Nivia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Lusiane</a:t>
                      </a:r>
                      <a:r>
                        <a:rPr lang="pt-BR" sz="1000" u="none" strike="noStrike" dirty="0">
                          <a:effectLst/>
                        </a:rPr>
                        <a:t> Cerqueira Sena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952135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18.   Santo Estêvão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Orlandina Silva O. do Nascimento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9593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Nova Fátima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Priscilla Santos Pereira Carneiro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78570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1.     Amélia Rodrigues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Raquelly C. R. dos A.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17319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Feira de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21.   Terra Nova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Silésia Elany Adriano N. Chiacchio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712461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Feira de Santana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19.   São G. dos Campos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Thiago Nogueira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1867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22DBA38-908B-4ADF-85D4-2BB69063D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28562"/>
              </p:ext>
            </p:extLst>
          </p:nvPr>
        </p:nvGraphicFramePr>
        <p:xfrm>
          <a:off x="4351351" y="2087303"/>
          <a:ext cx="3873409" cy="424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668">
                  <a:extLst>
                    <a:ext uri="{9D8B030D-6E8A-4147-A177-3AD203B41FA5}">
                      <a16:colId xmlns:a16="http://schemas.microsoft.com/office/drawing/2014/main" val="1579538854"/>
                    </a:ext>
                  </a:extLst>
                </a:gridCol>
                <a:gridCol w="1234437">
                  <a:extLst>
                    <a:ext uri="{9D8B030D-6E8A-4147-A177-3AD203B41FA5}">
                      <a16:colId xmlns:a16="http://schemas.microsoft.com/office/drawing/2014/main" val="3871902820"/>
                    </a:ext>
                  </a:extLst>
                </a:gridCol>
                <a:gridCol w="1742304">
                  <a:extLst>
                    <a:ext uri="{9D8B030D-6E8A-4147-A177-3AD203B41FA5}">
                      <a16:colId xmlns:a16="http://schemas.microsoft.com/office/drawing/2014/main" val="2265472953"/>
                    </a:ext>
                  </a:extLst>
                </a:gridCol>
              </a:tblGrid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Seabra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Boninal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Adriana Araújo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27010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Seabra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10.   Abaíra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Alex Sandro Silva Miranda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92225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Itaberaba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7.     Ruy Barbosa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Ana Paula C. de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97062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Seabra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13.   Mucugê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Anete Daniele Ferreira da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086505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Seabra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14.   Novo Horizonte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Daniela Rosa Gomes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995768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Itaberaba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    Ibiquera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Danusa</a:t>
                      </a:r>
                      <a:r>
                        <a:rPr lang="pt-BR" sz="1000" u="none" strike="noStrike" dirty="0">
                          <a:effectLst/>
                        </a:rPr>
                        <a:t> Silva Pinto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612427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Itaberaba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3.     Iaçu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Erotildes Barbosa Almeida Neta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46080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Seabra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Piatã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Igor Teles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989720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Itaberaba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5.     Macajuba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Jamille Araujo de Sousa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488719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Seabra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12.   Lençóis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Jocimara</a:t>
                      </a:r>
                      <a:r>
                        <a:rPr lang="pt-BR" sz="1000" u="none" strike="noStrike" dirty="0">
                          <a:effectLst/>
                        </a:rPr>
                        <a:t> S. Novais do Vale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05431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Itaberaba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9.     Wagner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Joscley</a:t>
                      </a:r>
                      <a:r>
                        <a:rPr lang="pt-BR" sz="1000" u="none" strike="noStrike" dirty="0">
                          <a:effectLst/>
                        </a:rPr>
                        <a:t> Novais de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517589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Itaberaba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6.     Marcionílio Souza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Lucienai</a:t>
                      </a:r>
                      <a:r>
                        <a:rPr lang="pt-BR" sz="1000" u="none" strike="noStrike" dirty="0">
                          <a:effectLst/>
                        </a:rPr>
                        <a:t> Almeida Brito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945015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Seabra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17.   Souto Soares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Vagno Sousa de Oliveira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691192"/>
                  </a:ext>
                </a:extLst>
              </a:tr>
              <a:tr h="303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Seabra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Palmeiras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Walney</a:t>
                      </a:r>
                      <a:r>
                        <a:rPr lang="pt-BR" sz="1000" u="none" strike="noStrike" dirty="0">
                          <a:effectLst/>
                        </a:rPr>
                        <a:t> da Silva de Paula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100949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CD250F92-67E5-4FE2-A1E1-CF68124D04B3}"/>
              </a:ext>
            </a:extLst>
          </p:cNvPr>
          <p:cNvSpPr/>
          <p:nvPr/>
        </p:nvSpPr>
        <p:spPr>
          <a:xfrm>
            <a:off x="32892" y="1691494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CENTRO LESTE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321AF3-1CF7-4B32-B74F-C191200ECE2B}"/>
              </a:ext>
            </a:extLst>
          </p:cNvPr>
          <p:cNvSpPr/>
          <p:nvPr/>
        </p:nvSpPr>
        <p:spPr>
          <a:xfrm>
            <a:off x="4466290" y="1646177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CENTRO LESTE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A7C68B96-A94F-47B6-AFDD-5988478AC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9117"/>
              </p:ext>
            </p:extLst>
          </p:nvPr>
        </p:nvGraphicFramePr>
        <p:xfrm>
          <a:off x="8488987" y="2087303"/>
          <a:ext cx="3516994" cy="240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609">
                  <a:extLst>
                    <a:ext uri="{9D8B030D-6E8A-4147-A177-3AD203B41FA5}">
                      <a16:colId xmlns:a16="http://schemas.microsoft.com/office/drawing/2014/main" val="3684279527"/>
                    </a:ext>
                  </a:extLst>
                </a:gridCol>
                <a:gridCol w="1355229">
                  <a:extLst>
                    <a:ext uri="{9D8B030D-6E8A-4147-A177-3AD203B41FA5}">
                      <a16:colId xmlns:a16="http://schemas.microsoft.com/office/drawing/2014/main" val="1312624746"/>
                    </a:ext>
                  </a:extLst>
                </a:gridCol>
                <a:gridCol w="1473156">
                  <a:extLst>
                    <a:ext uri="{9D8B030D-6E8A-4147-A177-3AD203B41FA5}">
                      <a16:colId xmlns:a16="http://schemas.microsoft.com/office/drawing/2014/main" val="22376906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Adriano Masculino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818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15.   Valente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Ana Marta Lopes da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101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Santaluz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Arrivan Cardoso da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277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6.     Conceição do Coité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Arthur Adolfo Ramos de Araujo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78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14.   Tucano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Denise Correia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82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13.   Teofilândia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Felicia</a:t>
                      </a:r>
                      <a:r>
                        <a:rPr lang="pt-BR" sz="1000" u="none" strike="noStrike" dirty="0">
                          <a:effectLst/>
                        </a:rPr>
                        <a:t> Maria Macedo </a:t>
                      </a:r>
                      <a:r>
                        <a:rPr lang="pt-BR" sz="1000" u="none" strike="noStrike" dirty="0" err="1">
                          <a:effectLst/>
                        </a:rPr>
                        <a:t>Araujo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804246"/>
                  </a:ext>
                </a:extLst>
              </a:tr>
              <a:tr h="184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8.     Lamarão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Gleise Vane de Araujo Santos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372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1.     Água Fria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Karoline Oliveira da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891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Serrinha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4.     </a:t>
                      </a:r>
                      <a:r>
                        <a:rPr lang="pt-BR" sz="1000" u="none" strike="noStrike" dirty="0" err="1">
                          <a:effectLst/>
                        </a:rPr>
                        <a:t>Biritinga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Rose Carvalho de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824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Taise da Conceição Santos Oliveira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44172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B0D6D339-B8CF-430E-9ACF-F7BCD9676E0C}"/>
              </a:ext>
            </a:extLst>
          </p:cNvPr>
          <p:cNvSpPr/>
          <p:nvPr/>
        </p:nvSpPr>
        <p:spPr>
          <a:xfrm>
            <a:off x="8458025" y="1655831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CENTRO LESTE</a:t>
            </a:r>
          </a:p>
        </p:txBody>
      </p:sp>
    </p:spTree>
    <p:extLst>
      <p:ext uri="{BB962C8B-B14F-4D97-AF65-F5344CB8AC3E}">
        <p14:creationId xmlns:p14="http://schemas.microsoft.com/office/powerpoint/2010/main" val="283879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-1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007EB7-8D78-4E46-9CE4-4CB03CD84E6B}"/>
              </a:ext>
            </a:extLst>
          </p:cNvPr>
          <p:cNvSpPr txBox="1"/>
          <p:nvPr/>
        </p:nvSpPr>
        <p:spPr>
          <a:xfrm>
            <a:off x="186019" y="1780346"/>
            <a:ext cx="1111453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6B7CCBF-8C0C-4DC1-B31A-81CAB5E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44" y="6353166"/>
            <a:ext cx="1943100" cy="504825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8BC7F4A-33E6-4D92-A8C4-839F7B8F0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54199"/>
              </p:ext>
            </p:extLst>
          </p:nvPr>
        </p:nvGraphicFramePr>
        <p:xfrm>
          <a:off x="152216" y="2506392"/>
          <a:ext cx="4146293" cy="3076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094">
                  <a:extLst>
                    <a:ext uri="{9D8B030D-6E8A-4147-A177-3AD203B41FA5}">
                      <a16:colId xmlns:a16="http://schemas.microsoft.com/office/drawing/2014/main" val="932769525"/>
                    </a:ext>
                  </a:extLst>
                </a:gridCol>
                <a:gridCol w="1405413">
                  <a:extLst>
                    <a:ext uri="{9D8B030D-6E8A-4147-A177-3AD203B41FA5}">
                      <a16:colId xmlns:a16="http://schemas.microsoft.com/office/drawing/2014/main" val="823847225"/>
                    </a:ext>
                  </a:extLst>
                </a:gridCol>
                <a:gridCol w="1929786">
                  <a:extLst>
                    <a:ext uri="{9D8B030D-6E8A-4147-A177-3AD203B41FA5}">
                      <a16:colId xmlns:a16="http://schemas.microsoft.com/office/drawing/2014/main" val="512983661"/>
                    </a:ext>
                  </a:extLst>
                </a:gridCol>
              </a:tblGrid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JACOBINA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7.     Mirangaba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Adil</a:t>
                      </a:r>
                      <a:r>
                        <a:rPr lang="pt-BR" sz="1000" u="none" strike="noStrike" dirty="0">
                          <a:effectLst/>
                        </a:rPr>
                        <a:t> de Souza Cunha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138272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IRECÊ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21.   </a:t>
                      </a:r>
                      <a:r>
                        <a:rPr lang="pt-BR" sz="1000" u="none" strike="noStrike" dirty="0" err="1">
                          <a:effectLst/>
                        </a:rPr>
                        <a:t>Itaguaçú</a:t>
                      </a:r>
                      <a:r>
                        <a:rPr lang="pt-BR" sz="1000" u="none" strike="noStrike" dirty="0">
                          <a:effectLst/>
                        </a:rPr>
                        <a:t> da Bahia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Brígida C de C Fernandes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669511"/>
                  </a:ext>
                </a:extLst>
              </a:tr>
              <a:tr h="94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IRECÊ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23.   Jussara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Catarina Pimenta Dourado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897451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JACOBINA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Várzea da Roça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Clécia</a:t>
                      </a:r>
                      <a:r>
                        <a:rPr lang="pt-BR" sz="1000" u="none" strike="noStrike" dirty="0">
                          <a:effectLst/>
                        </a:rPr>
                        <a:t> Vilas Boas C.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083243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IRECÊ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20.   Irecê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Daniela Bezerra Galindo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7197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IRECÊ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Central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Everton Felipe M. Machado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86110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IRECÊ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26.   Presidente Dutra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Grazia</a:t>
                      </a:r>
                      <a:r>
                        <a:rPr lang="pt-BR" sz="1000" u="none" strike="noStrike" dirty="0">
                          <a:effectLst/>
                        </a:rPr>
                        <a:t> Novaes Mendes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06847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JACOBINA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2.     Caldeirão Grande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Haylla</a:t>
                      </a:r>
                      <a:r>
                        <a:rPr lang="pt-BR" sz="1000" u="none" strike="noStrike" dirty="0">
                          <a:effectLst/>
                        </a:rPr>
                        <a:t> Mona L. S. M. Santana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214234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IRECÊ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14.   Barra do Mendes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Higor</a:t>
                      </a:r>
                      <a:r>
                        <a:rPr lang="pt-BR" sz="1000" u="none" strike="noStrike" dirty="0">
                          <a:effectLst/>
                        </a:rPr>
                        <a:t> Pereira Soares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116998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IRECÊ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13.   América Dourada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Iolanda Cardoso Pimenta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16298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JACOBINA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12.   Várzea do Poço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Klissia</a:t>
                      </a:r>
                      <a:r>
                        <a:rPr lang="pt-BR" sz="1000" u="none" strike="noStrike" dirty="0">
                          <a:effectLst/>
                        </a:rPr>
                        <a:t> da Silva Trindade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13516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JACOBINA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1.     </a:t>
                      </a:r>
                      <a:r>
                        <a:rPr lang="pt-BR" sz="1000" u="none" strike="noStrike" dirty="0" err="1">
                          <a:effectLst/>
                        </a:rPr>
                        <a:t>Caém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Lígia S. B. de M. de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357857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JACOBINA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9.     Saúde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Lisandra Santana O. Reis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220552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IRECÊ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22.   João Dourado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Mailma</a:t>
                      </a:r>
                      <a:r>
                        <a:rPr lang="pt-BR" sz="1000" u="none" strike="noStrike" dirty="0">
                          <a:effectLst/>
                        </a:rPr>
                        <a:t> M. S. Vasconcelos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366423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IRECÊ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18.   Gentil do Ouro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Maria Solange de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55518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IRECÊ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28.   </a:t>
                      </a:r>
                      <a:r>
                        <a:rPr lang="pt-BR" sz="1000" u="none" strike="noStrike" dirty="0" err="1">
                          <a:effectLst/>
                        </a:rPr>
                        <a:t>Xique</a:t>
                      </a:r>
                      <a:r>
                        <a:rPr lang="pt-BR" sz="1000" u="none" strike="noStrike" dirty="0">
                          <a:effectLst/>
                        </a:rPr>
                        <a:t> – </a:t>
                      </a:r>
                      <a:r>
                        <a:rPr lang="pt-BR" sz="1000" u="none" strike="noStrike" dirty="0" err="1">
                          <a:effectLst/>
                        </a:rPr>
                        <a:t>Xique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Michell</a:t>
                      </a:r>
                      <a:r>
                        <a:rPr lang="pt-BR" sz="1000" u="none" strike="noStrike" dirty="0">
                          <a:effectLst/>
                        </a:rPr>
                        <a:t> da Cruz Oliveira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272368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IRECÊ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24.   Lapão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Mirthes</a:t>
                      </a:r>
                      <a:r>
                        <a:rPr lang="pt-BR" sz="1000" u="none" strike="noStrike" dirty="0">
                          <a:effectLst/>
                        </a:rPr>
                        <a:t> Alves de Carvalho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767601"/>
                  </a:ext>
                </a:extLst>
              </a:tr>
              <a:tr h="15620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JACOBINA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    Jacobina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Nathalia Alves Pires Carneiro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717479"/>
                  </a:ext>
                </a:extLst>
              </a:tr>
              <a:tr h="1493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JACOBINA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Serrolândia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Welington Rosario da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727729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0FB0BB73-7581-4A2A-86CC-F7E424568421}"/>
              </a:ext>
            </a:extLst>
          </p:cNvPr>
          <p:cNvSpPr/>
          <p:nvPr/>
        </p:nvSpPr>
        <p:spPr>
          <a:xfrm>
            <a:off x="152216" y="2037790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CENTRO NORTE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91B347A2-2EDA-4950-B2A3-F3C0C0E86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13934"/>
              </p:ext>
            </p:extLst>
          </p:nvPr>
        </p:nvGraphicFramePr>
        <p:xfrm>
          <a:off x="4515746" y="2506392"/>
          <a:ext cx="4146292" cy="3230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838">
                  <a:extLst>
                    <a:ext uri="{9D8B030D-6E8A-4147-A177-3AD203B41FA5}">
                      <a16:colId xmlns:a16="http://schemas.microsoft.com/office/drawing/2014/main" val="1443172978"/>
                    </a:ext>
                  </a:extLst>
                </a:gridCol>
                <a:gridCol w="1321403">
                  <a:extLst>
                    <a:ext uri="{9D8B030D-6E8A-4147-A177-3AD203B41FA5}">
                      <a16:colId xmlns:a16="http://schemas.microsoft.com/office/drawing/2014/main" val="1147552558"/>
                    </a:ext>
                  </a:extLst>
                </a:gridCol>
                <a:gridCol w="1865051">
                  <a:extLst>
                    <a:ext uri="{9D8B030D-6E8A-4147-A177-3AD203B41FA5}">
                      <a16:colId xmlns:a16="http://schemas.microsoft.com/office/drawing/2014/main" val="4069753869"/>
                    </a:ext>
                  </a:extLst>
                </a:gridCol>
              </a:tblGrid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Teixeira de Freitas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9.     Caravelas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Ananda Medeiros de Andrade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14024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Teixeira de Freitas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13.   </a:t>
                      </a:r>
                      <a:r>
                        <a:rPr lang="pt-BR" sz="1000" u="none" strike="noStrike" dirty="0" err="1">
                          <a:effectLst/>
                        </a:rPr>
                        <a:t>Lajedão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Cleyton Hans Cunha Miller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324819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Teixeira de Freitas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15.   Nova Viçosa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Diana Silva de Lucena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2917"/>
                  </a:ext>
                </a:extLst>
              </a:tr>
              <a:tr h="178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Porto Seguro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3.     Itabela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Ivanilson Pereira Nery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213212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Teixeira de Freitas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Jucuruçu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Juliana Lopes Montovaneli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906489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Teixeira de Freitas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8.     Alcobaça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Luciano Segundo Guerra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505984"/>
                  </a:ext>
                </a:extLst>
              </a:tr>
              <a:tr h="178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Porto Seguro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    Itagimirim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Luma Souza Nunes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049836"/>
                  </a:ext>
                </a:extLst>
              </a:tr>
              <a:tr h="178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 Porto Seguro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7.     Santa C. de Cabrália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Maria de Loudes de T. dos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311213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Teixeira de Freitas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Vereda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Maria José Costa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34296"/>
                  </a:ext>
                </a:extLst>
              </a:tr>
              <a:tr h="178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18.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Marta Maria Prates Rocha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832819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Teixeira de Freitas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14.   Mucuri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Oséias Ferreira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5699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Teixeira de Freitas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</a:t>
                      </a:r>
                      <a:r>
                        <a:rPr lang="pt-BR" sz="1000" u="none" strike="noStrike" dirty="0" err="1">
                          <a:effectLst/>
                        </a:rPr>
                        <a:t>Ibirapuã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Tamires de Jesus R. Leal Ribeiro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91288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02FEFACE-6005-4063-A027-912799CEC48C}"/>
              </a:ext>
            </a:extLst>
          </p:cNvPr>
          <p:cNvSpPr/>
          <p:nvPr/>
        </p:nvSpPr>
        <p:spPr>
          <a:xfrm>
            <a:off x="4626853" y="1999545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EXTREMO SUL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A175839B-CF60-4A1B-9B4C-781663942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1736"/>
              </p:ext>
            </p:extLst>
          </p:nvPr>
        </p:nvGraphicFramePr>
        <p:xfrm>
          <a:off x="8827007" y="2506393"/>
          <a:ext cx="3364971" cy="3251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623">
                  <a:extLst>
                    <a:ext uri="{9D8B030D-6E8A-4147-A177-3AD203B41FA5}">
                      <a16:colId xmlns:a16="http://schemas.microsoft.com/office/drawing/2014/main" val="1050064131"/>
                    </a:ext>
                  </a:extLst>
                </a:gridCol>
                <a:gridCol w="1012106">
                  <a:extLst>
                    <a:ext uri="{9D8B030D-6E8A-4147-A177-3AD203B41FA5}">
                      <a16:colId xmlns:a16="http://schemas.microsoft.com/office/drawing/2014/main" val="940081124"/>
                    </a:ext>
                  </a:extLst>
                </a:gridCol>
                <a:gridCol w="1519242">
                  <a:extLst>
                    <a:ext uri="{9D8B030D-6E8A-4147-A177-3AD203B41FA5}">
                      <a16:colId xmlns:a16="http://schemas.microsoft.com/office/drawing/2014/main" val="439127941"/>
                    </a:ext>
                  </a:extLst>
                </a:gridCol>
              </a:tblGrid>
              <a:tr h="157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SALVADOR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7.     Saubara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Agnes Inês de Jesus Rocha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26715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12.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Clisya Dias Bertino Bispo de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4862"/>
                  </a:ext>
                </a:extLst>
              </a:tr>
              <a:tr h="1907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14.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Ediane Maria Silva Filardi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789351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SALVADOR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1.     Candeias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Flavia Santos Silva de Almeida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72509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CAMAÇARI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Dias D`Ávila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Joice Alves de Oliveira Siqueira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31057"/>
                  </a:ext>
                </a:extLst>
              </a:tr>
              <a:tr h="1907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13.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Manuela Matos Maturino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037945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SALVADOR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2.     Itaparica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Marlucia</a:t>
                      </a:r>
                      <a:r>
                        <a:rPr lang="pt-BR" sz="1000" u="none" strike="noStrike" dirty="0">
                          <a:effectLst/>
                        </a:rPr>
                        <a:t> Aleluia Santana do Nascimento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26678"/>
                  </a:ext>
                </a:extLst>
              </a:tr>
              <a:tr h="1907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Radaman</a:t>
                      </a:r>
                      <a:r>
                        <a:rPr lang="pt-BR" sz="1000" u="none" strike="noStrike" dirty="0">
                          <a:effectLst/>
                        </a:rPr>
                        <a:t> de Sousa Barreto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428068"/>
                  </a:ext>
                </a:extLst>
              </a:tr>
              <a:tr h="305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SALVADOR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3.     Lauro de Freitas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Renato </a:t>
                      </a:r>
                      <a:r>
                        <a:rPr lang="pt-BR" sz="1000" u="none" strike="noStrike" dirty="0" err="1">
                          <a:effectLst/>
                        </a:rPr>
                        <a:t>Sundin</a:t>
                      </a:r>
                      <a:r>
                        <a:rPr lang="pt-BR" sz="1000" u="none" strike="noStrike" dirty="0">
                          <a:effectLst/>
                        </a:rPr>
                        <a:t> Pereira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35651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Ricardo Figueira Mendes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998347"/>
                  </a:ext>
                </a:extLst>
              </a:tr>
              <a:tr h="314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CAMAÇARI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9.     Conde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Tatiana Moreira </a:t>
                      </a:r>
                      <a:r>
                        <a:rPr lang="pt-BR" sz="1000" u="none" strike="noStrike" dirty="0" err="1">
                          <a:effectLst/>
                        </a:rPr>
                        <a:t>Goes</a:t>
                      </a:r>
                      <a:r>
                        <a:rPr lang="pt-BR" sz="1000" u="none" strike="noStrike" dirty="0">
                          <a:effectLst/>
                        </a:rPr>
                        <a:t> Freitas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488302"/>
                  </a:ext>
                </a:extLst>
              </a:tr>
              <a:tr h="305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SALVADOR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6.     São F. do Conde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Tatiane Queiroz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617164"/>
                  </a:ext>
                </a:extLst>
              </a:tr>
            </a:tbl>
          </a:graphicData>
        </a:graphic>
      </p:graphicFrame>
      <p:sp>
        <p:nvSpPr>
          <p:cNvPr id="22" name="Retângulo 21">
            <a:extLst>
              <a:ext uri="{FF2B5EF4-FFF2-40B4-BE49-F238E27FC236}">
                <a16:creationId xmlns:a16="http://schemas.microsoft.com/office/drawing/2014/main" id="{AEA30FF2-8254-4B34-BF68-9A74F61CF276}"/>
              </a:ext>
            </a:extLst>
          </p:cNvPr>
          <p:cNvSpPr/>
          <p:nvPr/>
        </p:nvSpPr>
        <p:spPr>
          <a:xfrm>
            <a:off x="8791347" y="2024511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LESTE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2829760-450D-4638-8ED1-67BCD67F9989}"/>
              </a:ext>
            </a:extLst>
          </p:cNvPr>
          <p:cNvSpPr txBox="1"/>
          <p:nvPr/>
        </p:nvSpPr>
        <p:spPr>
          <a:xfrm>
            <a:off x="3520426" y="798358"/>
            <a:ext cx="933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radley Hand ITC" pitchFamily="66" charset="0"/>
              </a:rPr>
              <a:t>RECUPERAÇÃO </a:t>
            </a:r>
            <a:r>
              <a:rPr lang="pt-BR" sz="3600" b="1" dirty="0">
                <a:latin typeface="Bradley Hand ITC" pitchFamily="66" charset="0"/>
              </a:rPr>
              <a:t>GESTORES/ TÉCNICOS </a:t>
            </a:r>
            <a:endParaRPr lang="en-US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1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-1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007EB7-8D78-4E46-9CE4-4CB03CD84E6B}"/>
              </a:ext>
            </a:extLst>
          </p:cNvPr>
          <p:cNvSpPr txBox="1"/>
          <p:nvPr/>
        </p:nvSpPr>
        <p:spPr>
          <a:xfrm>
            <a:off x="186019" y="1780346"/>
            <a:ext cx="1111453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6B7CCBF-8C0C-4DC1-B31A-81CAB5E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44" y="6353166"/>
            <a:ext cx="1943100" cy="504825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AEA30FF2-8254-4B34-BF68-9A74F61CF276}"/>
              </a:ext>
            </a:extLst>
          </p:cNvPr>
          <p:cNvSpPr/>
          <p:nvPr/>
        </p:nvSpPr>
        <p:spPr>
          <a:xfrm>
            <a:off x="0" y="1864224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LESTE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40119C-D4F9-4958-ACF6-199053EA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30247"/>
              </p:ext>
            </p:extLst>
          </p:nvPr>
        </p:nvGraphicFramePr>
        <p:xfrm>
          <a:off x="0" y="2279904"/>
          <a:ext cx="4267200" cy="341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1820453335"/>
                    </a:ext>
                  </a:extLst>
                </a:gridCol>
                <a:gridCol w="1189523">
                  <a:extLst>
                    <a:ext uri="{9D8B030D-6E8A-4147-A177-3AD203B41FA5}">
                      <a16:colId xmlns:a16="http://schemas.microsoft.com/office/drawing/2014/main" val="3447574984"/>
                    </a:ext>
                  </a:extLst>
                </a:gridCol>
                <a:gridCol w="1919437">
                  <a:extLst>
                    <a:ext uri="{9D8B030D-6E8A-4147-A177-3AD203B41FA5}">
                      <a16:colId xmlns:a16="http://schemas.microsoft.com/office/drawing/2014/main" val="794791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Sto</a:t>
                      </a:r>
                      <a:r>
                        <a:rPr lang="pt-BR" sz="1000" u="none" strike="noStrike" dirty="0">
                          <a:effectLst/>
                        </a:rPr>
                        <a:t> Antônio de Jesus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7.     Mutuípe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Andreia Andrade Silva (Meneses)?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727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Sto</a:t>
                      </a:r>
                      <a:r>
                        <a:rPr lang="pt-BR" sz="1000" u="none" strike="noStrike" dirty="0">
                          <a:effectLst/>
                        </a:rPr>
                        <a:t> Antônio de Jesus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10.   São Felipe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Carolina Prazeres Ferreira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28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20.     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Elenice Sales Sobreira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345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19.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Fernanda Jamile M. Freaza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26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12.   Ubaíra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Jamile Barbosa Souza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838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18.   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Jamille dos Santos Queiroz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41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Cruz das Almas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Cruz das Almas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Joelida da Fonseca C. Rodrigues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244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13.   Varzedo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Josué Barreto de Almeida Junior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84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Cruz das Almas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14.   Conceição da Feira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Libia Santos Bomfim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247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1.     Castro Alves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Lílian Gomes Nery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649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2.     Dom Macedo Costa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Luana Ediara Moreira Piton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225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3.     Itatim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Maiane Silva dos Anjos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923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6.     Milagres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Maria Denilza Silveira Amaral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86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RT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Poliana Teixeira Cruz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477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São Miguel das Matas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Sidnei Souza Guimarães Junior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940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Sto Antônio de Jesus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    Jaguaripe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Simone Barreto Mota Mangabeira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918878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F77A29-4DB0-40F2-8C92-CCDBC9CAD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95672"/>
              </p:ext>
            </p:extLst>
          </p:nvPr>
        </p:nvGraphicFramePr>
        <p:xfrm>
          <a:off x="4453219" y="2279904"/>
          <a:ext cx="4166524" cy="3511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521">
                  <a:extLst>
                    <a:ext uri="{9D8B030D-6E8A-4147-A177-3AD203B41FA5}">
                      <a16:colId xmlns:a16="http://schemas.microsoft.com/office/drawing/2014/main" val="2894535934"/>
                    </a:ext>
                  </a:extLst>
                </a:gridCol>
                <a:gridCol w="1327851">
                  <a:extLst>
                    <a:ext uri="{9D8B030D-6E8A-4147-A177-3AD203B41FA5}">
                      <a16:colId xmlns:a16="http://schemas.microsoft.com/office/drawing/2014/main" val="537786718"/>
                    </a:ext>
                  </a:extLst>
                </a:gridCol>
                <a:gridCol w="1874152">
                  <a:extLst>
                    <a:ext uri="{9D8B030D-6E8A-4147-A177-3AD203B41FA5}">
                      <a16:colId xmlns:a16="http://schemas.microsoft.com/office/drawing/2014/main" val="593568809"/>
                    </a:ext>
                  </a:extLst>
                </a:gridCol>
              </a:tblGrid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ALAGOINHAS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8.     Inhambupe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Carina Lima Xavier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58121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Ribeira do Pombal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20.   Ribeira do Amparo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Carla Tatiane Gois Marques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229620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Ribeira do Pombal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17.   Heliópolis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Elenice Silva Bispo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10444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Ribeira do Pombal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18.   Nova Soure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Ernesto da Costa Lima Junior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32889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ALAGOINHAS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3.     Araçás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Fabiana dos Santos B. Conceição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400449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Ribeira do Pombal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19.   Novo Triunfo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Fernanda Matos Santana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064119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ALAGOINHAS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5.     </a:t>
                      </a:r>
                      <a:r>
                        <a:rPr lang="pt-BR" sz="1000" u="none" strike="noStrike" dirty="0" err="1">
                          <a:effectLst/>
                        </a:rPr>
                        <a:t>Crisópolis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Islaine dos Santos Faustino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50510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Ribeira do Pombal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21.   Ribeira do Pombal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Lakcelma</a:t>
                      </a:r>
                      <a:r>
                        <a:rPr lang="pt-BR" sz="1000" u="none" strike="noStrike" dirty="0">
                          <a:effectLst/>
                        </a:rPr>
                        <a:t> Costa da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28686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Ribeira do Pombal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   Coronel João Sá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Luciana Andrade Cruz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41024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ALAGOINHAS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6.     Entre Rios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Mariana Araújo R. de B. Moreira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86890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24.   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Rafaela Meira Barreto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030934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ALAGOINHAS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Ouriçangas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Raimirando</a:t>
                      </a:r>
                      <a:r>
                        <a:rPr lang="pt-BR" sz="1000" u="none" strike="noStrike" dirty="0">
                          <a:effectLst/>
                        </a:rPr>
                        <a:t> Nogueira Barbosa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3147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ALAGOINHAS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10.   Jandaíra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Taciany</a:t>
                      </a:r>
                      <a:r>
                        <a:rPr lang="pt-BR" sz="1000" u="none" strike="noStrike" dirty="0">
                          <a:effectLst/>
                        </a:rPr>
                        <a:t> Silvestre da S. Oliveira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884849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ALAGOINHAS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9.     Itapicuru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Tâmara Costa Farias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555560"/>
                  </a:ext>
                </a:extLst>
              </a:tr>
              <a:tr h="234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ALAGOINHAS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    Catu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Thyla</a:t>
                      </a:r>
                      <a:r>
                        <a:rPr lang="pt-BR" sz="1000" u="none" strike="noStrike" dirty="0">
                          <a:effectLst/>
                        </a:rPr>
                        <a:t> Cerqueira Mendes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449633"/>
                  </a:ext>
                </a:extLst>
              </a:tr>
            </a:tbl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CF9B2AB4-389A-4254-A968-2CA6B5146AA5}"/>
              </a:ext>
            </a:extLst>
          </p:cNvPr>
          <p:cNvSpPr/>
          <p:nvPr/>
        </p:nvSpPr>
        <p:spPr>
          <a:xfrm>
            <a:off x="4453219" y="1916765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NORDESTE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964F2FE-0F86-4258-A5C1-21B7629E8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79665"/>
              </p:ext>
            </p:extLst>
          </p:nvPr>
        </p:nvGraphicFramePr>
        <p:xfrm>
          <a:off x="8805762" y="2279904"/>
          <a:ext cx="3200219" cy="3511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29">
                  <a:extLst>
                    <a:ext uri="{9D8B030D-6E8A-4147-A177-3AD203B41FA5}">
                      <a16:colId xmlns:a16="http://schemas.microsoft.com/office/drawing/2014/main" val="1453744053"/>
                    </a:ext>
                  </a:extLst>
                </a:gridCol>
                <a:gridCol w="1019893">
                  <a:extLst>
                    <a:ext uri="{9D8B030D-6E8A-4147-A177-3AD203B41FA5}">
                      <a16:colId xmlns:a16="http://schemas.microsoft.com/office/drawing/2014/main" val="3304779229"/>
                    </a:ext>
                  </a:extLst>
                </a:gridCol>
                <a:gridCol w="1439497">
                  <a:extLst>
                    <a:ext uri="{9D8B030D-6E8A-4147-A177-3AD203B41FA5}">
                      <a16:colId xmlns:a16="http://schemas.microsoft.com/office/drawing/2014/main" val="3137206226"/>
                    </a:ext>
                  </a:extLst>
                </a:gridCol>
              </a:tblGrid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JUAZEIRO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1.     Campo A. de Lourdes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Alynne</a:t>
                      </a:r>
                      <a:r>
                        <a:rPr lang="pt-BR" sz="1000" u="none" strike="noStrike" dirty="0">
                          <a:effectLst/>
                        </a:rPr>
                        <a:t> Almeida </a:t>
                      </a:r>
                      <a:r>
                        <a:rPr lang="pt-BR" sz="1000" u="none" strike="noStrike" dirty="0" err="1">
                          <a:effectLst/>
                        </a:rPr>
                        <a:t>Araujo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71251"/>
                  </a:ext>
                </a:extLst>
              </a:tr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Paulo Afonso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14.   Jeremoabo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Deborah Carvalho dos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849951"/>
                  </a:ext>
                </a:extLst>
              </a:tr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Paulo Afonso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Rodelas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Emerson Passelle Lima Rezende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299656"/>
                  </a:ext>
                </a:extLst>
              </a:tr>
              <a:tr h="204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19.   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Eulina Silva Braga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02101"/>
                  </a:ext>
                </a:extLst>
              </a:tr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Sr. do Bomfim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Filadélfia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Franciely Alves Nascimento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975321"/>
                  </a:ext>
                </a:extLst>
              </a:tr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Sr. do Bomfim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9.     Antônio Gonçalves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Jonathan Costa da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459814"/>
                  </a:ext>
                </a:extLst>
              </a:tr>
              <a:tr h="204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JUAZEIRO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7.     Sento Sé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José Paulo Ribeiro Braga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59090"/>
                  </a:ext>
                </a:extLst>
              </a:tr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Sr. do Bomfim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Ponto Novo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Kellyn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Duany</a:t>
                      </a:r>
                      <a:r>
                        <a:rPr lang="pt-BR" sz="1000" u="none" strike="noStrike" dirty="0">
                          <a:effectLst/>
                        </a:rPr>
                        <a:t> Carneiro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04327"/>
                  </a:ext>
                </a:extLst>
              </a:tr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Paulo Afonso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13.   Glória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Letys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Amônica</a:t>
                      </a:r>
                      <a:r>
                        <a:rPr lang="pt-BR" sz="1000" u="none" strike="noStrike" dirty="0">
                          <a:effectLst/>
                        </a:rPr>
                        <a:t> Feitosa Maciel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77420"/>
                  </a:ext>
                </a:extLst>
              </a:tr>
              <a:tr h="2041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17.   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Pedro Alcântara de Souza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168526"/>
                  </a:ext>
                </a:extLst>
              </a:tr>
              <a:tr h="3368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Sr. do Bomfim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Senhor do Bonfim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Rafael Costa da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23368"/>
                  </a:ext>
                </a:extLst>
              </a:tr>
              <a:tr h="204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JUAZEIRO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3.     Casa Nova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Rafael Silva Rocha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098693"/>
                  </a:ext>
                </a:extLst>
              </a:tr>
            </a:tbl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1A0853F7-AB96-4A0E-9777-26288942CFB1}"/>
              </a:ext>
            </a:extLst>
          </p:cNvPr>
          <p:cNvSpPr/>
          <p:nvPr/>
        </p:nvSpPr>
        <p:spPr>
          <a:xfrm>
            <a:off x="8805762" y="1916765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NORTE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7D965C4-3CBC-434F-B212-23635FA92441}"/>
              </a:ext>
            </a:extLst>
          </p:cNvPr>
          <p:cNvSpPr txBox="1"/>
          <p:nvPr/>
        </p:nvSpPr>
        <p:spPr>
          <a:xfrm>
            <a:off x="3616373" y="768449"/>
            <a:ext cx="933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radley Hand ITC" pitchFamily="66" charset="0"/>
              </a:rPr>
              <a:t>RECUPERAÇÃO </a:t>
            </a:r>
            <a:r>
              <a:rPr lang="pt-BR" sz="3600" b="1" dirty="0">
                <a:latin typeface="Bradley Hand ITC" pitchFamily="66" charset="0"/>
              </a:rPr>
              <a:t>GESTORES/ TÉCNICOS </a:t>
            </a:r>
            <a:endParaRPr lang="en-US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8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3292E6F-85A7-499F-B29D-3772FFF4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50" b="1"/>
          <a:stretch/>
        </p:blipFill>
        <p:spPr>
          <a:xfrm>
            <a:off x="-1" y="0"/>
            <a:ext cx="12191980" cy="173619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007EB7-8D78-4E46-9CE4-4CB03CD84E6B}"/>
              </a:ext>
            </a:extLst>
          </p:cNvPr>
          <p:cNvSpPr txBox="1"/>
          <p:nvPr/>
        </p:nvSpPr>
        <p:spPr>
          <a:xfrm>
            <a:off x="186019" y="1780346"/>
            <a:ext cx="1111453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6B7CCBF-8C0C-4DC1-B31A-81CAB5EC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44" y="6353166"/>
            <a:ext cx="1943100" cy="504825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AEA30FF2-8254-4B34-BF68-9A74F61CF276}"/>
              </a:ext>
            </a:extLst>
          </p:cNvPr>
          <p:cNvSpPr/>
          <p:nvPr/>
        </p:nvSpPr>
        <p:spPr>
          <a:xfrm>
            <a:off x="0" y="1755120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OESTE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F9B2AB4-389A-4254-A968-2CA6B5146AA5}"/>
              </a:ext>
            </a:extLst>
          </p:cNvPr>
          <p:cNvSpPr/>
          <p:nvPr/>
        </p:nvSpPr>
        <p:spPr>
          <a:xfrm>
            <a:off x="4433630" y="1699813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SUDOESTE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B2C2713-0554-4A12-9A05-0903DD47A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77994"/>
              </p:ext>
            </p:extLst>
          </p:nvPr>
        </p:nvGraphicFramePr>
        <p:xfrm>
          <a:off x="-77944" y="2194576"/>
          <a:ext cx="4389120" cy="466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51">
                  <a:extLst>
                    <a:ext uri="{9D8B030D-6E8A-4147-A177-3AD203B41FA5}">
                      <a16:colId xmlns:a16="http://schemas.microsoft.com/office/drawing/2014/main" val="1142743356"/>
                    </a:ext>
                  </a:extLst>
                </a:gridCol>
                <a:gridCol w="1203243">
                  <a:extLst>
                    <a:ext uri="{9D8B030D-6E8A-4147-A177-3AD203B41FA5}">
                      <a16:colId xmlns:a16="http://schemas.microsoft.com/office/drawing/2014/main" val="2897507474"/>
                    </a:ext>
                  </a:extLst>
                </a:gridCol>
                <a:gridCol w="2169826">
                  <a:extLst>
                    <a:ext uri="{9D8B030D-6E8A-4147-A177-3AD203B41FA5}">
                      <a16:colId xmlns:a16="http://schemas.microsoft.com/office/drawing/2014/main" val="11463032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26.   RT Ibotirama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Adilza Souza dos Reis Mineiro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79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Barreiras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8.     São Desidério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Adrianno Jose de O. A. do Nascimento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055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Sta Maria da Vitória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23.   São Félix do Coribe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Ana da Silva Ferreira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40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Sta Maria da Vitória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22.   Santana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Carlos Ariel Cardoso Teixeira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57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Ibotirama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14.   Oliveira dos Brejinhos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Cristiane Leite do Carmo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558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Barreiras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10.   Wanderley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Daniel Silva dos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487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Sta Maria da Vitória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21.   Jaborandi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Dulcilene Kelli Dias de Andrade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71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Ibotirama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15.   Paratinga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Elizangela Sousa Vasconcelos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69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Barreiras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9.     Tabocas do Brejo Velho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Flaviane</a:t>
                      </a:r>
                      <a:r>
                        <a:rPr lang="pt-BR" sz="1000" u="none" strike="noStrike" dirty="0">
                          <a:effectLst/>
                        </a:rPr>
                        <a:t> da Silva Carvalho Vieira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05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Barreiras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6.     Riachão das Neves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Franciane M. T. Crisóstomo Borges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61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Barreiras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3.     Catolândia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Gregh Pinto Rodrigues Gomes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58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Ibotirama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Buritirama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Irom</a:t>
                      </a:r>
                      <a:r>
                        <a:rPr lang="pt-BR" sz="1000" u="none" strike="noStrike" dirty="0">
                          <a:effectLst/>
                        </a:rPr>
                        <a:t> Marques de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12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Ibotirama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13.   Muquém de S. Francisco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Iure</a:t>
                      </a:r>
                      <a:r>
                        <a:rPr lang="pt-BR" sz="1000" u="none" strike="noStrike" dirty="0">
                          <a:effectLst/>
                        </a:rPr>
                        <a:t> Cristiane A. Moreira Ximenes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845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Sta Maria da Vitória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24.   Serra do Ramalho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Manoela Cardoso Cerqueira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639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Sta Maria da Vitória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25.   Sítio do Mato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Sheila </a:t>
                      </a:r>
                      <a:r>
                        <a:rPr lang="pt-BR" sz="1000" u="none" strike="noStrike" dirty="0" err="1">
                          <a:effectLst/>
                        </a:rPr>
                        <a:t>Quelle</a:t>
                      </a:r>
                      <a:r>
                        <a:rPr lang="pt-BR" sz="1000" u="none" strike="noStrike" dirty="0">
                          <a:effectLst/>
                        </a:rPr>
                        <a:t> Porto de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45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Sta Maria da Vitória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17.   Canápolis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Thairine</a:t>
                      </a:r>
                      <a:r>
                        <a:rPr lang="pt-BR" sz="1000" u="none" strike="noStrike" dirty="0">
                          <a:effectLst/>
                        </a:rPr>
                        <a:t> Rocha de Souza Queiroz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956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Barreiras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5.     Mansidão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Tiago </a:t>
                      </a:r>
                      <a:r>
                        <a:rPr lang="pt-BR" sz="1000" u="none" strike="noStrike" dirty="0" err="1">
                          <a:effectLst/>
                        </a:rPr>
                        <a:t>Orunesu</a:t>
                      </a:r>
                      <a:r>
                        <a:rPr lang="pt-BR" sz="1000" u="none" strike="noStrike" dirty="0">
                          <a:effectLst/>
                        </a:rPr>
                        <a:t> Araújo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734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Barreiras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2.     Brejolândia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Yanna Neves Vago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38686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1B685FB-3AD0-4836-9AF4-01C28D5C1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6801"/>
              </p:ext>
            </p:extLst>
          </p:nvPr>
        </p:nvGraphicFramePr>
        <p:xfrm>
          <a:off x="4433630" y="2194576"/>
          <a:ext cx="4014305" cy="397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284">
                  <a:extLst>
                    <a:ext uri="{9D8B030D-6E8A-4147-A177-3AD203B41FA5}">
                      <a16:colId xmlns:a16="http://schemas.microsoft.com/office/drawing/2014/main" val="823430049"/>
                    </a:ext>
                  </a:extLst>
                </a:gridCol>
                <a:gridCol w="1279339">
                  <a:extLst>
                    <a:ext uri="{9D8B030D-6E8A-4147-A177-3AD203B41FA5}">
                      <a16:colId xmlns:a16="http://schemas.microsoft.com/office/drawing/2014/main" val="1342935037"/>
                    </a:ext>
                  </a:extLst>
                </a:gridCol>
                <a:gridCol w="1805682">
                  <a:extLst>
                    <a:ext uri="{9D8B030D-6E8A-4147-A177-3AD203B41FA5}">
                      <a16:colId xmlns:a16="http://schemas.microsoft.com/office/drawing/2014/main" val="4288617484"/>
                    </a:ext>
                  </a:extLst>
                </a:gridCol>
              </a:tblGrid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NRS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26.RT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Derival dos Santos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081284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Vitória da Conquista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13.Pres Jânio Quadros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Fabricio dos Santos Farias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69813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Vitória da Conquista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12.Poções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Flavio Augusto G. D'Antonio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981488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Vitória da Conquista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6.  Cordeiros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Graziane Dias De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651656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27.RT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Jamille Amorim Carvalho Paiva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88357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Vitória da Conquista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4.  Caraíbas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Janaína Miranda Dias Ribeiro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545549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Itapetinga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22.Itororó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Lara Oliveira Amorim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917781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Itapetinga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21.Itarantim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Lorena Tigre Lacerda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142959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Itapetinga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19.Iguaí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Margareth Santos Silva Ferraz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935359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Vitória da Conquista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3.  Bom Jesus da Serra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Nilson Silva da Paixao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043523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Itapetinga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24.Maiquinique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Palloma Alves Silveira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185561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Vitória da Conquista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2.  Belo Campo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Patrícia Silva Ribeiro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093921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Vitória da Conquista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15.Tremedal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Ravanildo Oliveira Matos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984524"/>
                  </a:ext>
                </a:extLst>
              </a:tr>
              <a:tr h="290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Vitória da Conquista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7.  Encruzilhada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Roberto </a:t>
                      </a:r>
                      <a:r>
                        <a:rPr lang="pt-BR" sz="1000" u="none" strike="noStrike" dirty="0" err="1">
                          <a:effectLst/>
                        </a:rPr>
                        <a:t>Halan</a:t>
                      </a:r>
                      <a:r>
                        <a:rPr lang="pt-BR" sz="1000" u="none" strike="noStrike" dirty="0">
                          <a:effectLst/>
                        </a:rPr>
                        <a:t> Mendes Dias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401235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Itapetinga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23.Macarani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Sione</a:t>
                      </a:r>
                      <a:r>
                        <a:rPr lang="pt-BR" sz="1000" u="none" strike="noStrike" dirty="0">
                          <a:effectLst/>
                        </a:rPr>
                        <a:t> Souza Santos </a:t>
                      </a:r>
                      <a:r>
                        <a:rPr lang="pt-BR" sz="1000" u="none" strike="noStrike" dirty="0" err="1">
                          <a:effectLst/>
                        </a:rPr>
                        <a:t>Passini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152603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Itapetinga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17.Caatiba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Uilton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Roldao</a:t>
                      </a:r>
                      <a:r>
                        <a:rPr lang="pt-BR" sz="1000" u="none" strike="noStrike" dirty="0">
                          <a:effectLst/>
                        </a:rPr>
                        <a:t> Neres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65583"/>
                  </a:ext>
                </a:extLst>
              </a:tr>
              <a:tr h="1498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Itapetinga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20.Itambé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Valdeci Oliveira Porto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272481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8AD031C0-DB88-4F8B-A2D8-603DBABFD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88097"/>
              </p:ext>
            </p:extLst>
          </p:nvPr>
        </p:nvGraphicFramePr>
        <p:xfrm>
          <a:off x="8633953" y="2250759"/>
          <a:ext cx="3558026" cy="4047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231">
                  <a:extLst>
                    <a:ext uri="{9D8B030D-6E8A-4147-A177-3AD203B41FA5}">
                      <a16:colId xmlns:a16="http://schemas.microsoft.com/office/drawing/2014/main" val="2760493126"/>
                    </a:ext>
                  </a:extLst>
                </a:gridCol>
                <a:gridCol w="1118353">
                  <a:extLst>
                    <a:ext uri="{9D8B030D-6E8A-4147-A177-3AD203B41FA5}">
                      <a16:colId xmlns:a16="http://schemas.microsoft.com/office/drawing/2014/main" val="4272400423"/>
                    </a:ext>
                  </a:extLst>
                </a:gridCol>
                <a:gridCol w="1600442">
                  <a:extLst>
                    <a:ext uri="{9D8B030D-6E8A-4147-A177-3AD203B41FA5}">
                      <a16:colId xmlns:a16="http://schemas.microsoft.com/office/drawing/2014/main" val="2027400189"/>
                    </a:ext>
                  </a:extLst>
                </a:gridCol>
              </a:tblGrid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Guanambi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21.   </a:t>
                      </a:r>
                      <a:r>
                        <a:rPr lang="pt-BR" sz="1000" u="none" strike="noStrike" dirty="0" err="1">
                          <a:effectLst/>
                        </a:rPr>
                        <a:t>Urandi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Annanda Apple Fernandes Costa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398866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4.     Carinhanha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Cristiane Oliveira Lima Figueiredo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067743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Guanambi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20.   Tanque Novo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Daiane Batista Costa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209943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10.   Lagoa Real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Danilo Welber Rodrigues P. Silva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058629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9.     </a:t>
                      </a:r>
                      <a:r>
                        <a:rPr lang="pt-BR" sz="1000" u="none" strike="noStrike" dirty="0" err="1">
                          <a:effectLst/>
                        </a:rPr>
                        <a:t>Jacaraci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Euvilainy Carvalho David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996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16.   </a:t>
                      </a:r>
                      <a:r>
                        <a:rPr lang="pt-BR" sz="1000" u="none" strike="noStrike" dirty="0" err="1">
                          <a:effectLst/>
                        </a:rPr>
                        <a:t>Pindaí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Fernanda Costa Gonçalves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29838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Guanambi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13.   Matina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Jakeline Cotrim Costa Fernandes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479844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14.   Mortugaba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Karine Brito Cotrim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00973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15.   Palmas de Monte Alto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Katia Luciana Malheiros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392252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7.     Igaporã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Laise</a:t>
                      </a:r>
                      <a:r>
                        <a:rPr lang="pt-BR" sz="1000" u="none" strike="noStrike" dirty="0">
                          <a:effectLst/>
                        </a:rPr>
                        <a:t> Fagundes Farias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62056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NRS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22.   RT Caitité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Lívia Brito Castro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798228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8.     Iuiú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Mariana Amaral Almeida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50191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11.   Licínio de Almeida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effectLst/>
                        </a:rPr>
                        <a:t>Quelle</a:t>
                      </a:r>
                      <a:r>
                        <a:rPr lang="pt-BR" sz="1000" u="none" strike="noStrike" dirty="0">
                          <a:effectLst/>
                        </a:rPr>
                        <a:t> Adriana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603183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12.   Malhada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Raimundo Ricardo Goncalves Dias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993027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2.     Caetité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Roberto Fernandes Laranjeira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76485"/>
                  </a:ext>
                </a:extLst>
              </a:tr>
              <a:tr h="163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5.     Feira da Mata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Sérgio Figueredo Lopes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595446"/>
                  </a:ext>
                </a:extLst>
              </a:tr>
              <a:tr h="269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Guanambi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18.   Rio do Antônio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Tarcísio Luís Correia Machado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84260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58DF4756-4EDE-4ABA-8224-4B4D9691B3DF}"/>
              </a:ext>
            </a:extLst>
          </p:cNvPr>
          <p:cNvSpPr/>
          <p:nvPr/>
        </p:nvSpPr>
        <p:spPr>
          <a:xfrm>
            <a:off x="8626242" y="1719450"/>
            <a:ext cx="2938272" cy="2876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SUDOESTE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519ADFC-D63E-4408-A143-A5044B6B0F12}"/>
              </a:ext>
            </a:extLst>
          </p:cNvPr>
          <p:cNvSpPr txBox="1"/>
          <p:nvPr/>
        </p:nvSpPr>
        <p:spPr>
          <a:xfrm>
            <a:off x="3487420" y="809821"/>
            <a:ext cx="933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Bradley Hand ITC" pitchFamily="66" charset="0"/>
              </a:rPr>
              <a:t>RECUPERAÇÃO </a:t>
            </a:r>
            <a:r>
              <a:rPr lang="pt-BR" sz="3600" b="1" dirty="0">
                <a:latin typeface="Bradley Hand ITC" pitchFamily="66" charset="0"/>
              </a:rPr>
              <a:t>GESTORES/ TÉCNICOS </a:t>
            </a:r>
            <a:endParaRPr lang="en-US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99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2779</Words>
  <Application>Microsoft Office PowerPoint</Application>
  <PresentationFormat>Widescreen</PresentationFormat>
  <Paragraphs>985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Nunito</vt:lpstr>
      <vt:lpstr>Wingdings</vt:lpstr>
      <vt:lpstr>Tema do Office</vt:lpstr>
      <vt:lpstr>Apresentação do PowerPoint</vt:lpstr>
      <vt:lpstr>Apresentação do PowerPoint</vt:lpstr>
      <vt:lpstr>Plano Estadual de Contingências para enfrentamento do SARS-CoV-2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APG GASEC</dc:creator>
  <cp:lastModifiedBy>APG GASEC</cp:lastModifiedBy>
  <cp:revision>13</cp:revision>
  <dcterms:created xsi:type="dcterms:W3CDTF">2021-12-03T12:05:54Z</dcterms:created>
  <dcterms:modified xsi:type="dcterms:W3CDTF">2021-12-20T15:22:27Z</dcterms:modified>
</cp:coreProperties>
</file>