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notesSlides/notesSlide13.xml" ContentType="application/vnd.openxmlformats-officedocument.presentationml.notesSlide+xml"/>
  <Override PartName="/ppt/notesSlides/_rels/notesSlide13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0080625" cy="5670550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
</Relationships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lang="pt-BR" sz="1400" spc="-1" strike="noStrike">
                <a:solidFill>
                  <a:srgbClr val="595959"/>
                </a:solidFill>
                <a:latin typeface="Arial"/>
                <a:ea typeface="DejaVu Sans"/>
              </a:defRPr>
            </a:pPr>
            <a:r>
              <a:rPr b="0" lang="pt-BR" sz="1400" spc="-1" strike="noStrike">
                <a:solidFill>
                  <a:srgbClr val="595959"/>
                </a:solidFill>
                <a:latin typeface="Arial"/>
                <a:ea typeface="DejaVu Sans"/>
              </a:rPr>
              <a:t>Estimativa populacional e doses aplicadas por grupo prioritário, Campanha de Vacinação contra Covid-19, 
Bahia, 2021 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Público Alvo</c:v>
                </c:pt>
              </c:strCache>
            </c:strRef>
          </c:tx>
          <c:spPr>
            <a:solidFill>
              <a:srgbClr val="00cc99"/>
            </a:solidFill>
            <a:ln w="0">
              <a:noFill/>
            </a:ln>
          </c:spPr>
          <c:invertIfNegative val="0"/>
          <c:dLbls>
            <c:numFmt formatCode="#,##0" sourceLinked="0"/>
            <c:txPr>
              <a:bodyPr wrap="square"/>
              <a:lstStyle/>
              <a:p>
                <a:pPr>
                  <a:defRPr b="0" sz="900" spc="-1" strike="noStrike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Trabalhadores da Saúde</c:v>
                </c:pt>
                <c:pt idx="1">
                  <c:v>Indígenas Aldeados</c:v>
                </c:pt>
                <c:pt idx="2">
                  <c:v>Idosos ILPI</c:v>
                </c:pt>
                <c:pt idx="3">
                  <c:v>Pessoas com deficiência</c:v>
                </c:pt>
                <c:pt idx="4">
                  <c:v>Idosos 90 anos +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418187</c:v>
                </c:pt>
                <c:pt idx="1">
                  <c:v>23981</c:v>
                </c:pt>
                <c:pt idx="2">
                  <c:v>9788</c:v>
                </c:pt>
                <c:pt idx="3">
                  <c:v>285</c:v>
                </c:pt>
                <c:pt idx="4">
                  <c:v>61267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Doses Aplicadas</c:v>
                </c:pt>
              </c:strCache>
            </c:strRef>
          </c:tx>
          <c:spPr>
            <a:solidFill>
              <a:srgbClr val="3333cc"/>
            </a:solidFill>
            <a:ln w="0">
              <a:noFill/>
            </a:ln>
          </c:spPr>
          <c:invertIfNegative val="0"/>
          <c:dLbls>
            <c:numFmt formatCode="0" sourceLinked="0"/>
            <c:txPr>
              <a:bodyPr wrap="square"/>
              <a:lstStyle/>
              <a:p>
                <a:pPr>
                  <a:defRPr b="0" sz="900" spc="-1" strike="noStrike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Trabalhadores da Saúde</c:v>
                </c:pt>
                <c:pt idx="1">
                  <c:v>Indígenas Aldeados</c:v>
                </c:pt>
                <c:pt idx="2">
                  <c:v>Idosos ILPI</c:v>
                </c:pt>
                <c:pt idx="3">
                  <c:v>Pessoas com deficiência</c:v>
                </c:pt>
                <c:pt idx="4">
                  <c:v>Idosos 90 anos +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222277</c:v>
                </c:pt>
                <c:pt idx="1">
                  <c:v>14302</c:v>
                </c:pt>
                <c:pt idx="2">
                  <c:v>12804</c:v>
                </c:pt>
                <c:pt idx="3">
                  <c:v>570</c:v>
                </c:pt>
                <c:pt idx="4">
                  <c:v>36204</c:v>
                </c:pt>
              </c:numCache>
            </c:numRef>
          </c:val>
        </c:ser>
        <c:gapWidth val="219"/>
        <c:overlap val="-27"/>
        <c:axId val="6655924"/>
        <c:axId val="60112057"/>
      </c:barChart>
      <c:catAx>
        <c:axId val="66559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  <a:ea typeface="DejaVu Sans"/>
              </a:defRPr>
            </a:pPr>
          </a:p>
        </c:txPr>
        <c:crossAx val="60112057"/>
        <c:crosses val="autoZero"/>
        <c:auto val="1"/>
        <c:lblAlgn val="ctr"/>
        <c:lblOffset val="100"/>
        <c:noMultiLvlLbl val="0"/>
      </c:catAx>
      <c:valAx>
        <c:axId val="60112057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#,##0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  <a:ea typeface="DejaVu Sans"/>
              </a:defRPr>
            </a:pPr>
          </a:p>
        </c:txPr>
        <c:crossAx val="6655924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sz="900" spc="-1" strike="noStrike">
              <a:solidFill>
                <a:srgbClr val="595959"/>
              </a:solidFill>
              <a:latin typeface="Arial"/>
              <a:ea typeface="DejaVu Sa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pt-BR" sz="14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  <a:r>
              <a:rPr b="1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Número dos principais eventos relatados das vacinas Coronavac e AstraZeneca. Bahia, 2021.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Coronavac</c:v>
                </c:pt>
              </c:strCache>
            </c:strRef>
          </c:tx>
          <c:spPr>
            <a:solidFill>
              <a:srgbClr val="00cc99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8"/>
                <c:pt idx="0">
                  <c:v>Cefaléia</c:v>
                </c:pt>
                <c:pt idx="1">
                  <c:v>Mialgia</c:v>
                </c:pt>
                <c:pt idx="2">
                  <c:v>Febre</c:v>
                </c:pt>
                <c:pt idx="3">
                  <c:v>Sonolência</c:v>
                </c:pt>
                <c:pt idx="4">
                  <c:v>Vômito</c:v>
                </c:pt>
                <c:pt idx="5">
                  <c:v>Mal Estar</c:v>
                </c:pt>
                <c:pt idx="6">
                  <c:v>Manifestações locais </c:v>
                </c:pt>
                <c:pt idx="7">
                  <c:v>Reações de Hipersensibilidade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80</c:v>
                </c:pt>
                <c:pt idx="1">
                  <c:v>31</c:v>
                </c:pt>
                <c:pt idx="2">
                  <c:v>28</c:v>
                </c:pt>
                <c:pt idx="3">
                  <c:v>15</c:v>
                </c:pt>
                <c:pt idx="4">
                  <c:v>9</c:v>
                </c:pt>
                <c:pt idx="5">
                  <c:v>59</c:v>
                </c:pt>
                <c:pt idx="6">
                  <c:v>6</c:v>
                </c:pt>
                <c:pt idx="7">
                  <c:v>14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AstraZeneca</c:v>
                </c:pt>
              </c:strCache>
            </c:strRef>
          </c:tx>
          <c:spPr>
            <a:solidFill>
              <a:srgbClr val="3333cc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8"/>
                <c:pt idx="0">
                  <c:v>Cefaléia</c:v>
                </c:pt>
                <c:pt idx="1">
                  <c:v>Mialgia</c:v>
                </c:pt>
                <c:pt idx="2">
                  <c:v>Febre</c:v>
                </c:pt>
                <c:pt idx="3">
                  <c:v>Sonolência</c:v>
                </c:pt>
                <c:pt idx="4">
                  <c:v>Vômito</c:v>
                </c:pt>
                <c:pt idx="5">
                  <c:v>Mal Estar</c:v>
                </c:pt>
                <c:pt idx="6">
                  <c:v>Manifestações locais </c:v>
                </c:pt>
                <c:pt idx="7">
                  <c:v>Reações de Hipersensibilidade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8"/>
                <c:pt idx="0">
                  <c:v>145</c:v>
                </c:pt>
                <c:pt idx="1">
                  <c:v>63</c:v>
                </c:pt>
                <c:pt idx="2">
                  <c:v>156</c:v>
                </c:pt>
                <c:pt idx="3">
                  <c:v>18</c:v>
                </c:pt>
                <c:pt idx="4">
                  <c:v>10</c:v>
                </c:pt>
                <c:pt idx="5">
                  <c:v>82</c:v>
                </c:pt>
                <c:pt idx="6">
                  <c:v>18</c:v>
                </c:pt>
                <c:pt idx="7">
                  <c:v>13</c:v>
                </c:pt>
              </c:numCache>
            </c:numRef>
          </c:val>
        </c:ser>
        <c:gapWidth val="219"/>
        <c:overlap val="-27"/>
        <c:axId val="81706595"/>
        <c:axId val="80054425"/>
      </c:barChart>
      <c:catAx>
        <c:axId val="8170659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80054425"/>
        <c:crosses val="autoZero"/>
        <c:auto val="1"/>
        <c:lblAlgn val="ctr"/>
        <c:lblOffset val="100"/>
        <c:noMultiLvlLbl val="0"/>
      </c:catAx>
      <c:valAx>
        <c:axId val="80054425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81706595"/>
        <c:crosses val="autoZero"/>
        <c:crossBetween val="between"/>
      </c:valAx>
      <c:dTable>
        <c:showHorzBorder val="1"/>
        <c:showVertBorder val="1"/>
        <c:showOutline val="1"/>
      </c:dTable>
      <c:spPr>
        <a:noFill/>
        <a:ln w="2556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sz="900" spc="-1" strike="noStrike">
              <a:solidFill>
                <a:srgbClr val="000000"/>
              </a:solidFill>
              <a:latin typeface="Arial"/>
              <a:ea typeface="DejaVu Sans"/>
            </a:defRPr>
          </a:pPr>
        </a:p>
      </c:txPr>
    </c:legend>
    <c:plotVisOnly val="1"/>
    <c:dispBlanksAs val="gap"/>
  </c:chart>
  <c:spPr>
    <a:solidFill>
      <a:srgbClr val="ffffff"/>
    </a:solidFill>
    <a:ln w="9360">
      <a:solidFill>
        <a:srgbClr val="00cc99"/>
      </a:solidFill>
      <a:round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pt-BR" sz="14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  <a:r>
              <a:rPr b="1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Número de notificações de eventos adversos relatados das vacinas Coronavac e AstraZeneca e doses aplicadas. Bahia, 2021. 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pieChart>
        <c:varyColors val="1"/>
        <c:ser>
          <c:idx val="0"/>
          <c:order val="0"/>
          <c:spPr>
            <a:solidFill>
              <a:srgbClr val="00cc99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f2f2f2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00cc99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numFmt formatCode="#,##0" sourceLinked="1"/>
            <c:dLbl>
              <c:idx val="0"/>
              <c:numFmt formatCode="#,##0" sourceLinked="1"/>
              <c:txPr>
                <a:bodyPr wrap="square"/>
                <a:lstStyle/>
                <a:p>
                  <a:pPr>
                    <a:defRPr b="1" sz="900" spc="-1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eparator>; </c:separator>
            </c:dLbl>
            <c:dLbl>
              <c:idx val="1"/>
              <c:numFmt formatCode="#,##0" sourceLinked="1"/>
              <c:txPr>
                <a:bodyPr wrap="square"/>
                <a:lstStyle/>
                <a:p>
                  <a:pPr>
                    <a:defRPr b="1" sz="900" spc="-1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eparator>; </c:separator>
            </c:dLbl>
            <c:txPr>
              <a:bodyPr wrap="square"/>
              <a:lstStyle/>
              <a:p>
                <a:pPr>
                  <a:defRPr b="1" sz="9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eparator>; </c:separator>
            <c:showLeaderLines val="0"/>
          </c:dLbls>
          <c:cat>
            <c:strRef>
              <c:f>categories</c:f>
              <c:strCache>
                <c:ptCount val="2"/>
                <c:pt idx="0">
                  <c:v>nº de notificações de Eventos adversos</c:v>
                </c:pt>
                <c:pt idx="1">
                  <c:v>Doses Aplicadas 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541</c:v>
                </c:pt>
                <c:pt idx="1">
                  <c:v>263812</c:v>
                </c:pt>
              </c:numCache>
            </c:numRef>
          </c:val>
        </c:ser>
        <c:firstSliceAng val="0"/>
      </c:pieChart>
      <c:spPr>
        <a:noFill/>
        <a:ln w="2556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1" sz="900" spc="-1" strike="noStrike">
              <a:solidFill>
                <a:srgbClr val="000000"/>
              </a:solidFill>
              <a:latin typeface="Arial"/>
              <a:ea typeface="DejaVu Sans"/>
            </a:defRPr>
          </a:pPr>
        </a:p>
      </c:txPr>
    </c:legend>
    <c:plotVisOnly val="1"/>
    <c:dispBlanksAs val="gap"/>
  </c:chart>
  <c:spPr>
    <a:solidFill>
      <a:srgbClr val="ffffff"/>
    </a:solidFill>
    <a:ln w="9360">
      <a:solidFill>
        <a:srgbClr val="00cc99"/>
      </a:solidFill>
      <a:round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pt-BR" sz="14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  <a:r>
              <a:rPr b="1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Número de notificações de eventos adversos segundo o tipo de vacina contra COVID-19. Bahia, 2021.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pieChart>
        <c:varyColors val="1"/>
        <c:ser>
          <c:idx val="0"/>
          <c:order val="0"/>
          <c:spPr>
            <a:solidFill>
              <a:srgbClr val="00cc99"/>
            </a:solidFill>
            <a:ln w="0">
              <a:noFill/>
            </a:ln>
          </c:spPr>
          <c:explosion val="3"/>
          <c:dPt>
            <c:idx val="0"/>
            <c:explosion val="3"/>
            <c:spPr>
              <a:solidFill>
                <a:srgbClr val="2d2db9"/>
              </a:solidFill>
              <a:ln w="0">
                <a:noFill/>
              </a:ln>
            </c:spPr>
          </c:dPt>
          <c:dPt>
            <c:idx val="1"/>
            <c:explosion val="3"/>
            <c:spPr>
              <a:solidFill>
                <a:srgbClr val="00cc99"/>
              </a:solidFill>
              <a:ln w="0">
                <a:noFill/>
              </a:ln>
            </c:spPr>
          </c:dPt>
          <c:dLbls>
            <c:numFmt formatCode="General" sourceLinked="1"/>
            <c:dLbl>
              <c:idx val="0"/>
              <c:numFmt formatCode="General" sourceLinked="1"/>
              <c:txPr>
                <a:bodyPr wrap="square"/>
                <a:lstStyle/>
                <a:p>
                  <a:pPr>
                    <a:defRPr b="1" sz="900" spc="-1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1"/>
              <c:separator>; </c:separator>
            </c:dLbl>
            <c:dLbl>
              <c:idx val="1"/>
              <c:numFmt formatCode="General" sourceLinked="1"/>
              <c:txPr>
                <a:bodyPr wrap="square"/>
                <a:lstStyle/>
                <a:p>
                  <a:pPr>
                    <a:defRPr b="1" sz="900" spc="-1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1"/>
              <c:separator>; </c:separator>
            </c:dLbl>
            <c:txPr>
              <a:bodyPr wrap="square"/>
              <a:lstStyle/>
              <a:p>
                <a:pPr>
                  <a:defRPr b="1" sz="9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eparator>; </c:separator>
            <c:showLeaderLines val="0"/>
          </c:dLbls>
          <c:cat>
            <c:strRef>
              <c:f>categories</c:f>
              <c:strCache>
                <c:ptCount val="2"/>
                <c:pt idx="0">
                  <c:v>Covid-19-Oxford/AstraZeneca/FIOCRUZ</c:v>
                </c:pt>
                <c:pt idx="1">
                  <c:v>Covid-19-Coronavac-Sinovac/Butantan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357</c:v>
                </c:pt>
                <c:pt idx="1">
                  <c:v>184</c:v>
                </c:pt>
              </c:numCache>
            </c:numRef>
          </c:val>
        </c:ser>
        <c:firstSliceAng val="0"/>
      </c:pieChart>
      <c:spPr>
        <a:noFill/>
        <a:ln w="2556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1" sz="900" spc="-1" strike="noStrike">
              <a:solidFill>
                <a:srgbClr val="000000"/>
              </a:solidFill>
              <a:latin typeface="Arial"/>
              <a:ea typeface="DejaVu Sans"/>
            </a:defRPr>
          </a:pPr>
        </a:p>
      </c:txPr>
    </c:legend>
    <c:plotVisOnly val="1"/>
    <c:dispBlanksAs val="gap"/>
  </c:chart>
  <c:spPr>
    <a:solidFill>
      <a:srgbClr val="ffffff"/>
    </a:solidFill>
    <a:ln w="9360">
      <a:solidFill>
        <a:srgbClr val="00cc99"/>
      </a:solidFill>
      <a:round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mover o slide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2000" spc="-1" strike="noStrike">
                <a:latin typeface="Arial"/>
              </a:rPr>
              <a:t>Clique para editar o formato de notas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1400" spc="-1" strike="noStrike">
                <a:latin typeface="Times New Roman"/>
              </a:rPr>
              <a:t>&lt;cabeçalho&gt;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95875991-CBF2-422F-91EB-6EEB7A45054F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3846960" y="9429840"/>
            <a:ext cx="2948400" cy="49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5000"/>
              </a:lnSpc>
              <a:tabLst>
                <a:tab algn="l" pos="0"/>
              </a:tabLst>
            </a:pPr>
            <a:fld id="{6A040B75-F1BF-4878-ADAF-FC9EC17B0FAF}" type="slidenum">
              <a:rPr b="0" lang="pt-BR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300" spc="-1" strike="noStrike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sldImg"/>
          </p:nvPr>
        </p:nvSpPr>
        <p:spPr>
          <a:xfrm>
            <a:off x="90360" y="754200"/>
            <a:ext cx="6614640" cy="3722400"/>
          </a:xfrm>
          <a:prstGeom prst="rect">
            <a:avLst/>
          </a:prstGeom>
        </p:spPr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3280" y="225360"/>
            <a:ext cx="9068760" cy="943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7160" cy="3287160"/>
          </a:xfrm>
          <a:prstGeom prst="rect">
            <a:avLst/>
          </a:prstGeom>
        </p:spPr>
        <p:txBody>
          <a:bodyPr lIns="0" rIns="0" tIns="0" bIns="0" anchor="b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chart" Target="../charts/chart6.xml"/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5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chart" Target="../charts/chart5.xml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m 1" descr=""/>
          <p:cNvPicPr/>
          <p:nvPr/>
        </p:nvPicPr>
        <p:blipFill>
          <a:blip r:embed="rId1"/>
          <a:stretch/>
        </p:blipFill>
        <p:spPr>
          <a:xfrm>
            <a:off x="0" y="7200"/>
            <a:ext cx="10080000" cy="5643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611280" y="789120"/>
            <a:ext cx="8857800" cy="40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Garantia de acesso independente do município de residência;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Vacinação de idosos: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Liberadas 100% das doses para atender o público a partir de 90 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anos – 31/01/2021;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Liberadas 100% das doses para atender o público de 87 a 89 anos – 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07/02/2021.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Registro de doses aplicadas e repasse diário 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000" spc="-1" strike="noStrike">
                <a:solidFill>
                  <a:srgbClr val="c00000"/>
                </a:solidFill>
                <a:latin typeface="Arial"/>
                <a:ea typeface="Arial"/>
              </a:rPr>
              <a:t>        </a:t>
            </a:r>
            <a:r>
              <a:rPr b="0" lang="pt-BR" sz="2000" spc="-1" strike="noStrike">
                <a:solidFill>
                  <a:srgbClr val="c00000"/>
                </a:solidFill>
                <a:latin typeface="Arial"/>
                <a:ea typeface="Arial"/>
              </a:rPr>
              <a:t>https://forms.gle/PvxCro4krWhuv6fT8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m 6" descr=""/>
          <p:cNvPicPr/>
          <p:nvPr/>
        </p:nvPicPr>
        <p:blipFill>
          <a:blip r:embed="rId1"/>
          <a:stretch/>
        </p:blipFill>
        <p:spPr>
          <a:xfrm>
            <a:off x="220680" y="36720"/>
            <a:ext cx="10092600" cy="5662800"/>
          </a:xfrm>
          <a:prstGeom prst="rect">
            <a:avLst/>
          </a:prstGeom>
          <a:ln w="0"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220680" y="891000"/>
            <a:ext cx="9648720" cy="580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25000"/>
              </a:lnSpc>
              <a:buClr>
                <a:srgbClr val="c00000"/>
              </a:buClr>
              <a:buFont typeface="Arial"/>
              <a:buChar char="•"/>
            </a:pPr>
            <a:r>
              <a:rPr b="1" lang="pt-BR" sz="2000" spc="-1" strike="noStrike" cap="all">
                <a:solidFill>
                  <a:srgbClr val="c00000"/>
                </a:solidFill>
                <a:latin typeface="Arial"/>
                <a:ea typeface="Arial"/>
              </a:rPr>
              <a:t>Saldo de doses de grupos prioritários</a:t>
            </a:r>
            <a:endParaRPr b="0" lang="pt-BR" sz="2000" spc="-1" strike="noStrike">
              <a:latin typeface="Arial"/>
            </a:endParaRPr>
          </a:p>
          <a:p>
            <a:pPr marL="457200">
              <a:lnSpc>
                <a:spcPct val="125000"/>
              </a:lnSpc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Proposta – ampliar acesso para trabalhadores de saúde, conforme escalonamento e idosos por ordem decrescente de idade;</a:t>
            </a:r>
            <a:endParaRPr b="0" lang="pt-BR" sz="2000" spc="-1" strike="noStrike">
              <a:latin typeface="Arial"/>
            </a:endParaRPr>
          </a:p>
          <a:p>
            <a:pPr marL="457200">
              <a:lnSpc>
                <a:spcPct val="125000"/>
              </a:lnSpc>
            </a:pPr>
            <a:endParaRPr b="0" lang="pt-BR" sz="2000" spc="-1" strike="noStrike">
              <a:latin typeface="Arial"/>
            </a:endParaRPr>
          </a:p>
          <a:p>
            <a:pPr marL="343080" indent="-342720">
              <a:lnSpc>
                <a:spcPct val="125000"/>
              </a:lnSpc>
              <a:buClr>
                <a:srgbClr val="c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c00000"/>
                </a:solidFill>
                <a:latin typeface="Arial"/>
                <a:ea typeface="Arial"/>
              </a:rPr>
              <a:t>OPERACIONALIZAÇÃO DOS FRASCOS MULTIDOSES</a:t>
            </a:r>
            <a:endParaRPr b="0" lang="pt-BR" sz="2000" spc="-1" strike="noStrike">
              <a:latin typeface="Arial"/>
            </a:endParaRPr>
          </a:p>
          <a:p>
            <a:pPr marL="457200">
              <a:lnSpc>
                <a:spcPct val="125000"/>
              </a:lnSpc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Proposta – programar ações para aproveitamento completo do frasco;</a:t>
            </a:r>
            <a:endParaRPr b="0" lang="pt-BR" sz="2000" spc="-1" strike="noStrike">
              <a:latin typeface="Arial"/>
            </a:endParaRPr>
          </a:p>
          <a:p>
            <a:pPr marL="457200">
              <a:lnSpc>
                <a:spcPct val="125000"/>
              </a:lnSpc>
            </a:pPr>
            <a:endParaRPr b="0" lang="pt-BR" sz="2000" spc="-1" strike="noStrike">
              <a:latin typeface="Arial"/>
            </a:endParaRPr>
          </a:p>
          <a:p>
            <a:pPr marL="343080" indent="-342720">
              <a:lnSpc>
                <a:spcPct val="125000"/>
              </a:lnSpc>
              <a:buClr>
                <a:srgbClr val="c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c00000"/>
                </a:solidFill>
                <a:latin typeface="Arial"/>
                <a:ea typeface="Arial"/>
              </a:rPr>
              <a:t>SEGUNDAS DOSES </a:t>
            </a:r>
            <a:endParaRPr b="0" lang="pt-BR" sz="2000" spc="-1" strike="noStrike">
              <a:latin typeface="Arial"/>
            </a:endParaRPr>
          </a:p>
          <a:p>
            <a:pPr marL="457200">
              <a:lnSpc>
                <a:spcPct val="125000"/>
              </a:lnSpc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Proposta – garantir as segundas doses, conforme comprovação da primeira.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25000"/>
              </a:lnSpc>
            </a:pPr>
            <a:endParaRPr b="0" lang="pt-BR" sz="2000" spc="-1" strike="noStrike">
              <a:latin typeface="Arial"/>
            </a:endParaRPr>
          </a:p>
          <a:p>
            <a:pPr marL="343080" indent="-342720">
              <a:lnSpc>
                <a:spcPct val="125000"/>
              </a:lnSpc>
              <a:buClr>
                <a:srgbClr val="c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c00000"/>
                </a:solidFill>
                <a:latin typeface="Arial"/>
                <a:ea typeface="Arial"/>
              </a:rPr>
              <a:t>RECUSAS 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– Proposta não precisa assinar termo.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25000"/>
              </a:lnSpc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25000"/>
              </a:lnSpc>
            </a:pPr>
            <a:r>
              <a:rPr b="1" lang="pt-BR" sz="2000" spc="-1" strike="noStrike">
                <a:solidFill>
                  <a:srgbClr val="de0117"/>
                </a:solidFill>
                <a:latin typeface="Arial"/>
                <a:ea typeface="Arial"/>
              </a:rPr>
              <a:t> 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25000"/>
              </a:lnSpc>
            </a:pPr>
            <a:r>
              <a:rPr b="1" lang="pt-BR" sz="2000" spc="-1" strike="noStrike">
                <a:solidFill>
                  <a:srgbClr val="de0117"/>
                </a:solidFill>
                <a:latin typeface="Arial"/>
                <a:ea typeface="Arial"/>
              </a:rPr>
              <a:t> 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438120" y="1581840"/>
            <a:ext cx="920412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6" descr=""/>
          <p:cNvPicPr/>
          <p:nvPr/>
        </p:nvPicPr>
        <p:blipFill>
          <a:blip r:embed="rId1"/>
          <a:stretch/>
        </p:blipFill>
        <p:spPr>
          <a:xfrm>
            <a:off x="-420480" y="27360"/>
            <a:ext cx="10092600" cy="5662800"/>
          </a:xfrm>
          <a:prstGeom prst="rect">
            <a:avLst/>
          </a:prstGeom>
          <a:ln w="0">
            <a:noFill/>
          </a:ln>
        </p:spPr>
      </p:pic>
      <p:sp>
        <p:nvSpPr>
          <p:cNvPr id="155" name="CustomShape 1"/>
          <p:cNvSpPr/>
          <p:nvPr/>
        </p:nvSpPr>
        <p:spPr>
          <a:xfrm>
            <a:off x="1584000" y="395280"/>
            <a:ext cx="792036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25000"/>
              </a:lnSpc>
            </a:pPr>
            <a:r>
              <a:rPr b="1" lang="pt-BR" sz="2400" spc="-1" strike="noStrike">
                <a:solidFill>
                  <a:srgbClr val="c00000"/>
                </a:solidFill>
                <a:latin typeface="Arial"/>
                <a:ea typeface="Arial"/>
              </a:rPr>
              <a:t>VIGILÂNCIA DE EAPV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438120" y="1581840"/>
            <a:ext cx="920412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57" name="Gráfico 4"/>
          <p:cNvGraphicFramePr/>
          <p:nvPr/>
        </p:nvGraphicFramePr>
        <p:xfrm>
          <a:off x="3732480" y="1073880"/>
          <a:ext cx="5835240" cy="38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8" name="Gráfico 5"/>
          <p:cNvGraphicFramePr/>
          <p:nvPr/>
        </p:nvGraphicFramePr>
        <p:xfrm>
          <a:off x="-144360" y="939600"/>
          <a:ext cx="3593880" cy="2117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9" name="CustomShape 3"/>
          <p:cNvSpPr/>
          <p:nvPr/>
        </p:nvSpPr>
        <p:spPr>
          <a:xfrm>
            <a:off x="6192360" y="5012280"/>
            <a:ext cx="2808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e-SUS Notifica</a:t>
            </a:r>
            <a:endParaRPr b="0" lang="pt-BR" sz="1800" spc="-1" strike="noStrike">
              <a:latin typeface="Arial"/>
            </a:endParaRPr>
          </a:p>
        </p:txBody>
      </p:sp>
      <p:graphicFrame>
        <p:nvGraphicFramePr>
          <p:cNvPr id="160" name="Gráfico 10"/>
          <p:cNvGraphicFramePr/>
          <p:nvPr/>
        </p:nvGraphicFramePr>
        <p:xfrm>
          <a:off x="-144360" y="3124440"/>
          <a:ext cx="3593880" cy="2434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0" y="4619880"/>
            <a:ext cx="10080000" cy="67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ffffff"/>
                </a:solidFill>
                <a:latin typeface="Arial"/>
                <a:ea typeface="Arial"/>
              </a:rPr>
              <a:t>Superintendência de Vigilância e Proteção da Saúde - SUVISA</a:t>
            </a:r>
            <a:endParaRPr b="0" lang="pt-B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ffffff"/>
                </a:solidFill>
                <a:latin typeface="Arial"/>
                <a:ea typeface="Arial"/>
              </a:rPr>
              <a:t>Diretoria de Vigilância Epidemiológica – DIVEP</a:t>
            </a:r>
            <a:endParaRPr b="0" lang="pt-B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050" spc="-1" strike="noStrike">
                <a:solidFill>
                  <a:srgbClr val="ffffff"/>
                </a:solidFill>
                <a:latin typeface="Arial"/>
                <a:ea typeface="Arial"/>
              </a:rPr>
              <a:t>Coordenação de Imunizações e Vigilância Epidemiológica de Doenças Imunopreveníveis - CIVEDI</a:t>
            </a:r>
            <a:endParaRPr b="0" lang="pt-BR" sz="10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797040" y="3643200"/>
            <a:ext cx="8566920" cy="112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2"/>
          <p:cNvSpPr/>
          <p:nvPr/>
        </p:nvSpPr>
        <p:spPr>
          <a:xfrm>
            <a:off x="797040" y="2403360"/>
            <a:ext cx="8566920" cy="12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3" name="Imagem 2" descr=""/>
          <p:cNvPicPr/>
          <p:nvPr/>
        </p:nvPicPr>
        <p:blipFill>
          <a:blip r:embed="rId1"/>
          <a:stretch/>
        </p:blipFill>
        <p:spPr>
          <a:xfrm>
            <a:off x="40320" y="-10440"/>
            <a:ext cx="10080360" cy="5578920"/>
          </a:xfrm>
          <a:prstGeom prst="rect">
            <a:avLst/>
          </a:prstGeom>
          <a:ln w="0">
            <a:noFill/>
          </a:ln>
        </p:spPr>
      </p:pic>
      <p:sp>
        <p:nvSpPr>
          <p:cNvPr id="124" name="CustomShape 3"/>
          <p:cNvSpPr/>
          <p:nvPr/>
        </p:nvSpPr>
        <p:spPr>
          <a:xfrm>
            <a:off x="720" y="387000"/>
            <a:ext cx="5039280" cy="2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000" spc="-1" strike="noStrike">
                <a:solidFill>
                  <a:srgbClr val="000000"/>
                </a:solidFill>
                <a:latin typeface="Arial"/>
                <a:ea typeface="Arial"/>
              </a:rPr>
              <a:t>https://bi.saude.ba.gov.br/vacinacao/</a:t>
            </a:r>
            <a:endParaRPr b="0" lang="pt-BR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797040" y="3643200"/>
            <a:ext cx="8566920" cy="112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2"/>
          <p:cNvSpPr/>
          <p:nvPr/>
        </p:nvSpPr>
        <p:spPr>
          <a:xfrm>
            <a:off x="797040" y="2403360"/>
            <a:ext cx="8566920" cy="12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7" name="Imagem 1" descr=""/>
          <p:cNvPicPr/>
          <p:nvPr/>
        </p:nvPicPr>
        <p:blipFill>
          <a:blip r:embed="rId1"/>
          <a:stretch/>
        </p:blipFill>
        <p:spPr>
          <a:xfrm>
            <a:off x="40320" y="249840"/>
            <a:ext cx="10080360" cy="5545800"/>
          </a:xfrm>
          <a:prstGeom prst="rect">
            <a:avLst/>
          </a:prstGeom>
          <a:ln w="0">
            <a:noFill/>
          </a:ln>
        </p:spPr>
      </p:pic>
      <p:sp>
        <p:nvSpPr>
          <p:cNvPr id="128" name="CustomShape 3"/>
          <p:cNvSpPr/>
          <p:nvPr/>
        </p:nvSpPr>
        <p:spPr>
          <a:xfrm>
            <a:off x="2232000" y="531000"/>
            <a:ext cx="5039280" cy="25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latin typeface="Arial"/>
                <a:ea typeface="Arial"/>
              </a:rPr>
              <a:t>https://bi.saude.ba.gov.br/vacinacao/</a:t>
            </a:r>
            <a:endParaRPr b="0" lang="pt-BR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m 6" descr=""/>
          <p:cNvPicPr/>
          <p:nvPr/>
        </p:nvPicPr>
        <p:blipFill>
          <a:blip r:embed="rId1"/>
          <a:stretch/>
        </p:blipFill>
        <p:spPr>
          <a:xfrm>
            <a:off x="0" y="7200"/>
            <a:ext cx="10092960" cy="56631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30" name="Gráfico 5"/>
          <p:cNvGraphicFramePr/>
          <p:nvPr/>
        </p:nvGraphicFramePr>
        <p:xfrm>
          <a:off x="1296000" y="1275480"/>
          <a:ext cx="8136720" cy="400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m 6" descr=""/>
          <p:cNvPicPr/>
          <p:nvPr/>
        </p:nvPicPr>
        <p:blipFill>
          <a:blip r:embed="rId1"/>
          <a:stretch/>
        </p:blipFill>
        <p:spPr>
          <a:xfrm>
            <a:off x="0" y="7200"/>
            <a:ext cx="10092600" cy="5662800"/>
          </a:xfrm>
          <a:prstGeom prst="rect">
            <a:avLst/>
          </a:prstGeom>
          <a:ln w="0"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215640" y="1035000"/>
            <a:ext cx="742932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25000"/>
              </a:lnSpc>
            </a:pPr>
            <a:r>
              <a:rPr b="1" lang="pt-BR" sz="2400" spc="-1" strike="noStrike">
                <a:solidFill>
                  <a:srgbClr val="c00000"/>
                </a:solidFill>
                <a:latin typeface="Arial"/>
                <a:ea typeface="Arial"/>
              </a:rPr>
              <a:t>GRUPOS PRIORITÁRIOS – FASE I – ETAPA 1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438120" y="1395000"/>
            <a:ext cx="920412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1240" bIns="0">
            <a:noAutofit/>
          </a:bodyPr>
          <a:p>
            <a:pPr marL="114480" algn="just">
              <a:lnSpc>
                <a:spcPct val="93000"/>
              </a:lnSpc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457560" indent="-342720" algn="just">
              <a:lnSpc>
                <a:spcPct val="93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Pessoas idosas residentes em instituições de longa permanência (institucionalizadas) - 100% das doses liberadas;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93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marL="457560" indent="-342720" algn="just">
              <a:lnSpc>
                <a:spcPct val="93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Pessoas a partir de 18 anos de idade com deficiência, residentes em residências inclusivas (institucionalizadas) - 100% das doses liberadas;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93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marL="457560" indent="-342720" algn="just">
              <a:lnSpc>
                <a:spcPct val="93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População indígena que vive em terras indígenas homologadas e não homologadas - 100% das doses liberadas; 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93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marL="457560" indent="-342720" algn="just">
              <a:lnSpc>
                <a:spcPct val="93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e 66% das doses liberadas para Trabalhadores de Saúde (redes pública, privada e filantrópica), conforme pactuado em CIB, Resoluções Nº 13 e 15/2021, incluindo os acadêmicos e residentes em atuação nos referidos serviços de saúde.</a:t>
            </a:r>
            <a:endParaRPr b="0" lang="pt-B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m 6" descr=""/>
          <p:cNvPicPr/>
          <p:nvPr/>
        </p:nvPicPr>
        <p:blipFill>
          <a:blip r:embed="rId1"/>
          <a:stretch/>
        </p:blipFill>
        <p:spPr>
          <a:xfrm>
            <a:off x="0" y="7200"/>
            <a:ext cx="10092600" cy="5662800"/>
          </a:xfrm>
          <a:prstGeom prst="rect">
            <a:avLst/>
          </a:prstGeom>
          <a:ln w="0">
            <a:noFill/>
          </a:ln>
        </p:spPr>
      </p:pic>
      <p:sp>
        <p:nvSpPr>
          <p:cNvPr id="135" name="CustomShape 1"/>
          <p:cNvSpPr/>
          <p:nvPr/>
        </p:nvSpPr>
        <p:spPr>
          <a:xfrm>
            <a:off x="215640" y="921600"/>
            <a:ext cx="742932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25000"/>
              </a:lnSpc>
            </a:pPr>
            <a:r>
              <a:rPr b="1" lang="pt-BR" sz="2400" spc="-1" strike="noStrike">
                <a:solidFill>
                  <a:srgbClr val="c00000"/>
                </a:solidFill>
                <a:latin typeface="Arial"/>
                <a:ea typeface="Arial"/>
              </a:rPr>
              <a:t>SEGUNDAS DOSES – FASE I – ETAPA 1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359640" y="1395000"/>
            <a:ext cx="920412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1240" bIns="0">
            <a:noAutofit/>
          </a:bodyPr>
          <a:p>
            <a:pPr marL="114480" algn="just">
              <a:lnSpc>
                <a:spcPct val="93000"/>
              </a:lnSpc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457560" indent="-342720" algn="just">
              <a:lnSpc>
                <a:spcPct val="93000"/>
              </a:lnSpc>
              <a:buClr>
                <a:srgbClr val="c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2000" spc="-1" strike="noStrike">
                <a:solidFill>
                  <a:srgbClr val="c00000"/>
                </a:solidFill>
                <a:latin typeface="Arial"/>
                <a:ea typeface="Arial"/>
              </a:rPr>
              <a:t>Liberação das doses para os municípios a partir do dia 12/02/2021</a:t>
            </a:r>
            <a:r>
              <a:rPr b="0" lang="pt-BR" sz="2000" spc="-1" strike="noStrike">
                <a:solidFill>
                  <a:srgbClr val="ff0000"/>
                </a:solidFill>
                <a:latin typeface="Arial"/>
                <a:ea typeface="Arial"/>
              </a:rPr>
              <a:t> 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- (início da vacinação na Bahia em 19/01/2021, aprazamento de 28 dias, ou seja, a partir de 15/02/2021). Completar esquema com vacina do mesmo laboratório.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93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marL="457560" indent="-342720" algn="just">
              <a:lnSpc>
                <a:spcPct val="93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Responsabilidade da gestão municipal assegurar as segundas doses, conforme quantitativo de doses liberadas e pactuadas em CIB.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93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marL="457560" indent="-342720" algn="just">
              <a:lnSpc>
                <a:spcPct val="93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Serão liberadas 100% das </a:t>
            </a:r>
            <a:r>
              <a:rPr b="0" lang="pt-BR" sz="2000" spc="-1" strike="noStrike">
                <a:solidFill>
                  <a:srgbClr val="c00000"/>
                </a:solidFill>
                <a:latin typeface="Arial"/>
                <a:ea typeface="Arial"/>
              </a:rPr>
              <a:t>segundas doses 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para atender o mesmo público atendido com a liberação da primeira remessa:</a:t>
            </a:r>
            <a:endParaRPr b="0" lang="pt-BR" sz="2000" spc="-1" strike="noStrike">
              <a:latin typeface="Arial"/>
            </a:endParaRPr>
          </a:p>
          <a:p>
            <a:pPr marL="114480" algn="just">
              <a:lnSpc>
                <a:spcPct val="93000"/>
              </a:lnSpc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- Idosos em ILPI;</a:t>
            </a:r>
            <a:endParaRPr b="0" lang="pt-BR" sz="2000" spc="-1" strike="noStrike">
              <a:latin typeface="Arial"/>
            </a:endParaRPr>
          </a:p>
          <a:p>
            <a:pPr marL="114480" algn="just">
              <a:lnSpc>
                <a:spcPct val="93000"/>
              </a:lnSpc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- Pessoas com deficiência em ILP;</a:t>
            </a:r>
            <a:endParaRPr b="0" lang="pt-BR" sz="2000" spc="-1" strike="noStrike">
              <a:latin typeface="Arial"/>
            </a:endParaRPr>
          </a:p>
          <a:p>
            <a:pPr marL="114480" algn="just">
              <a:lnSpc>
                <a:spcPct val="93000"/>
              </a:lnSpc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- Indígenas vivendo em aldeias homologadas ou não homologadas e</a:t>
            </a:r>
            <a:endParaRPr b="0" lang="pt-BR" sz="2000" spc="-1" strike="noStrike">
              <a:latin typeface="Arial"/>
            </a:endParaRPr>
          </a:p>
          <a:p>
            <a:pPr marL="114480" algn="just">
              <a:lnSpc>
                <a:spcPct val="93000"/>
              </a:lnSpc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- Trabalhadores de saúde (aproximadamente 34%).</a:t>
            </a:r>
            <a:endParaRPr b="0" lang="pt-BR" sz="2000" spc="-1" strike="noStrike">
              <a:latin typeface="Arial"/>
            </a:endParaRPr>
          </a:p>
          <a:p>
            <a:pPr marL="114480" algn="just">
              <a:lnSpc>
                <a:spcPct val="93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marL="114480" algn="just">
              <a:lnSpc>
                <a:spcPct val="93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marL="114480" algn="just">
              <a:lnSpc>
                <a:spcPct val="93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marL="114480" algn="just">
              <a:lnSpc>
                <a:spcPct val="93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m 6" descr=""/>
          <p:cNvPicPr/>
          <p:nvPr/>
        </p:nvPicPr>
        <p:blipFill>
          <a:blip r:embed="rId1"/>
          <a:stretch/>
        </p:blipFill>
        <p:spPr>
          <a:xfrm>
            <a:off x="0" y="7200"/>
            <a:ext cx="10092600" cy="5662800"/>
          </a:xfrm>
          <a:prstGeom prst="rect">
            <a:avLst/>
          </a:prstGeom>
          <a:ln w="0">
            <a:noFill/>
          </a:ln>
        </p:spPr>
      </p:pic>
      <p:sp>
        <p:nvSpPr>
          <p:cNvPr id="138" name="CustomShape 1"/>
          <p:cNvSpPr/>
          <p:nvPr/>
        </p:nvSpPr>
        <p:spPr>
          <a:xfrm>
            <a:off x="0" y="921960"/>
            <a:ext cx="792036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25000"/>
              </a:lnSpc>
            </a:pPr>
            <a:r>
              <a:rPr b="1" lang="pt-BR" sz="2400" spc="-1" strike="noStrike">
                <a:solidFill>
                  <a:srgbClr val="c00000"/>
                </a:solidFill>
                <a:latin typeface="Arial"/>
                <a:ea typeface="Arial"/>
              </a:rPr>
              <a:t>VACINAÇÃO DOS INDÍGENAS – FASE I – ETAPA 1 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25000"/>
              </a:lnSpc>
            </a:pPr>
            <a:r>
              <a:rPr b="1" lang="pt-BR" sz="2400" spc="-1" strike="noStrike">
                <a:solidFill>
                  <a:srgbClr val="de0117"/>
                </a:solidFill>
                <a:latin typeface="Arial"/>
                <a:ea typeface="Arial"/>
              </a:rPr>
              <a:t>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438120" y="1581840"/>
            <a:ext cx="920412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3"/>
          <p:cNvSpPr/>
          <p:nvPr/>
        </p:nvSpPr>
        <p:spPr>
          <a:xfrm>
            <a:off x="326880" y="1562040"/>
            <a:ext cx="9426240" cy="415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560" indent="-342720" algn="just">
              <a:lnSpc>
                <a:spcPct val="93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1600" spc="-1" strike="noStrike">
                <a:solidFill>
                  <a:srgbClr val="000000"/>
                </a:solidFill>
                <a:latin typeface="Arial"/>
                <a:ea typeface="Arial"/>
              </a:rPr>
              <a:t>59,35% da população indígena vacinada; </a:t>
            </a:r>
            <a:endParaRPr b="0" lang="pt-BR" sz="1600" spc="-1" strike="noStrike">
              <a:latin typeface="Arial"/>
            </a:endParaRPr>
          </a:p>
          <a:p>
            <a:pPr algn="just">
              <a:lnSpc>
                <a:spcPct val="93000"/>
              </a:lnSpc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  <a:p>
            <a:pPr marL="457560" indent="-342720" algn="just">
              <a:lnSpc>
                <a:spcPct val="93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1600" spc="-1" strike="noStrike">
                <a:solidFill>
                  <a:srgbClr val="000000"/>
                </a:solidFill>
                <a:latin typeface="Arial"/>
                <a:ea typeface="Arial"/>
              </a:rPr>
              <a:t>63% dos indígenas não vacinados pertencem aos municípios de </a:t>
            </a:r>
            <a:r>
              <a:rPr b="0" lang="pt-BR" sz="1600" spc="-1" strike="noStrike">
                <a:solidFill>
                  <a:srgbClr val="c00000"/>
                </a:solidFill>
                <a:latin typeface="Arial"/>
                <a:ea typeface="Arial"/>
              </a:rPr>
              <a:t>Ilhéus, Porto</a:t>
            </a:r>
            <a:r>
              <a:rPr b="0" lang="pt-BR" sz="16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pt-BR" sz="1600" spc="-1" strike="noStrike">
                <a:solidFill>
                  <a:srgbClr val="c00000"/>
                </a:solidFill>
                <a:latin typeface="Arial"/>
                <a:ea typeface="Arial"/>
              </a:rPr>
              <a:t>Seguro e Santa Cruz Cabrália</a:t>
            </a:r>
            <a:r>
              <a:rPr b="0" lang="pt-BR" sz="1600" spc="-1" strike="noStrike">
                <a:solidFill>
                  <a:srgbClr val="000000"/>
                </a:solidFill>
                <a:latin typeface="Arial"/>
                <a:ea typeface="Arial"/>
              </a:rPr>
              <a:t>;</a:t>
            </a:r>
            <a:endParaRPr b="0" lang="pt-BR" sz="1600" spc="-1" strike="noStrike">
              <a:latin typeface="Arial"/>
            </a:endParaRPr>
          </a:p>
          <a:p>
            <a:pPr algn="just">
              <a:lnSpc>
                <a:spcPct val="93000"/>
              </a:lnSpc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  <a:p>
            <a:pPr marL="457560" indent="-342720" algn="just">
              <a:lnSpc>
                <a:spcPct val="93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1600" spc="-1" strike="noStrike">
                <a:solidFill>
                  <a:srgbClr val="000000"/>
                </a:solidFill>
                <a:latin typeface="Arial"/>
                <a:ea typeface="Arial"/>
              </a:rPr>
              <a:t>Apenas 02 dos municípios com aldeias indígenas estão com cobertura menor que 50%;</a:t>
            </a:r>
            <a:endParaRPr b="0" lang="pt-BR" sz="1600" spc="-1" strike="noStrike">
              <a:latin typeface="Arial"/>
            </a:endParaRPr>
          </a:p>
          <a:p>
            <a:pPr algn="just">
              <a:lnSpc>
                <a:spcPct val="93000"/>
              </a:lnSpc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  <a:p>
            <a:pPr marL="457560" indent="-342720" algn="just">
              <a:lnSpc>
                <a:spcPct val="93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1600" spc="-1" strike="noStrike">
                <a:solidFill>
                  <a:srgbClr val="000000"/>
                </a:solidFill>
                <a:latin typeface="Arial"/>
                <a:ea typeface="Arial"/>
              </a:rPr>
              <a:t>Municípios com dificuldades (principalmente os que tem maior número de indígenas aldeados): necessidade escolta, distância da aldeia em relação a sede municipal e horário de início e término das atividades;</a:t>
            </a:r>
            <a:endParaRPr b="0" lang="pt-BR" sz="1600" spc="-1" strike="noStrike">
              <a:latin typeface="Arial"/>
            </a:endParaRPr>
          </a:p>
          <a:p>
            <a:pPr marL="114480" algn="just">
              <a:lnSpc>
                <a:spcPct val="93000"/>
              </a:lnSpc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  <a:p>
            <a:pPr marL="457560" indent="-342720" algn="just">
              <a:lnSpc>
                <a:spcPct val="93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1600" spc="-1" strike="noStrike">
                <a:solidFill>
                  <a:srgbClr val="000000"/>
                </a:solidFill>
                <a:latin typeface="Arial"/>
                <a:ea typeface="Arial"/>
              </a:rPr>
              <a:t>Ressalta-se a importância da articulação do Pólo Indígena/Dsei Bahia com a gestão municipal e regional.</a:t>
            </a:r>
            <a:endParaRPr b="0" lang="pt-BR" sz="1600" spc="-1" strike="noStrike">
              <a:latin typeface="Arial"/>
            </a:endParaRPr>
          </a:p>
          <a:p>
            <a:pPr algn="just">
              <a:lnSpc>
                <a:spcPct val="93000"/>
              </a:lnSpc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  <a:p>
            <a:pPr marL="457560" indent="-342720" algn="just">
              <a:lnSpc>
                <a:spcPct val="93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1600" spc="-1" strike="noStrike">
                <a:solidFill>
                  <a:srgbClr val="000000"/>
                </a:solidFill>
                <a:latin typeface="Arial"/>
                <a:ea typeface="Arial"/>
              </a:rPr>
              <a:t>Previsão de conclusão de aplicação das primeiras doses no dia 13/02/2021, quando teremos uma estimativa de saldo de doses.</a:t>
            </a:r>
            <a:endParaRPr b="0" lang="pt-BR" sz="1600" spc="-1" strike="noStrike">
              <a:latin typeface="Arial"/>
            </a:endParaRPr>
          </a:p>
          <a:p>
            <a:pPr algn="just">
              <a:lnSpc>
                <a:spcPct val="93000"/>
              </a:lnSpc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  <a:p>
            <a:pPr algn="just">
              <a:lnSpc>
                <a:spcPct val="93000"/>
              </a:lnSpc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m 6" descr=""/>
          <p:cNvPicPr/>
          <p:nvPr/>
        </p:nvPicPr>
        <p:blipFill>
          <a:blip r:embed="rId1"/>
          <a:stretch/>
        </p:blipFill>
        <p:spPr>
          <a:xfrm>
            <a:off x="0" y="7200"/>
            <a:ext cx="10092600" cy="5662800"/>
          </a:xfrm>
          <a:prstGeom prst="rect">
            <a:avLst/>
          </a:prstGeom>
          <a:ln w="0">
            <a:noFill/>
          </a:ln>
        </p:spPr>
      </p:pic>
      <p:sp>
        <p:nvSpPr>
          <p:cNvPr id="142" name="CustomShape 1"/>
          <p:cNvSpPr/>
          <p:nvPr/>
        </p:nvSpPr>
        <p:spPr>
          <a:xfrm>
            <a:off x="0" y="921960"/>
            <a:ext cx="792036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25000"/>
              </a:lnSpc>
            </a:pPr>
            <a:r>
              <a:rPr b="1" lang="pt-BR" sz="2400" spc="-1" strike="noStrike">
                <a:solidFill>
                  <a:srgbClr val="c00000"/>
                </a:solidFill>
                <a:latin typeface="Arial"/>
                <a:ea typeface="Arial"/>
              </a:rPr>
              <a:t>VACINAÇÃO DOS INDÍGENAS – FASE I – ETAPA 1 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25000"/>
              </a:lnSpc>
            </a:pPr>
            <a:r>
              <a:rPr b="1" lang="pt-BR" sz="2400" spc="-1" strike="noStrike">
                <a:solidFill>
                  <a:srgbClr val="de0117"/>
                </a:solidFill>
                <a:latin typeface="Arial"/>
                <a:ea typeface="Arial"/>
              </a:rPr>
              <a:t>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438120" y="1581840"/>
            <a:ext cx="920412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4" name="Imagem 1" descr=""/>
          <p:cNvPicPr/>
          <p:nvPr/>
        </p:nvPicPr>
        <p:blipFill>
          <a:blip r:embed="rId2"/>
          <a:stretch/>
        </p:blipFill>
        <p:spPr>
          <a:xfrm>
            <a:off x="1329840" y="1683000"/>
            <a:ext cx="7676640" cy="3466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m 6" descr=""/>
          <p:cNvPicPr/>
          <p:nvPr/>
        </p:nvPicPr>
        <p:blipFill>
          <a:blip r:embed="rId1"/>
          <a:stretch/>
        </p:blipFill>
        <p:spPr>
          <a:xfrm>
            <a:off x="0" y="7200"/>
            <a:ext cx="10092600" cy="5662800"/>
          </a:xfrm>
          <a:prstGeom prst="rect">
            <a:avLst/>
          </a:prstGeom>
          <a:ln w="0"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192600" y="1419120"/>
            <a:ext cx="1807920" cy="23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25000"/>
              </a:lnSpc>
            </a:pPr>
            <a:r>
              <a:rPr b="1" lang="pt-BR" sz="2000" spc="-1" strike="noStrike">
                <a:solidFill>
                  <a:srgbClr val="c00000"/>
                </a:solidFill>
                <a:latin typeface="Arial"/>
                <a:ea typeface="Arial"/>
              </a:rPr>
              <a:t>VACINAÇÃO </a:t>
            </a:r>
            <a:endParaRPr b="0" lang="pt-BR" sz="2000" spc="-1" strike="noStrike">
              <a:latin typeface="Arial"/>
            </a:endParaRPr>
          </a:p>
          <a:p>
            <a:pPr algn="ctr">
              <a:lnSpc>
                <a:spcPct val="125000"/>
              </a:lnSpc>
            </a:pPr>
            <a:r>
              <a:rPr b="1" lang="pt-BR" sz="2000" spc="-1" strike="noStrike">
                <a:solidFill>
                  <a:srgbClr val="c00000"/>
                </a:solidFill>
                <a:latin typeface="Arial"/>
                <a:ea typeface="Arial"/>
              </a:rPr>
              <a:t>DOS </a:t>
            </a:r>
            <a:endParaRPr b="0" lang="pt-BR" sz="2000" spc="-1" strike="noStrike">
              <a:latin typeface="Arial"/>
            </a:endParaRPr>
          </a:p>
          <a:p>
            <a:pPr algn="ctr">
              <a:lnSpc>
                <a:spcPct val="125000"/>
              </a:lnSpc>
            </a:pPr>
            <a:r>
              <a:rPr b="1" lang="pt-BR" sz="2000" spc="-1" strike="noStrike">
                <a:solidFill>
                  <a:srgbClr val="c00000"/>
                </a:solidFill>
                <a:latin typeface="Arial"/>
                <a:ea typeface="Arial"/>
              </a:rPr>
              <a:t>INDÍGENAS</a:t>
            </a:r>
            <a:endParaRPr b="0" lang="pt-BR" sz="2000" spc="-1" strike="noStrike">
              <a:latin typeface="Arial"/>
            </a:endParaRPr>
          </a:p>
          <a:p>
            <a:pPr algn="ctr">
              <a:lnSpc>
                <a:spcPct val="125000"/>
              </a:lnSpc>
            </a:pPr>
            <a:r>
              <a:rPr b="1" lang="pt-BR" sz="2000" spc="-1" strike="noStrike">
                <a:solidFill>
                  <a:srgbClr val="c00000"/>
                </a:solidFill>
                <a:latin typeface="Arial"/>
                <a:ea typeface="Arial"/>
              </a:rPr>
              <a:t> </a:t>
            </a:r>
            <a:r>
              <a:rPr b="1" lang="pt-BR" sz="2000" spc="-1" strike="noStrike">
                <a:solidFill>
                  <a:srgbClr val="c00000"/>
                </a:solidFill>
                <a:latin typeface="Arial"/>
                <a:ea typeface="Arial"/>
              </a:rPr>
              <a:t>FASE I </a:t>
            </a:r>
            <a:endParaRPr b="0" lang="pt-BR" sz="2000" spc="-1" strike="noStrike">
              <a:latin typeface="Arial"/>
            </a:endParaRPr>
          </a:p>
          <a:p>
            <a:pPr algn="ctr">
              <a:lnSpc>
                <a:spcPct val="125000"/>
              </a:lnSpc>
            </a:pPr>
            <a:r>
              <a:rPr b="1" lang="pt-BR" sz="2000" spc="-1" strike="noStrike">
                <a:solidFill>
                  <a:srgbClr val="c00000"/>
                </a:solidFill>
                <a:latin typeface="Arial"/>
                <a:ea typeface="Arial"/>
              </a:rPr>
              <a:t> </a:t>
            </a:r>
            <a:r>
              <a:rPr b="1" lang="pt-BR" sz="2000" spc="-1" strike="noStrike">
                <a:solidFill>
                  <a:srgbClr val="c00000"/>
                </a:solidFill>
                <a:latin typeface="Arial"/>
                <a:ea typeface="Arial"/>
              </a:rPr>
              <a:t>ETAPA 1 </a:t>
            </a:r>
            <a:endParaRPr b="0" lang="pt-BR" sz="2000" spc="-1" strike="noStrike">
              <a:latin typeface="Arial"/>
            </a:endParaRPr>
          </a:p>
          <a:p>
            <a:pPr algn="ctr">
              <a:lnSpc>
                <a:spcPct val="125000"/>
              </a:lnSpc>
            </a:pPr>
            <a:r>
              <a:rPr b="1" lang="pt-BR" sz="2000" spc="-1" strike="noStrike">
                <a:solidFill>
                  <a:srgbClr val="de0117"/>
                </a:solidFill>
                <a:latin typeface="Arial"/>
                <a:ea typeface="Arial"/>
              </a:rPr>
              <a:t> 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438120" y="1581840"/>
            <a:ext cx="920412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8" name="Imagem 2" descr=""/>
          <p:cNvPicPr/>
          <p:nvPr/>
        </p:nvPicPr>
        <p:blipFill>
          <a:blip r:embed="rId2"/>
          <a:stretch/>
        </p:blipFill>
        <p:spPr>
          <a:xfrm>
            <a:off x="2303280" y="1786320"/>
            <a:ext cx="7695720" cy="3781080"/>
          </a:xfrm>
          <a:prstGeom prst="rect">
            <a:avLst/>
          </a:prstGeom>
          <a:ln w="0">
            <a:noFill/>
          </a:ln>
        </p:spPr>
      </p:pic>
      <p:pic>
        <p:nvPicPr>
          <p:cNvPr id="149" name="Imagem 3" descr=""/>
          <p:cNvPicPr/>
          <p:nvPr/>
        </p:nvPicPr>
        <p:blipFill>
          <a:blip r:embed="rId3"/>
          <a:stretch/>
        </p:blipFill>
        <p:spPr>
          <a:xfrm>
            <a:off x="2303280" y="866520"/>
            <a:ext cx="7600680" cy="904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</TotalTime>
  <Application>LibreOffice/7.0.3.1$Windows_X86_64 LibreOffice_project/d7547858d014d4cf69878db179d326fc3483e082</Application>
  <Words>641</Words>
  <Paragraphs>79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2021-01-11T15:22:17Z</dcterms:created>
  <dc:creator>Marcia São Pedro Leal Souza</dc:creator>
  <dc:description/>
  <dc:language>pt-BR</dc:language>
  <cp:lastModifiedBy/>
  <cp:lastPrinted>2021-01-28T13:44:41Z</cp:lastPrinted>
  <dcterms:modified xsi:type="dcterms:W3CDTF">2021-02-08T15:12:30Z</dcterms:modified>
  <cp:revision>137</cp:revision>
  <dc:subject/>
  <dc:title>VACINAÇÃO CONTRA COVID-19 FASE PREPARATÓRIA BAHIA – 11/01/2021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