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  <p:sldMasterId id="2147483674" r:id="rId3"/>
  </p:sldMasterIdLst>
  <p:notesMasterIdLst>
    <p:notesMasterId r:id="rId9"/>
  </p:notesMasterIdLst>
  <p:sldIdLst>
    <p:sldId id="256" r:id="rId4"/>
    <p:sldId id="265" r:id="rId5"/>
    <p:sldId id="266" r:id="rId6"/>
    <p:sldId id="267" r:id="rId7"/>
    <p:sldId id="269" r:id="rId8"/>
  </p:sldIdLst>
  <p:sldSz cx="12192000" cy="6858000"/>
  <p:notesSz cx="6797675" cy="9926638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2874" autoAdjust="0"/>
  </p:normalViewPr>
  <p:slideViewPr>
    <p:cSldViewPr snapToGrid="0">
      <p:cViewPr varScale="1">
        <p:scale>
          <a:sx n="74" d="100"/>
          <a:sy n="74" d="100"/>
        </p:scale>
        <p:origin x="16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13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13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9D90891-D2C5-4404-88A1-5259378075FF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438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3849840" y="9428040"/>
            <a:ext cx="2945880" cy="4982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5000"/>
              </a:lnSpc>
              <a:buClr>
                <a:srgbClr val="000000"/>
              </a:buClr>
              <a:buFont typeface="Times New Roman"/>
              <a:buChar char="•"/>
              <a:tabLst>
                <a:tab pos="449640" algn="l"/>
                <a:tab pos="898560" algn="l"/>
                <a:tab pos="1348200" algn="l"/>
                <a:tab pos="1797120" algn="l"/>
                <a:tab pos="2246760" algn="l"/>
                <a:tab pos="2695680" algn="l"/>
                <a:tab pos="3145320" algn="l"/>
              </a:tabLst>
            </a:pPr>
            <a:fld id="{0305039E-7EA5-4BDB-B0AE-BD616FBB7E09}" type="slidenum">
              <a:rPr lang="pt-BR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pPr algn="r">
                <a:lnSpc>
                  <a:spcPct val="95000"/>
                </a:lnSpc>
                <a:buClr>
                  <a:srgbClr val="000000"/>
                </a:buClr>
                <a:buFont typeface="Times New Roman"/>
                <a:buChar char="•"/>
                <a:tabLst>
                  <a:tab pos="449640" algn="l"/>
                  <a:tab pos="898560" algn="l"/>
                  <a:tab pos="1348200" algn="l"/>
                  <a:tab pos="1797120" algn="l"/>
                  <a:tab pos="2246760" algn="l"/>
                  <a:tab pos="2695680" algn="l"/>
                  <a:tab pos="3145320" algn="l"/>
                </a:tabLst>
              </a:pPr>
              <a:t>1</a:t>
            </a:fld>
            <a:endParaRPr lang="pt-BR" sz="1400" b="0" strike="noStrike" spc="-1">
              <a:latin typeface="Times New Roman"/>
            </a:endParaRPr>
          </a:p>
        </p:txBody>
      </p:sp>
      <p:sp>
        <p:nvSpPr>
          <p:cNvPr id="15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</p:spPr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749160" y="5513400"/>
            <a:ext cx="5994000" cy="5222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3846960" y="9429840"/>
            <a:ext cx="2948040" cy="494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  <a:tabLst>
                <a:tab pos="0" algn="l"/>
              </a:tabLst>
            </a:pPr>
            <a:fld id="{2AADA79E-EB35-45FE-8139-11F74AC8CB31}" type="slidenum">
              <a:rPr lang="pt-BR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pPr algn="r">
                <a:lnSpc>
                  <a:spcPct val="95000"/>
                </a:lnSpc>
                <a:tabLst>
                  <a:tab pos="0" algn="l"/>
                </a:tabLst>
              </a:pPr>
              <a:t>5</a:t>
            </a:fld>
            <a:endParaRPr lang="pt-BR" sz="1300" b="0" strike="noStrike" spc="-1">
              <a:latin typeface="Arial"/>
            </a:endParaRPr>
          </a:p>
        </p:txBody>
      </p:sp>
      <p:sp>
        <p:nvSpPr>
          <p:cNvPr id="16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0360" y="754200"/>
            <a:ext cx="6614280" cy="3722040"/>
          </a:xfrm>
          <a:prstGeom prst="rect">
            <a:avLst/>
          </a:prstGeom>
        </p:spPr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800" cy="446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281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2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872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2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872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3192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802872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3192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802872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3192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802872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body"/>
          </p:nvPr>
        </p:nvSpPr>
        <p:spPr>
          <a:xfrm>
            <a:off x="43192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27" name="PlaceHolder 7"/>
          <p:cNvSpPr>
            <a:spLocks noGrp="1"/>
          </p:cNvSpPr>
          <p:nvPr>
            <p:ph type="body"/>
          </p:nvPr>
        </p:nvSpPr>
        <p:spPr>
          <a:xfrm>
            <a:off x="802872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7"/>
          <p:cNvPicPr/>
          <p:nvPr/>
        </p:nvPicPr>
        <p:blipFill>
          <a:blip r:embed="rId14"/>
          <a:stretch/>
        </p:blipFill>
        <p:spPr>
          <a:xfrm>
            <a:off x="1440" y="0"/>
            <a:ext cx="12188520" cy="6857640"/>
          </a:xfrm>
          <a:prstGeom prst="rect">
            <a:avLst/>
          </a:prstGeom>
          <a:ln w="9525">
            <a:noFill/>
          </a:ln>
        </p:spPr>
      </p:pic>
      <p:pic>
        <p:nvPicPr>
          <p:cNvPr id="10" name="Imagem 8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pic>
        <p:nvPicPr>
          <p:cNvPr id="2" name="Imagem 10"/>
          <p:cNvPicPr/>
          <p:nvPr/>
        </p:nvPicPr>
        <p:blipFill>
          <a:blip r:embed="rId16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pic>
        <p:nvPicPr>
          <p:cNvPr id="3" name="Imagem 9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2F5597"/>
                </a:solidFill>
                <a:latin typeface="Arial Black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CDD31ED5-93FF-42AE-840C-F881BA8EE4AC}" type="slidenum">
              <a:rPr lang="pt-BR" sz="1200" b="0" strike="noStrike" spc="-1">
                <a:solidFill>
                  <a:srgbClr val="898989"/>
                </a:solidFill>
                <a:latin typeface="Calibri"/>
              </a:rPr>
              <a:pPr algn="r">
                <a:lnSpc>
                  <a:spcPct val="100000"/>
                </a:lnSpc>
                <a:tabLst>
                  <a:tab pos="0" algn="l"/>
                </a:tabLst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7"/>
          <p:cNvPicPr/>
          <p:nvPr/>
        </p:nvPicPr>
        <p:blipFill>
          <a:blip r:embed="rId14"/>
          <a:stretch/>
        </p:blipFill>
        <p:spPr>
          <a:xfrm>
            <a:off x="1440" y="0"/>
            <a:ext cx="12188520" cy="6857640"/>
          </a:xfrm>
          <a:prstGeom prst="rect">
            <a:avLst/>
          </a:prstGeom>
          <a:ln w="9525">
            <a:noFill/>
          </a:ln>
        </p:spPr>
      </p:pic>
      <p:pic>
        <p:nvPicPr>
          <p:cNvPr id="46" name="Imagem 8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pic>
        <p:nvPicPr>
          <p:cNvPr id="47" name="Imagem 10"/>
          <p:cNvPicPr/>
          <p:nvPr/>
        </p:nvPicPr>
        <p:blipFill>
          <a:blip r:embed="rId16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pic>
        <p:nvPicPr>
          <p:cNvPr id="48" name="Imagem 9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203864"/>
                </a:solidFill>
                <a:latin typeface="Arial Black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03864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203864"/>
                </a:solidFill>
                <a:latin typeface="Calibri"/>
              </a:rPr>
              <a:t>Editar estilos de texto Mestre</a:t>
            </a: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203864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203864"/>
                </a:solidFill>
                <a:latin typeface="Calibri"/>
              </a:rPr>
              <a:t>Segundo nível</a:t>
            </a:r>
            <a:endParaRPr lang="pt-BR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203864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203864"/>
                </a:solidFill>
                <a:latin typeface="Calibri"/>
              </a:rPr>
              <a:t>Terceiro nível</a:t>
            </a:r>
            <a:endParaRPr lang="pt-BR" sz="20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203864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203864"/>
                </a:solidFill>
                <a:latin typeface="Calibri"/>
              </a:rPr>
              <a:t>Quarto nível</a:t>
            </a: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203864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203864"/>
                </a:solidFill>
                <a:latin typeface="Calibri"/>
              </a:rPr>
              <a:t>Quinto nível</a:t>
            </a: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992547F3-1355-40BC-8A25-447DB0714647}" type="slidenum">
              <a:rPr lang="pt-BR" sz="1200" b="0" strike="noStrike" spc="-1">
                <a:solidFill>
                  <a:srgbClr val="898989"/>
                </a:solidFill>
                <a:latin typeface="Calibri"/>
              </a:rPr>
              <a:pPr algn="r">
                <a:lnSpc>
                  <a:spcPct val="100000"/>
                </a:lnSpc>
                <a:tabLst>
                  <a:tab pos="0" algn="l"/>
                </a:tabLst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532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7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87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3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38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102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9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8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2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2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2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2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m 1"/>
          <p:cNvPicPr/>
          <p:nvPr/>
        </p:nvPicPr>
        <p:blipFill>
          <a:blip r:embed="rId4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sp>
        <p:nvSpPr>
          <p:cNvPr id="135" name="TextShape 1"/>
          <p:cNvSpPr txBox="1"/>
          <p:nvPr/>
        </p:nvSpPr>
        <p:spPr>
          <a:xfrm>
            <a:off x="84960" y="1031400"/>
            <a:ext cx="12003840" cy="25833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FFFFFF"/>
                </a:solidFill>
                <a:latin typeface="Arial Black"/>
              </a:rPr>
              <a:t>Vacinação contra Covid-19 na Bahia </a:t>
            </a:r>
            <a:br>
              <a:rPr dirty="0"/>
            </a:br>
            <a:br>
              <a:rPr dirty="0"/>
            </a:br>
            <a:r>
              <a:rPr lang="pt-BR" sz="4400" b="0" strike="noStrike" spc="-1" dirty="0">
                <a:solidFill>
                  <a:srgbClr val="FFFFFF"/>
                </a:solidFill>
                <a:latin typeface="Arial Black"/>
              </a:rPr>
              <a:t>Cenário atual </a:t>
            </a:r>
            <a:r>
              <a:rPr lang="pt-BR" sz="4400" spc="-1" dirty="0">
                <a:solidFill>
                  <a:srgbClr val="FFFFFF"/>
                </a:solidFill>
                <a:latin typeface="Arial Black"/>
              </a:rPr>
              <a:t>09</a:t>
            </a:r>
            <a:r>
              <a:rPr lang="pt-BR" sz="4400" b="0" strike="noStrike" spc="-1" dirty="0">
                <a:solidFill>
                  <a:srgbClr val="FFFFFF"/>
                </a:solidFill>
                <a:latin typeface="Arial Black"/>
              </a:rPr>
              <a:t>/03/2021</a:t>
            </a:r>
            <a:endParaRPr lang="pt-B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628640" y="3857760"/>
            <a:ext cx="8786520" cy="3646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Suvisa / Divep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540000" y="476672"/>
            <a:ext cx="11506680" cy="5688632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pt-BR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PROPOSTA PARA DISTRIBUIÇÃO DA REMESSA </a:t>
            </a:r>
            <a:r>
              <a:rPr lang="pt-BR" sz="2800" b="1" spc="-1" dirty="0">
                <a:solidFill>
                  <a:srgbClr val="000000"/>
                </a:solidFill>
                <a:latin typeface="Arial"/>
                <a:ea typeface="Arial"/>
              </a:rPr>
              <a:t>09</a:t>
            </a:r>
            <a:r>
              <a:rPr lang="pt-BR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-03-2021:</a:t>
            </a:r>
            <a:endParaRPr lang="pt-BR" sz="2800" b="1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Manter a mesma proporção de distribuição de vacinas (conforme MS) para o grupo de idosos e trabalhadores de saúde;</a:t>
            </a:r>
            <a:endParaRPr lang="pt-BR" sz="2000" b="0" strike="noStrike" spc="-1" dirty="0">
              <a:latin typeface="Arial"/>
            </a:endParaRPr>
          </a:p>
          <a:p>
            <a:pPr marL="342900" indent="-342900">
              <a:buFont typeface="Arial" pitchFamily="34" charset="0"/>
              <a:buChar char="•"/>
            </a:pPr>
            <a:endParaRPr lang="pt-BR" sz="2000" b="0" strike="noStrike" spc="-1" dirty="0">
              <a:latin typeface="Arial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Trabalhadores de saúde  </a:t>
            </a:r>
            <a:endParaRPr lang="pt-BR" sz="2000" b="1" strike="noStrike" spc="-1" dirty="0">
              <a:latin typeface="Arial"/>
            </a:endParaRPr>
          </a:p>
          <a:p>
            <a:r>
              <a:rPr lang="pt-BR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	Bahia </a:t>
            </a:r>
            <a:r>
              <a:rPr lang="pt-BR" sz="2000" spc="-1" dirty="0">
                <a:latin typeface="Arial"/>
                <a:ea typeface="Arial"/>
              </a:rPr>
              <a:t>85</a:t>
            </a:r>
            <a:r>
              <a:rPr lang="pt-BR" sz="2000" b="0" strike="noStrike" spc="-1" dirty="0">
                <a:latin typeface="Arial"/>
                <a:ea typeface="Arial"/>
              </a:rPr>
              <a:t>% </a:t>
            </a:r>
            <a:endParaRPr lang="pt-BR" sz="2000" b="0" strike="noStrike" spc="-1" dirty="0">
              <a:latin typeface="Arial"/>
            </a:endParaRPr>
          </a:p>
          <a:p>
            <a:r>
              <a:rPr lang="pt-BR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	</a:t>
            </a:r>
          </a:p>
          <a:p>
            <a:r>
              <a:rPr lang="pt-BR" sz="2000" spc="-1" dirty="0">
                <a:solidFill>
                  <a:srgbClr val="000000"/>
                </a:solidFill>
                <a:latin typeface="Arial"/>
                <a:ea typeface="Arial"/>
              </a:rPr>
              <a:t>●   </a:t>
            </a:r>
            <a:r>
              <a:rPr lang="pt-BR" sz="2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Idosos</a:t>
            </a:r>
            <a:endParaRPr lang="pt-BR" sz="2000" b="1" strike="noStrike" spc="-1" dirty="0">
              <a:latin typeface="Arial"/>
            </a:endParaRPr>
          </a:p>
          <a:p>
            <a:r>
              <a:rPr lang="pt-BR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	Bahia – 100% a partir de </a:t>
            </a:r>
            <a:r>
              <a:rPr lang="pt-BR" sz="2000" b="0" strike="noStrike" spc="-1" dirty="0">
                <a:solidFill>
                  <a:srgbClr val="FF0000"/>
                </a:solidFill>
                <a:latin typeface="Arial"/>
                <a:ea typeface="Arial"/>
              </a:rPr>
              <a:t>70</a:t>
            </a:r>
            <a:r>
              <a:rPr lang="pt-BR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anos</a:t>
            </a:r>
            <a:endParaRPr lang="pt-BR" sz="2000" b="0" strike="noStrike" spc="-1" dirty="0">
              <a:latin typeface="Arial"/>
            </a:endParaRPr>
          </a:p>
          <a:p>
            <a:r>
              <a:rPr lang="pt-BR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	</a:t>
            </a:r>
            <a:endParaRPr lang="pt-B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983432" y="308113"/>
            <a:ext cx="10297144" cy="591378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C00000"/>
                </a:solidFill>
                <a:latin typeface="Arial"/>
                <a:ea typeface="Arial"/>
              </a:rPr>
              <a:t>DISTRIBUIÇÃO DE DOSES</a:t>
            </a: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endParaRPr lang="pt-BR" sz="2400" b="1" spc="-1" dirty="0">
              <a:latin typeface="Arial"/>
            </a:endParaRP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b="1" spc="-1" dirty="0">
                <a:latin typeface="Arial"/>
              </a:rPr>
              <a:t>Será encaminhada as doses recebidas para os municípios que alcançaram o percentual de 85% de cobertura vacinal.</a:t>
            </a: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b="1" spc="-1" dirty="0">
                <a:latin typeface="Arial"/>
              </a:rPr>
              <a:t>As doses correspondente aos municípios que não atingiram 85% será redistribuída para os municípios que alcançaram o percentual de 90% ou mais de cobertura vacinal, conforme proporção do que tem direito referente aos trabalhadores de saúde e idosos.</a:t>
            </a: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b="1" spc="-1" dirty="0">
                <a:latin typeface="Arial"/>
              </a:rPr>
              <a:t>Nesta avaliação será considerada apenas as informações contidas no  bi.</a:t>
            </a: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b="1" spc="-1" dirty="0">
                <a:latin typeface="Arial"/>
              </a:rPr>
              <a:t> para a  próxima remessa </a:t>
            </a:r>
            <a:r>
              <a:rPr lang="pt-BR" sz="2400" b="1" spc="-1" dirty="0" err="1">
                <a:latin typeface="Arial"/>
              </a:rPr>
              <a:t>utilazaremos</a:t>
            </a:r>
            <a:r>
              <a:rPr lang="pt-BR" sz="2400" b="1" spc="-1" dirty="0">
                <a:latin typeface="Arial"/>
              </a:rPr>
              <a:t> a base do Registro Nominal de Doses do SI-PNI.  </a:t>
            </a: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endParaRPr lang="pt-BR" sz="2400" b="1" spc="-1" dirty="0">
              <a:latin typeface="Arial"/>
            </a:endParaRP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endParaRPr lang="pt-BR" sz="2400" b="1" spc="-1" dirty="0">
              <a:latin typeface="Arial"/>
            </a:endParaRP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endParaRPr lang="pt-BR" sz="2400" b="1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2400" b="1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2400" b="1" strike="noStrike" spc="-1" dirty="0">
              <a:latin typeface="Arial"/>
            </a:endParaRPr>
          </a:p>
          <a:p>
            <a:pPr>
              <a:lnSpc>
                <a:spcPct val="125000"/>
              </a:lnSpc>
            </a:pPr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  <a:p>
            <a:endParaRPr lang="pt-B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74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91" y="520512"/>
            <a:ext cx="1119146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spc="-1" dirty="0">
                <a:solidFill>
                  <a:srgbClr val="000000"/>
                </a:solidFill>
                <a:ea typeface="Arial"/>
              </a:rPr>
              <a:t>PROPOSTA PARA VACINAÇÃO 09-03-2021:</a:t>
            </a:r>
            <a:endParaRPr lang="pt-BR" sz="2400" b="1" spc="-1" dirty="0"/>
          </a:p>
          <a:p>
            <a:endParaRPr lang="pt-BR" sz="2400" spc="-1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spc="-1" dirty="0">
                <a:solidFill>
                  <a:srgbClr val="000000"/>
                </a:solidFill>
                <a:ea typeface="Arial"/>
              </a:rPr>
              <a:t>Incluir o Extrato 12 – Profissionais Autônomos, com o seguinte escalonamento</a:t>
            </a:r>
            <a:endParaRPr lang="pt-BR" sz="2400" spc="-1" dirty="0"/>
          </a:p>
          <a:p>
            <a:pPr marL="342900" indent="-342900"/>
            <a:r>
              <a:rPr lang="pt-BR" sz="2400" spc="-1" dirty="0"/>
              <a:t>	 por categoria profissional </a:t>
            </a:r>
          </a:p>
          <a:p>
            <a:pPr marL="342900" indent="-342900"/>
            <a:r>
              <a:rPr lang="pt-BR" sz="2400" spc="-1" dirty="0"/>
              <a:t>1 – Médicos;</a:t>
            </a:r>
          </a:p>
          <a:p>
            <a:pPr marL="342900" indent="-342900"/>
            <a:r>
              <a:rPr lang="pt-BR" sz="2400" spc="-1" dirty="0"/>
              <a:t>2 – Fisioterapeutas;</a:t>
            </a:r>
          </a:p>
          <a:p>
            <a:pPr marL="342900" indent="-342900"/>
            <a:r>
              <a:rPr lang="pt-BR" sz="2400" spc="-1" dirty="0"/>
              <a:t>3 – </a:t>
            </a:r>
            <a:r>
              <a:rPr lang="pt-BR" sz="2400" spc="-1" dirty="0" err="1"/>
              <a:t>Odontólogos</a:t>
            </a:r>
            <a:r>
              <a:rPr lang="pt-BR" sz="2400" spc="-1" dirty="0"/>
              <a:t>;</a:t>
            </a:r>
          </a:p>
          <a:p>
            <a:pPr marL="342900" indent="-342900"/>
            <a:r>
              <a:rPr lang="pt-BR" sz="2400" spc="-1" dirty="0"/>
              <a:t>4 – Enfermeiros;</a:t>
            </a:r>
          </a:p>
          <a:p>
            <a:pPr marL="342900" indent="-342900"/>
            <a:r>
              <a:rPr lang="pt-BR" sz="2400" spc="-1" dirty="0"/>
              <a:t>5 – Técnicos e Auxiliares de Saúde Bucal;</a:t>
            </a:r>
          </a:p>
          <a:p>
            <a:pPr marL="342900" indent="-342900"/>
            <a:r>
              <a:rPr lang="pt-BR" sz="2400" spc="-1" dirty="0"/>
              <a:t>6 - Técnicos e Auxiliares de Enfermagem;</a:t>
            </a:r>
          </a:p>
          <a:p>
            <a:pPr marL="342900" indent="-342900"/>
            <a:r>
              <a:rPr lang="pt-BR" sz="2400" spc="-1" dirty="0"/>
              <a:t>7 – </a:t>
            </a:r>
            <a:r>
              <a:rPr lang="pt-BR" sz="2400" spc="-1" dirty="0" err="1"/>
              <a:t>Doulas</a:t>
            </a:r>
            <a:r>
              <a:rPr lang="pt-BR" sz="2400" spc="-1" dirty="0"/>
              <a:t>;</a:t>
            </a:r>
          </a:p>
          <a:p>
            <a:pPr marL="342900" indent="-342900"/>
            <a:r>
              <a:rPr lang="pt-BR" sz="2400" spc="-1" dirty="0"/>
              <a:t>8 – </a:t>
            </a:r>
            <a:r>
              <a:rPr lang="pt-BR" sz="2400" spc="-1" dirty="0" err="1"/>
              <a:t>Cuidadores</a:t>
            </a:r>
            <a:r>
              <a:rPr lang="pt-BR" sz="2400" spc="-1" dirty="0"/>
              <a:t>.</a:t>
            </a:r>
          </a:p>
          <a:p>
            <a:pPr marL="342900" indent="-342900"/>
            <a:endParaRPr lang="pt-BR" sz="2400" spc="-1" dirty="0"/>
          </a:p>
          <a:p>
            <a:pPr marL="342900" indent="-342900"/>
            <a:r>
              <a:rPr lang="pt-BR" sz="2400" spc="-1" dirty="0"/>
              <a:t> OBS: Seguir a relação enviada pelo Conselho de Classe e apresentação da Declaração de IR 2019 ou 2020.</a:t>
            </a:r>
          </a:p>
          <a:p>
            <a:pPr marL="342900" indent="-342900"/>
            <a:endParaRPr lang="pt-BR" spc="-1" dirty="0"/>
          </a:p>
          <a:p>
            <a:pPr marL="342900" indent="-342900"/>
            <a:endParaRPr lang="pt-BR" spc="-1" dirty="0"/>
          </a:p>
          <a:p>
            <a:pPr marL="342900" indent="-342900"/>
            <a:endParaRPr lang="pt-BR" spc="-1" dirty="0"/>
          </a:p>
          <a:p>
            <a:pPr marL="342900" indent="-342900"/>
            <a:endParaRPr lang="pt-BR" spc="-1" dirty="0"/>
          </a:p>
          <a:p>
            <a:pPr marL="342900" indent="-342900"/>
            <a:endParaRPr lang="pt-BR" spc="-1" dirty="0"/>
          </a:p>
        </p:txBody>
      </p:sp>
    </p:spTree>
    <p:extLst>
      <p:ext uri="{BB962C8B-B14F-4D97-AF65-F5344CB8AC3E}">
        <p14:creationId xmlns:p14="http://schemas.microsoft.com/office/powerpoint/2010/main" val="123883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0" y="5586840"/>
            <a:ext cx="12191040" cy="67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400" b="0" strike="noStrike" spc="-1">
                <a:solidFill>
                  <a:srgbClr val="FFFFFF"/>
                </a:solidFill>
                <a:latin typeface="Arial"/>
                <a:ea typeface="Arial"/>
              </a:rPr>
              <a:t>Superintendência de Vigilância e Proteção da Saúde - SUVISA</a:t>
            </a:r>
            <a:endParaRPr lang="pt-B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400" b="0" strike="noStrike" spc="-1">
                <a:solidFill>
                  <a:srgbClr val="FFFFFF"/>
                </a:solidFill>
                <a:latin typeface="Arial"/>
                <a:ea typeface="Arial"/>
              </a:rPr>
              <a:t>Diretoria de Vigilância Epidemiológica – DIVEP</a:t>
            </a:r>
            <a:endParaRPr lang="pt-B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50" b="0" strike="noStrike" spc="-1">
                <a:solidFill>
                  <a:srgbClr val="FFFFFF"/>
                </a:solidFill>
                <a:latin typeface="Arial"/>
                <a:ea typeface="Arial"/>
              </a:rPr>
              <a:t>Coordenação de Imunizações e Vigilância Epidemiológica de Doenças Imunopreveníveis - CIVEDI</a:t>
            </a:r>
            <a:endParaRPr lang="pt-BR" sz="105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266</Words>
  <Application>Microsoft Office PowerPoint</Application>
  <PresentationFormat>Widescreen</PresentationFormat>
  <Paragraphs>49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Symbol</vt:lpstr>
      <vt:lpstr>Times New Roman</vt:lpstr>
      <vt:lpstr>Wingdings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DIVEP</dc:creator>
  <cp:lastModifiedBy>Eleuzina Falcão da Silva Santos</cp:lastModifiedBy>
  <cp:revision>15</cp:revision>
  <dcterms:modified xsi:type="dcterms:W3CDTF">2021-03-09T18:41:31Z</dcterms:modified>
</cp:coreProperties>
</file>